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5"/>
  </p:notesMasterIdLst>
  <p:handoutMasterIdLst>
    <p:handoutMasterId r:id="rId6"/>
  </p:handoutMasterIdLst>
  <p:sldIdLst>
    <p:sldId id="256" r:id="rId2"/>
    <p:sldId id="266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F623"/>
    <a:srgbClr val="74B5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3"/>
    <p:restoredTop sz="92836" autoAdjust="0"/>
  </p:normalViewPr>
  <p:slideViewPr>
    <p:cSldViewPr snapToGrid="0" snapToObjects="1">
      <p:cViewPr>
        <p:scale>
          <a:sx n="115" d="100"/>
          <a:sy n="115" d="100"/>
        </p:scale>
        <p:origin x="688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AAAB9-14C2-1F40-A7C9-D5DD6966185F}" type="datetimeFigureOut">
              <a:rPr lang="it-IT" smtClean="0"/>
              <a:t>16/03/17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E82DD-524C-B94A-B781-332632A6B16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468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C7FFD-8F59-4838-AAB6-6A792C4815C2}" type="datetimeFigureOut">
              <a:rPr lang="it-IT" smtClean="0"/>
              <a:t>16/03/17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D3909-B78C-458E-9570-4B4470F64CB6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209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16/03/17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16/03/17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16/03/17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16/03/17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16/03/17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16/03/17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16/03/17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07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7939" y="6472650"/>
            <a:ext cx="11252199" cy="560439"/>
          </a:xfrm>
        </p:spPr>
        <p:txBody>
          <a:bodyPr>
            <a:normAutofit/>
          </a:bodyPr>
          <a:lstStyle/>
          <a:p>
            <a:pPr algn="ctr"/>
            <a:r>
              <a:rPr lang="en-GB" b="1" cap="none" spc="-100" dirty="0" smtClean="0">
                <a:solidFill>
                  <a:schemeClr val="bg1"/>
                </a:solidFill>
                <a:ea typeface="Abadi MT Condensed Light" charset="0"/>
                <a:cs typeface="Abadi MT Condensed Light" charset="0"/>
              </a:rPr>
              <a:t>1</a:t>
            </a:r>
            <a:r>
              <a:rPr lang="en-GB" b="1" cap="none" spc="-100" baseline="30000" dirty="0" smtClean="0">
                <a:solidFill>
                  <a:schemeClr val="bg1"/>
                </a:solidFill>
                <a:ea typeface="Abadi MT Condensed Light" charset="0"/>
                <a:cs typeface="Abadi MT Condensed Light" charset="0"/>
              </a:rPr>
              <a:t>st</a:t>
            </a:r>
            <a:r>
              <a:rPr lang="en-GB" b="1" cap="none" spc="-100" dirty="0" smtClean="0">
                <a:solidFill>
                  <a:schemeClr val="bg1"/>
                </a:solidFill>
                <a:ea typeface="Abadi MT Condensed Light" charset="0"/>
                <a:cs typeface="Abadi MT Condensed Light" charset="0"/>
              </a:rPr>
              <a:t> Project Meeting, Rome, 16</a:t>
            </a:r>
            <a:r>
              <a:rPr lang="en-GB" b="1" cap="none" spc="-100" baseline="30000" dirty="0" smtClean="0">
                <a:solidFill>
                  <a:schemeClr val="bg1"/>
                </a:solidFill>
                <a:ea typeface="Abadi MT Condensed Light" charset="0"/>
                <a:cs typeface="Abadi MT Condensed Light" charset="0"/>
              </a:rPr>
              <a:t>th</a:t>
            </a:r>
            <a:r>
              <a:rPr lang="en-GB" b="1" cap="none" spc="-100" dirty="0" smtClean="0">
                <a:solidFill>
                  <a:schemeClr val="bg1"/>
                </a:solidFill>
                <a:ea typeface="Abadi MT Condensed Light" charset="0"/>
                <a:cs typeface="Abadi MT Condensed Light" charset="0"/>
              </a:rPr>
              <a:t> </a:t>
            </a:r>
            <a:r>
              <a:rPr lang="mr-IN" b="1" cap="none" spc="-100" dirty="0" smtClean="0">
                <a:solidFill>
                  <a:schemeClr val="bg1"/>
                </a:solidFill>
                <a:ea typeface="Abadi MT Condensed Light" charset="0"/>
                <a:cs typeface="Abadi MT Condensed Light" charset="0"/>
              </a:rPr>
              <a:t>–</a:t>
            </a:r>
            <a:r>
              <a:rPr lang="en-GB" b="1" cap="none" spc="-100" dirty="0" smtClean="0">
                <a:solidFill>
                  <a:schemeClr val="bg1"/>
                </a:solidFill>
                <a:ea typeface="Abadi MT Condensed Light" charset="0"/>
                <a:cs typeface="Abadi MT Condensed Light" charset="0"/>
              </a:rPr>
              <a:t> 17</a:t>
            </a:r>
            <a:r>
              <a:rPr lang="en-GB" b="1" cap="none" spc="-100" baseline="30000" dirty="0" smtClean="0">
                <a:solidFill>
                  <a:schemeClr val="bg1"/>
                </a:solidFill>
                <a:ea typeface="Abadi MT Condensed Light" charset="0"/>
                <a:cs typeface="Abadi MT Condensed Light" charset="0"/>
              </a:rPr>
              <a:t>th</a:t>
            </a:r>
            <a:r>
              <a:rPr lang="en-GB" b="1" cap="none" spc="-100" dirty="0" smtClean="0">
                <a:solidFill>
                  <a:schemeClr val="bg1"/>
                </a:solidFill>
                <a:ea typeface="Abadi MT Condensed Light" charset="0"/>
                <a:cs typeface="Abadi MT Condensed Light" charset="0"/>
              </a:rPr>
              <a:t> March 2017</a:t>
            </a:r>
            <a:endParaRPr lang="en-GB" b="1" spc="-100" dirty="0">
              <a:solidFill>
                <a:schemeClr val="bg1"/>
              </a:solidFill>
              <a:ea typeface="Abadi MT Condensed Light" charset="0"/>
              <a:cs typeface="Abadi MT Condensed Light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3768213" y="5673213"/>
            <a:ext cx="4440121" cy="5063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/>
          </a:p>
        </p:txBody>
      </p:sp>
      <p:pic>
        <p:nvPicPr>
          <p:cNvPr id="10" name="Picture 11" descr="C:\Users\Stefano\Documents\A.10-LOGO UNITUS\LOGO-ATENEO trasparente PNG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3834" y="5258042"/>
            <a:ext cx="2454425" cy="92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1073834" y="430706"/>
            <a:ext cx="10058400" cy="3566160"/>
          </a:xfrm>
        </p:spPr>
        <p:txBody>
          <a:bodyPr>
            <a:normAutofit/>
          </a:bodyPr>
          <a:lstStyle/>
          <a:p>
            <a:r>
              <a:rPr lang="en-US" b="1" dirty="0" smtClean="0"/>
              <a:t>T2.2 </a:t>
            </a:r>
            <a:r>
              <a:rPr lang="mr-IN" b="1" dirty="0" smtClean="0"/>
              <a:t>–</a:t>
            </a:r>
            <a:r>
              <a:rPr lang="en-US" b="1" dirty="0" smtClean="0"/>
              <a:t> </a:t>
            </a:r>
            <a:r>
              <a:rPr lang="en-US" b="1" dirty="0" err="1" smtClean="0"/>
              <a:t>Horizonal</a:t>
            </a:r>
            <a:r>
              <a:rPr lang="en-US" b="1" dirty="0" smtClean="0"/>
              <a:t> analysis</a:t>
            </a:r>
            <a:endParaRPr lang="en-GB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768213" y="5256243"/>
            <a:ext cx="7364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Alessio Maria Braccini</a:t>
            </a:r>
          </a:p>
          <a:p>
            <a:r>
              <a:rPr lang="it-IT" dirty="0" smtClean="0"/>
              <a:t>Dipartimento di Economia e Impresa, Università degli Studi della Tuscia</a:t>
            </a:r>
          </a:p>
          <a:p>
            <a:r>
              <a:rPr lang="it-IT" dirty="0" err="1" smtClean="0"/>
              <a:t>abraccini@unitus.it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0300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T2.2 </a:t>
            </a:r>
            <a:r>
              <a:rPr lang="mr-IN" dirty="0" smtClean="0"/>
              <a:t>–</a:t>
            </a:r>
            <a:r>
              <a:rPr lang="it-IT" dirty="0" smtClean="0"/>
              <a:t> Local </a:t>
            </a:r>
            <a:r>
              <a:rPr lang="it-IT" dirty="0" err="1" smtClean="0"/>
              <a:t>analysis</a:t>
            </a:r>
            <a:r>
              <a:rPr lang="it-IT" dirty="0" smtClean="0"/>
              <a:t> in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region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Horizontal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r>
              <a:rPr lang="it-IT" dirty="0" smtClean="0"/>
              <a:t> </a:t>
            </a:r>
            <a:r>
              <a:rPr lang="it-IT" dirty="0" err="1" smtClean="0"/>
              <a:t>comparing</a:t>
            </a:r>
            <a:r>
              <a:rPr lang="it-IT" dirty="0" smtClean="0"/>
              <a:t> the </a:t>
            </a:r>
            <a:r>
              <a:rPr lang="it-IT" dirty="0" err="1" smtClean="0"/>
              <a:t>different</a:t>
            </a:r>
            <a:r>
              <a:rPr lang="it-IT" dirty="0" smtClean="0"/>
              <a:t> Smart </a:t>
            </a:r>
            <a:r>
              <a:rPr lang="it-IT" dirty="0" err="1" smtClean="0"/>
              <a:t>Specialization</a:t>
            </a:r>
            <a:r>
              <a:rPr lang="it-IT" dirty="0" smtClean="0"/>
              <a:t> </a:t>
            </a:r>
            <a:r>
              <a:rPr lang="it-IT" dirty="0" err="1" smtClean="0"/>
              <a:t>Strategies</a:t>
            </a:r>
            <a:r>
              <a:rPr lang="it-IT" dirty="0" smtClean="0"/>
              <a:t> of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Region</a:t>
            </a:r>
            <a:endParaRPr lang="it-IT" dirty="0" smtClean="0"/>
          </a:p>
          <a:p>
            <a:r>
              <a:rPr lang="it-IT" dirty="0" err="1" smtClean="0"/>
              <a:t>Identification</a:t>
            </a:r>
            <a:r>
              <a:rPr lang="it-IT" dirty="0" smtClean="0"/>
              <a:t> of </a:t>
            </a:r>
            <a:r>
              <a:rPr lang="it-IT" dirty="0" err="1" smtClean="0"/>
              <a:t>economic</a:t>
            </a:r>
            <a:r>
              <a:rPr lang="it-IT" dirty="0" smtClean="0"/>
              <a:t> trends and </a:t>
            </a:r>
            <a:r>
              <a:rPr lang="it-IT" dirty="0" err="1" smtClean="0"/>
              <a:t>potential</a:t>
            </a:r>
            <a:r>
              <a:rPr lang="it-IT" dirty="0" smtClean="0"/>
              <a:t> </a:t>
            </a:r>
            <a:r>
              <a:rPr lang="it-IT" dirty="0" err="1" smtClean="0"/>
              <a:t>underexploited</a:t>
            </a:r>
            <a:r>
              <a:rPr lang="it-IT" dirty="0" smtClean="0"/>
              <a:t> </a:t>
            </a:r>
            <a:r>
              <a:rPr lang="it-IT" dirty="0" err="1" smtClean="0"/>
              <a:t>assets</a:t>
            </a:r>
            <a:r>
              <a:rPr lang="it-IT" dirty="0" smtClean="0"/>
              <a:t> in the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sectors</a:t>
            </a:r>
            <a:endParaRPr lang="it-IT" dirty="0" smtClean="0"/>
          </a:p>
          <a:p>
            <a:r>
              <a:rPr lang="it-IT" dirty="0" smtClean="0"/>
              <a:t>List of H2020 </a:t>
            </a:r>
            <a:r>
              <a:rPr lang="it-IT" dirty="0" err="1" smtClean="0"/>
              <a:t>proposals</a:t>
            </a:r>
            <a:r>
              <a:rPr lang="it-IT" dirty="0" smtClean="0"/>
              <a:t> </a:t>
            </a:r>
            <a:r>
              <a:rPr lang="it-IT" dirty="0" err="1" smtClean="0"/>
              <a:t>dealing</a:t>
            </a:r>
            <a:r>
              <a:rPr lang="it-IT" dirty="0" smtClean="0"/>
              <a:t> with </a:t>
            </a:r>
            <a:r>
              <a:rPr lang="it-IT" dirty="0" err="1" smtClean="0"/>
              <a:t>circular</a:t>
            </a:r>
            <a:r>
              <a:rPr lang="it-IT" dirty="0" smtClean="0"/>
              <a:t> economy </a:t>
            </a:r>
            <a:r>
              <a:rPr lang="it-IT" dirty="0" err="1" smtClean="0"/>
              <a:t>well</a:t>
            </a:r>
            <a:r>
              <a:rPr lang="it-IT" dirty="0" smtClean="0"/>
              <a:t> </a:t>
            </a:r>
            <a:r>
              <a:rPr lang="it-IT" dirty="0" err="1" smtClean="0"/>
              <a:t>ranked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financed</a:t>
            </a:r>
            <a:endParaRPr lang="it-IT" dirty="0" smtClean="0"/>
          </a:p>
          <a:p>
            <a:r>
              <a:rPr lang="it-IT" dirty="0" err="1" smtClean="0"/>
              <a:t>Perspective</a:t>
            </a:r>
            <a:r>
              <a:rPr lang="it-IT" dirty="0" smtClean="0"/>
              <a:t> on the </a:t>
            </a:r>
            <a:r>
              <a:rPr lang="it-IT" dirty="0" err="1" smtClean="0"/>
              <a:t>particular</a:t>
            </a:r>
            <a:r>
              <a:rPr lang="it-IT" dirty="0" smtClean="0"/>
              <a:t> situation of </a:t>
            </a:r>
            <a:r>
              <a:rPr lang="it-IT" dirty="0" err="1" smtClean="0"/>
              <a:t>islands</a:t>
            </a:r>
            <a:r>
              <a:rPr lang="it-IT" dirty="0" smtClean="0"/>
              <a:t> and </a:t>
            </a:r>
            <a:r>
              <a:rPr lang="it-IT" dirty="0" err="1" smtClean="0"/>
              <a:t>outermost</a:t>
            </a:r>
            <a:r>
              <a:rPr lang="it-IT" dirty="0" smtClean="0"/>
              <a:t> </a:t>
            </a:r>
            <a:r>
              <a:rPr lang="it-IT" dirty="0" err="1" smtClean="0"/>
              <a:t>regions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D2.2 </a:t>
            </a:r>
            <a:r>
              <a:rPr lang="mr-IN" dirty="0" smtClean="0"/>
              <a:t>–</a:t>
            </a:r>
            <a:r>
              <a:rPr lang="it-IT" dirty="0" smtClean="0"/>
              <a:t> Report on the </a:t>
            </a:r>
            <a:r>
              <a:rPr lang="it-IT" dirty="0" err="1" smtClean="0"/>
              <a:t>local</a:t>
            </a:r>
            <a:r>
              <a:rPr lang="it-IT" dirty="0" smtClean="0"/>
              <a:t> </a:t>
            </a:r>
            <a:r>
              <a:rPr lang="it-IT" dirty="0" err="1" smtClean="0"/>
              <a:t>capabilities</a:t>
            </a:r>
            <a:r>
              <a:rPr lang="it-IT" dirty="0" smtClean="0"/>
              <a:t> in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region</a:t>
            </a:r>
            <a:r>
              <a:rPr lang="it-IT" dirty="0" smtClean="0"/>
              <a:t> (M7)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7614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Available data</a:t>
            </a:r>
            <a:endParaRPr lang="en-GB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616134"/>
              </p:ext>
            </p:extLst>
          </p:nvPr>
        </p:nvGraphicFramePr>
        <p:xfrm>
          <a:off x="1096963" y="1846263"/>
          <a:ext cx="10058400" cy="3855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491"/>
                <a:gridCol w="568712"/>
                <a:gridCol w="619532"/>
                <a:gridCol w="775544"/>
                <a:gridCol w="1004721"/>
                <a:gridCol w="838200"/>
                <a:gridCol w="563395"/>
                <a:gridCol w="998621"/>
                <a:gridCol w="931165"/>
                <a:gridCol w="884420"/>
                <a:gridCol w="644577"/>
                <a:gridCol w="1007022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Region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RIS</a:t>
                      </a:r>
                      <a:r>
                        <a:rPr lang="it-IT" sz="1400" baseline="0" dirty="0" smtClean="0"/>
                        <a:t> 3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Swot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Focus </a:t>
                      </a:r>
                      <a:r>
                        <a:rPr lang="it-IT" sz="1400" dirty="0" err="1" smtClean="0"/>
                        <a:t>Sectors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Companies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Capab</a:t>
                      </a:r>
                      <a:r>
                        <a:rPr lang="it-IT" sz="1400" dirty="0" smtClean="0"/>
                        <a:t>.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R&amp;D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Innovation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Education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Emerging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ideas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Legislation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Funding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instrument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Lazio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r>
                        <a:rPr lang="it-IT" baseline="30000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Lombardia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Navarra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r>
                        <a:rPr lang="it-IT" baseline="30000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r>
                        <a:rPr lang="it-IT" baseline="30000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Tampere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x</a:t>
                      </a:r>
                      <a:r>
                        <a:rPr lang="it-IT" baseline="300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Centro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La </a:t>
                      </a:r>
                      <a:r>
                        <a:rPr lang="it-IT" dirty="0" err="1" smtClean="0"/>
                        <a:t>Reunion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r>
                        <a:rPr lang="it-IT" baseline="30000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Scotland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r>
                        <a:rPr lang="it-IT" baseline="30000" dirty="0" smtClean="0"/>
                        <a:t>1</a:t>
                      </a:r>
                      <a:endParaRPr lang="it-IT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Crete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x</a:t>
                      </a:r>
                      <a:r>
                        <a:rPr lang="it-IT" baseline="30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x</a:t>
                      </a:r>
                      <a:r>
                        <a:rPr lang="it-IT" baseline="300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r>
                        <a:rPr lang="it-IT" baseline="30000" dirty="0" smtClean="0"/>
                        <a:t>3</a:t>
                      </a:r>
                      <a:endParaRPr lang="it-IT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Fryslân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096963" y="5810886"/>
            <a:ext cx="1005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1. Circularity potential data 2. Environmental, Social, and Regulatory data 3. Minor formatting issues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53214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Impostazioni personalizzate 1">
      <a:dk1>
        <a:srgbClr val="000000"/>
      </a:dk1>
      <a:lt1>
        <a:srgbClr val="FFFFFF"/>
      </a:lt1>
      <a:dk2>
        <a:srgbClr val="344068"/>
      </a:dk2>
      <a:lt2>
        <a:srgbClr val="D9E0E6"/>
      </a:lt2>
      <a:accent1>
        <a:srgbClr val="1CADE4"/>
      </a:accent1>
      <a:accent2>
        <a:srgbClr val="034884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ttiv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1793</TotalTime>
  <Words>228</Words>
  <Application>Microsoft Macintosh PowerPoint</Application>
  <PresentationFormat>Personalizzato</PresentationFormat>
  <Paragraphs>115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Retrospettivo</vt:lpstr>
      <vt:lpstr>T2.2 – Horizonal analysis</vt:lpstr>
      <vt:lpstr>T2.2 – Local analysis in each region</vt:lpstr>
      <vt:lpstr>Available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EWRC Workshop 12a57</dc:title>
  <dc:creator>Alessio Maria Braccini</dc:creator>
  <cp:lastModifiedBy>Marcello Colledani</cp:lastModifiedBy>
  <cp:revision>111</cp:revision>
  <dcterms:created xsi:type="dcterms:W3CDTF">2016-09-15T21:29:53Z</dcterms:created>
  <dcterms:modified xsi:type="dcterms:W3CDTF">2017-03-16T13:34:03Z</dcterms:modified>
</cp:coreProperties>
</file>