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0" r:id="rId3"/>
    <p:sldId id="267" r:id="rId4"/>
    <p:sldId id="269" r:id="rId5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535"/>
    <a:srgbClr val="47B9B7"/>
    <a:srgbClr val="7852FF"/>
    <a:srgbClr val="66AF40"/>
    <a:srgbClr val="74FFF8"/>
    <a:srgbClr val="051A28"/>
    <a:srgbClr val="E06D3C"/>
    <a:srgbClr val="F17323"/>
    <a:srgbClr val="EB7133"/>
    <a:srgbClr val="D8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6" autoAdjust="0"/>
    <p:restoredTop sz="94660"/>
  </p:normalViewPr>
  <p:slideViewPr>
    <p:cSldViewPr snapToGrid="0" snapToObjects="1">
      <p:cViewPr>
        <p:scale>
          <a:sx n="68" d="100"/>
          <a:sy n="68" d="100"/>
        </p:scale>
        <p:origin x="-234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</a:t>
            </a:r>
            <a:r>
              <a:rPr lang="it-IT" dirty="0" err="1" smtClean="0"/>
              <a:t>livellouarto</a:t>
            </a:r>
            <a:r>
              <a:rPr lang="it-IT" dirty="0" smtClean="0"/>
              <a:t>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0664-7EC9-AC47-9B27-C4D248EDE0E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09BE-3AB9-2646-9815-8DB454EDCD9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creen-lab.eu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gine estratte senza tito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418391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Introduzione al progetto SCREEN e ai suoi risultati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Carlo Polidori - Project Manager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					</a:t>
            </a:r>
            <a:r>
              <a:rPr lang="en-GB" b="1" dirty="0" smtClean="0"/>
              <a:t>AGENDA</a:t>
            </a:r>
          </a:p>
          <a:p>
            <a:endParaRPr lang="en-GB" b="1" dirty="0" smtClean="0"/>
          </a:p>
          <a:p>
            <a:r>
              <a:rPr lang="en-GB" b="1" dirty="0" smtClean="0"/>
              <a:t>Keynote </a:t>
            </a:r>
            <a:r>
              <a:rPr lang="en-GB" b="1" dirty="0"/>
              <a:t>speech</a:t>
            </a:r>
            <a:r>
              <a:rPr lang="en-GB" dirty="0"/>
              <a:t>: “Circular Procurement: a strategy to stimulate circular economy” </a:t>
            </a:r>
            <a:r>
              <a:rPr lang="en-GB" i="1" dirty="0">
                <a:solidFill>
                  <a:srgbClr val="092535"/>
                </a:solidFill>
              </a:rPr>
              <a:t>- </a:t>
            </a:r>
            <a:r>
              <a:rPr lang="en-GB" b="1" i="1" dirty="0">
                <a:solidFill>
                  <a:srgbClr val="092535"/>
                </a:solidFill>
              </a:rPr>
              <a:t>Joan </a:t>
            </a:r>
            <a:r>
              <a:rPr lang="en-GB" b="1" i="1" dirty="0" err="1">
                <a:solidFill>
                  <a:srgbClr val="092535"/>
                </a:solidFill>
              </a:rPr>
              <a:t>Prummel</a:t>
            </a:r>
            <a:r>
              <a:rPr lang="en-GB" dirty="0"/>
              <a:t> - </a:t>
            </a:r>
            <a:r>
              <a:rPr lang="en-GB" dirty="0" err="1"/>
              <a:t>Rijkswaterstaat</a:t>
            </a:r>
            <a:r>
              <a:rPr lang="en-GB" dirty="0"/>
              <a:t> (Dutch Ministry of Infrastructures and Water</a:t>
            </a:r>
            <a:r>
              <a:rPr lang="en-GB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Round </a:t>
            </a:r>
            <a:r>
              <a:rPr lang="en-US" b="1" dirty="0"/>
              <a:t>table: Cooperation among European Regions for an actual transition towards a circular </a:t>
            </a:r>
            <a:r>
              <a:rPr lang="en-US" b="1" dirty="0" smtClean="0"/>
              <a:t>economy - </a:t>
            </a:r>
            <a:r>
              <a:rPr lang="en-US" u="sng" dirty="0" smtClean="0"/>
              <a:t>Moderator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092535"/>
                </a:solidFill>
              </a:rPr>
              <a:t>Bernd </a:t>
            </a:r>
            <a:r>
              <a:rPr lang="en-US" b="1" i="1" dirty="0" err="1">
                <a:solidFill>
                  <a:srgbClr val="092535"/>
                </a:solidFill>
              </a:rPr>
              <a:t>Dittmann</a:t>
            </a:r>
            <a:r>
              <a:rPr lang="en-US" dirty="0"/>
              <a:t>, European Economic and Social Committee (EESC)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Ana </a:t>
            </a:r>
            <a:r>
              <a:rPr lang="en-US" b="1" dirty="0" err="1"/>
              <a:t>Abrunhosa</a:t>
            </a:r>
            <a:r>
              <a:rPr lang="en-US" dirty="0"/>
              <a:t>, President of Centro Region (Portugal), 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/>
              <a:t>Gian</a:t>
            </a:r>
            <a:r>
              <a:rPr lang="en-US" b="1" dirty="0"/>
              <a:t> Paolo </a:t>
            </a:r>
            <a:r>
              <a:rPr lang="en-US" b="1" dirty="0" err="1"/>
              <a:t>Manzella</a:t>
            </a:r>
            <a:r>
              <a:rPr lang="en-US" dirty="0"/>
              <a:t>, Regional Minister for the Economic Development of Lazio Region,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Mario Nova</a:t>
            </a:r>
            <a:r>
              <a:rPr lang="en-US" dirty="0"/>
              <a:t>, Director General for Environment and Climate - </a:t>
            </a:r>
            <a:r>
              <a:rPr lang="en-US" dirty="0" err="1"/>
              <a:t>Lombardia</a:t>
            </a:r>
            <a:r>
              <a:rPr lang="en-US" dirty="0"/>
              <a:t> Region,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Eva </a:t>
            </a:r>
            <a:r>
              <a:rPr lang="en-US" b="1" dirty="0" err="1"/>
              <a:t>García</a:t>
            </a:r>
            <a:r>
              <a:rPr lang="en-US" b="1" dirty="0"/>
              <a:t> </a:t>
            </a:r>
            <a:r>
              <a:rPr lang="en-US" b="1" dirty="0" err="1"/>
              <a:t>Balaguer</a:t>
            </a:r>
            <a:r>
              <a:rPr lang="en-US" dirty="0"/>
              <a:t>, Director General for Environment and Territorial Planning- Navarra Region (Spain), 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Bruno Pacheco</a:t>
            </a:r>
            <a:r>
              <a:rPr lang="en-US" dirty="0"/>
              <a:t>, Regional Director of Science and Technology of the Regional Government of the Azores (</a:t>
            </a:r>
            <a:r>
              <a:rPr lang="en-US" dirty="0" smtClean="0"/>
              <a:t>Portugal)</a:t>
            </a:r>
          </a:p>
          <a:p>
            <a:pPr lvl="0"/>
            <a:endParaRPr lang="it-IT" dirty="0"/>
          </a:p>
          <a:p>
            <a:pPr algn="ctr"/>
            <a:r>
              <a:rPr lang="en-US" b="1" dirty="0"/>
              <a:t>Q&amp;A from the </a:t>
            </a:r>
            <a:r>
              <a:rPr lang="en-US" b="1" dirty="0" smtClean="0"/>
              <a:t>audience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7" y="3953022"/>
            <a:ext cx="1398002" cy="91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3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8" y="335483"/>
            <a:ext cx="7298683" cy="18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09" y="2464009"/>
            <a:ext cx="5938382" cy="191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26234" r="13776" b="23138"/>
          <a:stretch/>
        </p:blipFill>
        <p:spPr>
          <a:xfrm>
            <a:off x="-1" y="2328966"/>
            <a:ext cx="3098265" cy="203035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325723" y="4596648"/>
            <a:ext cx="453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17 Regions from 12 EU Countries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01634" y="4565870"/>
            <a:ext cx="2294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5"/>
              </a:rPr>
              <a:t>www.screen-lab.eu</a:t>
            </a:r>
            <a:r>
              <a:rPr lang="en-US" b="1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7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707086" y="789552"/>
            <a:ext cx="1692000" cy="2837839"/>
            <a:chOff x="222904" y="1284"/>
            <a:chExt cx="3114181" cy="1868509"/>
          </a:xfrm>
          <a:gradFill>
            <a:gsLst>
              <a:gs pos="0">
                <a:srgbClr val="03D4A8"/>
              </a:gs>
              <a:gs pos="9000">
                <a:srgbClr val="21D6E0"/>
              </a:gs>
              <a:gs pos="47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flat" dir="t"/>
          </a:scene3d>
        </p:grpSpPr>
        <p:sp>
          <p:nvSpPr>
            <p:cNvPr id="14" name="Rettangolo 13"/>
            <p:cNvSpPr/>
            <p:nvPr/>
          </p:nvSpPr>
          <p:spPr>
            <a:xfrm>
              <a:off x="222904" y="1284"/>
              <a:ext cx="3114181" cy="1868509"/>
            </a:xfrm>
            <a:prstGeom prst="rect">
              <a:avLst/>
            </a:prstGeom>
            <a:grpFill/>
            <a:sp3d prstMaterial="plastic">
              <a:bevelT w="1397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222904" y="1284"/>
              <a:ext cx="3114181" cy="1868509"/>
            </a:xfrm>
            <a:prstGeom prst="rect">
              <a:avLst/>
            </a:prstGeom>
            <a:grpFill/>
            <a:sp3d>
              <a:bevelT w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b="1" kern="1200" dirty="0"/>
                <a:t>How to identify local  Circular Economy  potential and existing Value </a:t>
              </a:r>
              <a:r>
                <a:rPr lang="en-US" sz="2000" b="1" kern="1200" dirty="0" smtClean="0"/>
                <a:t>Chains</a:t>
              </a:r>
              <a:endParaRPr lang="en-US" sz="2000" kern="1200" dirty="0"/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b="1" kern="1200" dirty="0"/>
                <a:t>(Regional level)</a:t>
              </a:r>
              <a:endParaRPr lang="en-US" sz="2000" kern="120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2735270" y="789552"/>
            <a:ext cx="1692000" cy="2837839"/>
            <a:chOff x="3648504" y="1284"/>
            <a:chExt cx="3114181" cy="1868509"/>
          </a:xfrm>
          <a:scene3d>
            <a:camera prst="orthographicFront"/>
            <a:lightRig rig="flat" dir="t"/>
          </a:scene3d>
        </p:grpSpPr>
        <p:sp>
          <p:nvSpPr>
            <p:cNvPr id="20" name="Rettangolo 19"/>
            <p:cNvSpPr/>
            <p:nvPr/>
          </p:nvSpPr>
          <p:spPr>
            <a:xfrm>
              <a:off x="3648504" y="1284"/>
              <a:ext cx="3114181" cy="1868509"/>
            </a:xfrm>
            <a:prstGeom prst="rect">
              <a:avLst/>
            </a:prstGeom>
            <a:gradFill>
              <a:gsLst>
                <a:gs pos="0">
                  <a:schemeClr val="accent5">
                    <a:hueOff val="-3311292"/>
                    <a:satOff val="13270"/>
                    <a:lumOff val="2876"/>
                    <a:alphaOff val="0"/>
                    <a:shade val="51000"/>
                    <a:satMod val="130000"/>
                  </a:schemeClr>
                </a:gs>
                <a:gs pos="91000">
                  <a:schemeClr val="accent5">
                    <a:hueOff val="-3311292"/>
                    <a:satOff val="13270"/>
                    <a:lumOff val="2876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3311292"/>
                    <a:satOff val="13270"/>
                    <a:lumOff val="2876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tangolo 20"/>
            <p:cNvSpPr/>
            <p:nvPr/>
          </p:nvSpPr>
          <p:spPr>
            <a:xfrm>
              <a:off x="3648504" y="1284"/>
              <a:ext cx="3114181" cy="1868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How to identify cross-regional </a:t>
              </a:r>
              <a:endParaRPr lang="en-US" sz="2000" kern="1200" dirty="0"/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Circular Economy </a:t>
              </a:r>
              <a:r>
                <a:rPr lang="en-US" sz="2000" b="1" kern="1200" dirty="0" smtClean="0"/>
                <a:t>Synergies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(Operational synergies)</a:t>
              </a:r>
              <a:endParaRPr lang="en-US" sz="2000" kern="1200" dirty="0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4788024" y="802743"/>
            <a:ext cx="1692000" cy="2837839"/>
            <a:chOff x="222904" y="2181211"/>
            <a:chExt cx="3114181" cy="1868509"/>
          </a:xfrm>
          <a:gradFill flip="none" rotWithShape="1">
            <a:gsLst>
              <a:gs pos="78000">
                <a:schemeClr val="accent2">
                  <a:lumMod val="75000"/>
                </a:schemeClr>
              </a:gs>
              <a:gs pos="100000">
                <a:schemeClr val="accent5">
                  <a:hueOff val="-3311292"/>
                  <a:satOff val="13270"/>
                  <a:lumOff val="2876"/>
                  <a:alphaOff val="0"/>
                  <a:shade val="94000"/>
                  <a:satMod val="135000"/>
                </a:schemeClr>
              </a:gs>
            </a:gsLst>
            <a:lin ang="5400000" scaled="0"/>
            <a:tileRect/>
          </a:gradFill>
          <a:scene3d>
            <a:camera prst="orthographicFront"/>
            <a:lightRig rig="flat" dir="t"/>
          </a:scene3d>
        </p:grpSpPr>
        <p:sp>
          <p:nvSpPr>
            <p:cNvPr id="23" name="Rettangolo 22"/>
            <p:cNvSpPr/>
            <p:nvPr/>
          </p:nvSpPr>
          <p:spPr>
            <a:xfrm>
              <a:off x="222904" y="2181211"/>
              <a:ext cx="3114181" cy="1868509"/>
            </a:xfrm>
            <a:prstGeom prst="rect">
              <a:avLst/>
            </a:prstGeom>
            <a:grpFill/>
            <a:sp3d prstMaterial="plastic">
              <a:bevelT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tangolo 23"/>
            <p:cNvSpPr/>
            <p:nvPr/>
          </p:nvSpPr>
          <p:spPr>
            <a:xfrm>
              <a:off x="222904" y="2181211"/>
              <a:ext cx="3114181" cy="1868509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How to finance projects raising from cross-regional </a:t>
              </a:r>
              <a:r>
                <a:rPr lang="en-US" sz="2000" b="1" kern="1200" dirty="0" smtClean="0"/>
                <a:t>synergies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(Funding synergies)</a:t>
              </a:r>
              <a:endParaRPr lang="en-US" sz="2000" kern="1200" dirty="0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6873205" y="823578"/>
            <a:ext cx="1692000" cy="2837839"/>
            <a:chOff x="3648504" y="2181211"/>
            <a:chExt cx="3114181" cy="1868509"/>
          </a:xfrm>
          <a:scene3d>
            <a:camera prst="orthographicFront"/>
            <a:lightRig rig="flat" dir="t"/>
          </a:scene3d>
        </p:grpSpPr>
        <p:sp>
          <p:nvSpPr>
            <p:cNvPr id="26" name="Rettangolo 25"/>
            <p:cNvSpPr/>
            <p:nvPr/>
          </p:nvSpPr>
          <p:spPr>
            <a:xfrm>
              <a:off x="3648504" y="2181211"/>
              <a:ext cx="3114181" cy="1868509"/>
            </a:xfrm>
            <a:prstGeom prst="rect">
              <a:avLst/>
            </a:prstGeom>
            <a:gradFill>
              <a:gsLst>
                <a:gs pos="0">
                  <a:schemeClr val="accent5">
                    <a:hueOff val="-9933876"/>
                    <a:satOff val="39811"/>
                    <a:lumOff val="8628"/>
                    <a:alphaOff val="0"/>
                    <a:shade val="51000"/>
                    <a:satMod val="130000"/>
                  </a:schemeClr>
                </a:gs>
                <a:gs pos="100000">
                  <a:schemeClr val="accent5">
                    <a:hueOff val="-9933876"/>
                    <a:satOff val="39811"/>
                    <a:lumOff val="8628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9933876"/>
                    <a:satOff val="39811"/>
                    <a:lumOff val="8628"/>
                    <a:alphaOff val="0"/>
                    <a:shade val="94000"/>
                    <a:satMod val="135000"/>
                  </a:schemeClr>
                </a:gs>
              </a:gsLst>
              <a:lin ang="540000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ttangolo 26"/>
            <p:cNvSpPr/>
            <p:nvPr/>
          </p:nvSpPr>
          <p:spPr>
            <a:xfrm>
              <a:off x="3648504" y="2181211"/>
              <a:ext cx="3114181" cy="1868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How to assess the “circularity” of one project with respect to another </a:t>
              </a:r>
              <a:r>
                <a:rPr lang="en-US" sz="2000" b="1" kern="1200" dirty="0" smtClean="0"/>
                <a:t>one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 dirty="0"/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/>
                <a:t>(Assessment Criteria</a:t>
              </a:r>
              <a:r>
                <a:rPr lang="en-US" sz="2000" b="1" kern="1200" dirty="0"/>
                <a:t>)</a:t>
              </a:r>
              <a:endParaRPr lang="en-US" sz="2000" kern="1200" dirty="0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697265" y="149171"/>
            <a:ext cx="6408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 </a:t>
            </a:r>
            <a:r>
              <a:rPr lang="en-US" sz="3200" b="1" dirty="0" smtClean="0"/>
              <a:t>four steps of the SCREEN project</a:t>
            </a:r>
            <a:endParaRPr lang="it-IT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1" y="87474"/>
            <a:ext cx="828784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539552" y="3756436"/>
            <a:ext cx="7806579" cy="1187038"/>
            <a:chOff x="539552" y="3756436"/>
            <a:chExt cx="7806579" cy="1187038"/>
          </a:xfrm>
        </p:grpSpPr>
        <p:grpSp>
          <p:nvGrpSpPr>
            <p:cNvPr id="29" name="Gruppo 28"/>
            <p:cNvGrpSpPr/>
            <p:nvPr/>
          </p:nvGrpSpPr>
          <p:grpSpPr>
            <a:xfrm>
              <a:off x="539552" y="4191931"/>
              <a:ext cx="3924436" cy="610316"/>
              <a:chOff x="3648504" y="2181211"/>
              <a:chExt cx="3114181" cy="1868509"/>
            </a:xfrm>
            <a:scene3d>
              <a:camera prst="orthographicFront"/>
              <a:lightRig rig="flat" dir="t"/>
            </a:scene3d>
          </p:grpSpPr>
          <p:sp>
            <p:nvSpPr>
              <p:cNvPr id="30" name="Rettangolo 29"/>
              <p:cNvSpPr/>
              <p:nvPr/>
            </p:nvSpPr>
            <p:spPr>
              <a:xfrm>
                <a:off x="3648504" y="2181211"/>
                <a:ext cx="3114181" cy="1868509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hueOff val="-9933876"/>
                      <a:satOff val="39811"/>
                      <a:lumOff val="8628"/>
                      <a:alphaOff val="0"/>
                      <a:shade val="51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ttangolo 30"/>
              <p:cNvSpPr/>
              <p:nvPr/>
            </p:nvSpPr>
            <p:spPr>
              <a:xfrm>
                <a:off x="3648504" y="2181211"/>
                <a:ext cx="3114181" cy="18685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100" b="1" kern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Methodology for Regional Cooperation</a:t>
                </a:r>
                <a:endParaRPr lang="en-GB" sz="2100" kern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2" name="Gruppo 31"/>
            <p:cNvGrpSpPr/>
            <p:nvPr/>
          </p:nvGrpSpPr>
          <p:grpSpPr>
            <a:xfrm>
              <a:off x="5035059" y="4165068"/>
              <a:ext cx="3311072" cy="633482"/>
              <a:chOff x="3648504" y="2181211"/>
              <a:chExt cx="3114181" cy="1868509"/>
            </a:xfrm>
            <a:scene3d>
              <a:camera prst="orthographicFront"/>
              <a:lightRig rig="flat" dir="t"/>
            </a:scene3d>
          </p:grpSpPr>
          <p:sp>
            <p:nvSpPr>
              <p:cNvPr id="33" name="Rettangolo 32"/>
              <p:cNvSpPr/>
              <p:nvPr/>
            </p:nvSpPr>
            <p:spPr>
              <a:xfrm>
                <a:off x="3648504" y="2181211"/>
                <a:ext cx="3114181" cy="1868509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hueOff val="-9933876"/>
                      <a:satOff val="39811"/>
                      <a:lumOff val="8628"/>
                      <a:alphaOff val="0"/>
                      <a:shade val="51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ettangolo 33"/>
              <p:cNvSpPr/>
              <p:nvPr/>
            </p:nvSpPr>
            <p:spPr>
              <a:xfrm>
                <a:off x="3648504" y="2181211"/>
                <a:ext cx="3114181" cy="18685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100" b="1" kern="1200" dirty="0" smtClean="0">
                    <a:solidFill>
                      <a:srgbClr val="092535"/>
                    </a:solidFill>
                  </a:rPr>
                  <a:t>Policy Makers Recommendation Manual</a:t>
                </a:r>
                <a:endParaRPr lang="en-GB" sz="2100" kern="1200" dirty="0">
                  <a:solidFill>
                    <a:srgbClr val="092535"/>
                  </a:solidFill>
                </a:endParaRPr>
              </a:p>
            </p:txBody>
          </p:sp>
        </p:grpSp>
        <p:grpSp>
          <p:nvGrpSpPr>
            <p:cNvPr id="2" name="Gruppo 1"/>
            <p:cNvGrpSpPr/>
            <p:nvPr/>
          </p:nvGrpSpPr>
          <p:grpSpPr>
            <a:xfrm>
              <a:off x="1535822" y="3756436"/>
              <a:ext cx="6375685" cy="283459"/>
              <a:chOff x="1535822" y="3756436"/>
              <a:chExt cx="6375685" cy="283459"/>
            </a:xfrm>
          </p:grpSpPr>
          <p:sp>
            <p:nvSpPr>
              <p:cNvPr id="17" name="Freccia in giù 16"/>
              <p:cNvSpPr/>
              <p:nvPr/>
            </p:nvSpPr>
            <p:spPr>
              <a:xfrm>
                <a:off x="1535822" y="3759882"/>
                <a:ext cx="384603" cy="274320"/>
              </a:xfrm>
              <a:prstGeom prst="downArrow">
                <a:avLst>
                  <a:gd name="adj1" fmla="val 50000"/>
                  <a:gd name="adj2" fmla="val 73333"/>
                </a:avLst>
              </a:prstGeom>
              <a:gradFill>
                <a:gsLst>
                  <a:gs pos="0">
                    <a:schemeClr val="accent5">
                      <a:hueOff val="-9933876"/>
                      <a:satOff val="39811"/>
                      <a:lumOff val="8628"/>
                      <a:alphaOff val="0"/>
                      <a:shade val="51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plastic">
                <a:bevelT w="101600" h="1905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ccia in giù 34"/>
              <p:cNvSpPr/>
              <p:nvPr/>
            </p:nvSpPr>
            <p:spPr>
              <a:xfrm>
                <a:off x="3388969" y="3756436"/>
                <a:ext cx="384603" cy="274320"/>
              </a:xfrm>
              <a:prstGeom prst="downArrow">
                <a:avLst>
                  <a:gd name="adj1" fmla="val 50000"/>
                  <a:gd name="adj2" fmla="val 73333"/>
                </a:avLst>
              </a:prstGeom>
              <a:gradFill>
                <a:gsLst>
                  <a:gs pos="0">
                    <a:schemeClr val="accent5">
                      <a:hueOff val="-9933876"/>
                      <a:satOff val="39811"/>
                      <a:lumOff val="8628"/>
                      <a:alphaOff val="0"/>
                      <a:shade val="51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plastic">
                <a:bevelT w="101600" h="1905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ccia in giù 35"/>
              <p:cNvSpPr/>
              <p:nvPr/>
            </p:nvSpPr>
            <p:spPr>
              <a:xfrm>
                <a:off x="5441723" y="3759882"/>
                <a:ext cx="384603" cy="274320"/>
              </a:xfrm>
              <a:prstGeom prst="downArrow">
                <a:avLst>
                  <a:gd name="adj1" fmla="val 50000"/>
                  <a:gd name="adj2" fmla="val 73333"/>
                </a:avLst>
              </a:prstGeom>
              <a:gradFill>
                <a:gsLst>
                  <a:gs pos="0">
                    <a:schemeClr val="accent5">
                      <a:hueOff val="-9933876"/>
                      <a:satOff val="39811"/>
                      <a:lumOff val="8628"/>
                      <a:alphaOff val="0"/>
                      <a:shade val="51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plastic">
                <a:bevelT w="101600" h="1905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ccia in giù 36"/>
              <p:cNvSpPr/>
              <p:nvPr/>
            </p:nvSpPr>
            <p:spPr>
              <a:xfrm>
                <a:off x="7526904" y="3765575"/>
                <a:ext cx="384603" cy="274320"/>
              </a:xfrm>
              <a:prstGeom prst="downArrow">
                <a:avLst>
                  <a:gd name="adj1" fmla="val 50000"/>
                  <a:gd name="adj2" fmla="val 73333"/>
                </a:avLst>
              </a:prstGeom>
              <a:gradFill>
                <a:gsLst>
                  <a:gs pos="0">
                    <a:schemeClr val="accent5">
                      <a:hueOff val="-9933876"/>
                      <a:satOff val="39811"/>
                      <a:lumOff val="8628"/>
                      <a:alphaOff val="0"/>
                      <a:shade val="51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9933876"/>
                      <a:satOff val="39811"/>
                      <a:lumOff val="8628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plastic">
                <a:bevelT w="101600" h="1905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ttangolo 11"/>
            <p:cNvSpPr/>
            <p:nvPr/>
          </p:nvSpPr>
          <p:spPr>
            <a:xfrm>
              <a:off x="4482621" y="4020144"/>
              <a:ext cx="5293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+</a:t>
              </a:r>
              <a:endPara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8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Impostazioni personalizzate 1">
      <a:dk1>
        <a:srgbClr val="37AB3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93</Words>
  <Application>Microsoft Office PowerPoint</Application>
  <PresentationFormat>Presentazione su schermo (16:9)</PresentationFormat>
  <Paragraphs>34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elena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elena elena</dc:creator>
  <cp:lastModifiedBy>Carlo Polidori</cp:lastModifiedBy>
  <cp:revision>82</cp:revision>
  <cp:lastPrinted>2018-02-05T16:49:02Z</cp:lastPrinted>
  <dcterms:created xsi:type="dcterms:W3CDTF">2018-09-05T09:20:41Z</dcterms:created>
  <dcterms:modified xsi:type="dcterms:W3CDTF">2018-10-16T14:47:59Z</dcterms:modified>
</cp:coreProperties>
</file>