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 id="2147483688" r:id="rId3"/>
    <p:sldMasterId id="2147483693" r:id="rId4"/>
    <p:sldMasterId id="2147483700" r:id="rId5"/>
    <p:sldMasterId id="2147483704" r:id="rId6"/>
  </p:sldMasterIdLst>
  <p:notesMasterIdLst>
    <p:notesMasterId r:id="rId55"/>
  </p:notesMasterIdLst>
  <p:handoutMasterIdLst>
    <p:handoutMasterId r:id="rId56"/>
  </p:handoutMasterIdLst>
  <p:sldIdLst>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8" r:id="rId28"/>
    <p:sldId id="319" r:id="rId29"/>
    <p:sldId id="320" r:id="rId30"/>
    <p:sldId id="324" r:id="rId31"/>
    <p:sldId id="321" r:id="rId32"/>
    <p:sldId id="322" r:id="rId33"/>
    <p:sldId id="323" r:id="rId34"/>
    <p:sldId id="266" r:id="rId35"/>
    <p:sldId id="325" r:id="rId36"/>
    <p:sldId id="282" r:id="rId37"/>
    <p:sldId id="283" r:id="rId38"/>
    <p:sldId id="284" r:id="rId39"/>
    <p:sldId id="326" r:id="rId40"/>
    <p:sldId id="327" r:id="rId41"/>
    <p:sldId id="328" r:id="rId42"/>
    <p:sldId id="269" r:id="rId43"/>
    <p:sldId id="329" r:id="rId44"/>
    <p:sldId id="330" r:id="rId45"/>
    <p:sldId id="272" r:id="rId46"/>
    <p:sldId id="273" r:id="rId47"/>
    <p:sldId id="274" r:id="rId48"/>
    <p:sldId id="271" r:id="rId49"/>
    <p:sldId id="287" r:id="rId50"/>
    <p:sldId id="288" r:id="rId51"/>
    <p:sldId id="289" r:id="rId52"/>
    <p:sldId id="290" r:id="rId53"/>
    <p:sldId id="291" r:id="rId54"/>
  </p:sldIdLst>
  <p:sldSz cx="9144000" cy="5143500" type="screen16x9"/>
  <p:notesSz cx="7315200" cy="96012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F40"/>
    <a:srgbClr val="195F39"/>
    <a:srgbClr val="47B9B7"/>
    <a:srgbClr val="7852FF"/>
    <a:srgbClr val="66AF40"/>
    <a:srgbClr val="092535"/>
    <a:srgbClr val="74FFF8"/>
    <a:srgbClr val="051A28"/>
    <a:srgbClr val="E06D3C"/>
    <a:srgbClr val="F17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501" autoAdjust="0"/>
  </p:normalViewPr>
  <p:slideViewPr>
    <p:cSldViewPr snapToGrid="0" snapToObjects="1">
      <p:cViewPr>
        <p:scale>
          <a:sx n="90" d="100"/>
          <a:sy n="90" d="100"/>
        </p:scale>
        <p:origin x="-420" y="-1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image" Target="../media/image51.jpeg"/><Relationship Id="rId4" Type="http://schemas.openxmlformats.org/officeDocument/2006/relationships/image" Target="../media/image5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image" Target="../media/image51.jpeg"/><Relationship Id="rId4"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CED5D-4149-9140-9500-FEAFDC35C5DC}" type="doc">
      <dgm:prSet loTypeId="urn:microsoft.com/office/officeart/2005/8/layout/venn3" loCatId="matrix" qsTypeId="urn:microsoft.com/office/officeart/2005/8/quickstyle/simple4" qsCatId="simple" csTypeId="urn:microsoft.com/office/officeart/2005/8/colors/accent1_1" csCatId="accent1" phldr="1"/>
      <dgm:spPr/>
      <dgm:t>
        <a:bodyPr/>
        <a:lstStyle/>
        <a:p>
          <a:endParaRPr lang="it-IT"/>
        </a:p>
      </dgm:t>
    </dgm:pt>
    <dgm:pt modelId="{3A5B90C2-BAC6-074F-9B01-40614CD17536}">
      <dgm:prSet/>
      <dgm:spPr>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dgm:spPr>
      <dgm:t>
        <a:bodyPr/>
        <a:lstStyle/>
        <a:p>
          <a:pPr rtl="0"/>
          <a:r>
            <a:rPr lang="it-IT" i="0" dirty="0" err="1"/>
            <a:t>Regional</a:t>
          </a:r>
          <a:r>
            <a:rPr lang="it-IT" i="0"/>
            <a:t> R&amp;D </a:t>
          </a:r>
          <a:r>
            <a:rPr lang="it-IT" i="0" dirty="0" err="1"/>
            <a:t>Support</a:t>
          </a:r>
          <a:r>
            <a:rPr lang="it-IT" i="0" dirty="0"/>
            <a:t> Programs</a:t>
          </a:r>
        </a:p>
      </dgm:t>
    </dgm:pt>
    <dgm:pt modelId="{AD87D40D-5FCF-EA4D-9AB1-87A0520FBF1A}" type="parTrans" cxnId="{B2DD7C5F-E954-A541-9C3A-2E68A3B80E7C}">
      <dgm:prSet/>
      <dgm:spPr/>
      <dgm:t>
        <a:bodyPr/>
        <a:lstStyle/>
        <a:p>
          <a:endParaRPr lang="it-IT" i="1"/>
        </a:p>
      </dgm:t>
    </dgm:pt>
    <dgm:pt modelId="{B1B4452A-4265-5244-877B-1D20084558A9}" type="sibTrans" cxnId="{B2DD7C5F-E954-A541-9C3A-2E68A3B80E7C}">
      <dgm:prSet/>
      <dgm:spPr/>
      <dgm:t>
        <a:bodyPr/>
        <a:lstStyle/>
        <a:p>
          <a:endParaRPr lang="it-IT" i="1"/>
        </a:p>
      </dgm:t>
    </dgm:pt>
    <dgm:pt modelId="{03C4A68D-8B27-5144-B93D-E35011B7F32D}">
      <dgm:prSet/>
      <dgm:spPr>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dgm:spPr>
      <dgm:t>
        <a:bodyPr/>
        <a:lstStyle/>
        <a:p>
          <a:pPr rtl="0"/>
          <a:r>
            <a:rPr lang="it-IT" i="0" dirty="0" err="1"/>
            <a:t>Regional</a:t>
          </a:r>
          <a:r>
            <a:rPr lang="it-IT" i="0" dirty="0"/>
            <a:t> </a:t>
          </a:r>
          <a:r>
            <a:rPr lang="it-IT" i="0" dirty="0" err="1"/>
            <a:t>Innovation</a:t>
          </a:r>
          <a:r>
            <a:rPr lang="it-IT" i="0" dirty="0"/>
            <a:t> </a:t>
          </a:r>
          <a:r>
            <a:rPr lang="it-IT" i="0" dirty="0" err="1"/>
            <a:t>Support</a:t>
          </a:r>
          <a:r>
            <a:rPr lang="it-IT" i="0" dirty="0"/>
            <a:t> Programs</a:t>
          </a:r>
        </a:p>
      </dgm:t>
    </dgm:pt>
    <dgm:pt modelId="{76173FC0-046A-0048-96BB-9C378093F99A}" type="parTrans" cxnId="{34F30E5D-86AB-7642-B89F-B4FF4B86A674}">
      <dgm:prSet/>
      <dgm:spPr/>
      <dgm:t>
        <a:bodyPr/>
        <a:lstStyle/>
        <a:p>
          <a:endParaRPr lang="it-IT" i="1"/>
        </a:p>
      </dgm:t>
    </dgm:pt>
    <dgm:pt modelId="{CC8D3B93-4C7A-014A-BEEC-2847E9649C63}" type="sibTrans" cxnId="{34F30E5D-86AB-7642-B89F-B4FF4B86A674}">
      <dgm:prSet/>
      <dgm:spPr/>
      <dgm:t>
        <a:bodyPr/>
        <a:lstStyle/>
        <a:p>
          <a:endParaRPr lang="it-IT" i="1"/>
        </a:p>
      </dgm:t>
    </dgm:pt>
    <dgm:pt modelId="{AB179D57-7139-1A4F-AA0D-31921A4FA1EF}">
      <dgm:prSet/>
      <dgm:spPr>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dgm:spPr>
      <dgm:t>
        <a:bodyPr/>
        <a:lstStyle/>
        <a:p>
          <a:pPr rtl="0"/>
          <a:r>
            <a:rPr lang="it-IT" i="0" dirty="0"/>
            <a:t>Vouchers for </a:t>
          </a:r>
          <a:r>
            <a:rPr lang="it-IT" i="0" dirty="0" err="1"/>
            <a:t>Industry</a:t>
          </a:r>
          <a:endParaRPr lang="it-IT" i="0" dirty="0"/>
        </a:p>
      </dgm:t>
    </dgm:pt>
    <dgm:pt modelId="{096CC8DF-02D4-8141-A94A-679D26404B40}" type="parTrans" cxnId="{0AB3A6DB-3D35-4047-9A28-041A2F70DED8}">
      <dgm:prSet/>
      <dgm:spPr/>
      <dgm:t>
        <a:bodyPr/>
        <a:lstStyle/>
        <a:p>
          <a:endParaRPr lang="it-IT" i="1"/>
        </a:p>
      </dgm:t>
    </dgm:pt>
    <dgm:pt modelId="{0DBE1934-E303-B44C-BCFF-E5E643E502A6}" type="sibTrans" cxnId="{0AB3A6DB-3D35-4047-9A28-041A2F70DED8}">
      <dgm:prSet/>
      <dgm:spPr/>
      <dgm:t>
        <a:bodyPr/>
        <a:lstStyle/>
        <a:p>
          <a:endParaRPr lang="it-IT" i="1"/>
        </a:p>
      </dgm:t>
    </dgm:pt>
    <dgm:pt modelId="{C35752D4-151B-644C-BC90-56962EE4563C}">
      <dgm:prSet/>
      <dgm:spPr>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dgm:spPr>
      <dgm:t>
        <a:bodyPr/>
        <a:lstStyle/>
        <a:p>
          <a:pPr rtl="0"/>
          <a:r>
            <a:rPr lang="it-IT" i="0"/>
            <a:t>Start Up Programs</a:t>
          </a:r>
          <a:endParaRPr lang="it-IT" i="0" dirty="0"/>
        </a:p>
      </dgm:t>
    </dgm:pt>
    <dgm:pt modelId="{223473D4-0E24-F449-992D-30855A2B05BE}" type="parTrans" cxnId="{905B360D-D825-424E-BDCF-14FEAB8D6389}">
      <dgm:prSet/>
      <dgm:spPr/>
      <dgm:t>
        <a:bodyPr/>
        <a:lstStyle/>
        <a:p>
          <a:endParaRPr lang="it-IT" i="1"/>
        </a:p>
      </dgm:t>
    </dgm:pt>
    <dgm:pt modelId="{487B701F-0B83-A546-9156-1887DBBACF7F}" type="sibTrans" cxnId="{905B360D-D825-424E-BDCF-14FEAB8D6389}">
      <dgm:prSet/>
      <dgm:spPr/>
      <dgm:t>
        <a:bodyPr/>
        <a:lstStyle/>
        <a:p>
          <a:endParaRPr lang="it-IT" i="1"/>
        </a:p>
      </dgm:t>
    </dgm:pt>
    <dgm:pt modelId="{9285C76D-8086-7440-887D-3B3144F70EF0}" type="pres">
      <dgm:prSet presAssocID="{2D8CED5D-4149-9140-9500-FEAFDC35C5DC}" presName="Name0" presStyleCnt="0">
        <dgm:presLayoutVars>
          <dgm:dir/>
          <dgm:resizeHandles val="exact"/>
        </dgm:presLayoutVars>
      </dgm:prSet>
      <dgm:spPr/>
      <dgm:t>
        <a:bodyPr/>
        <a:lstStyle/>
        <a:p>
          <a:endParaRPr lang="it-IT"/>
        </a:p>
      </dgm:t>
    </dgm:pt>
    <dgm:pt modelId="{78F83525-9C96-BF40-84B4-D594E57300EE}" type="pres">
      <dgm:prSet presAssocID="{3A5B90C2-BAC6-074F-9B01-40614CD17536}" presName="Name5" presStyleLbl="vennNode1" presStyleIdx="0" presStyleCnt="4" custLinFactNeighborY="267">
        <dgm:presLayoutVars>
          <dgm:bulletEnabled val="1"/>
        </dgm:presLayoutVars>
      </dgm:prSet>
      <dgm:spPr/>
      <dgm:t>
        <a:bodyPr/>
        <a:lstStyle/>
        <a:p>
          <a:endParaRPr lang="it-IT"/>
        </a:p>
      </dgm:t>
    </dgm:pt>
    <dgm:pt modelId="{70E2FDF4-636C-914B-BE3E-82E9C4C1A7BC}" type="pres">
      <dgm:prSet presAssocID="{B1B4452A-4265-5244-877B-1D20084558A9}" presName="space" presStyleCnt="0"/>
      <dgm:spPr/>
    </dgm:pt>
    <dgm:pt modelId="{5CAA1F12-FC9F-E944-B2CE-9331FD60A9EC}" type="pres">
      <dgm:prSet presAssocID="{03C4A68D-8B27-5144-B93D-E35011B7F32D}" presName="Name5" presStyleLbl="vennNode1" presStyleIdx="1" presStyleCnt="4">
        <dgm:presLayoutVars>
          <dgm:bulletEnabled val="1"/>
        </dgm:presLayoutVars>
      </dgm:prSet>
      <dgm:spPr/>
      <dgm:t>
        <a:bodyPr/>
        <a:lstStyle/>
        <a:p>
          <a:endParaRPr lang="it-IT"/>
        </a:p>
      </dgm:t>
    </dgm:pt>
    <dgm:pt modelId="{35197CDC-CF98-5043-B6EF-17AFF22614DE}" type="pres">
      <dgm:prSet presAssocID="{CC8D3B93-4C7A-014A-BEEC-2847E9649C63}" presName="space" presStyleCnt="0"/>
      <dgm:spPr/>
    </dgm:pt>
    <dgm:pt modelId="{CB47A503-CB40-D04D-824D-9E0E361C8B54}" type="pres">
      <dgm:prSet presAssocID="{AB179D57-7139-1A4F-AA0D-31921A4FA1EF}" presName="Name5" presStyleLbl="vennNode1" presStyleIdx="2" presStyleCnt="4">
        <dgm:presLayoutVars>
          <dgm:bulletEnabled val="1"/>
        </dgm:presLayoutVars>
      </dgm:prSet>
      <dgm:spPr/>
      <dgm:t>
        <a:bodyPr/>
        <a:lstStyle/>
        <a:p>
          <a:endParaRPr lang="it-IT"/>
        </a:p>
      </dgm:t>
    </dgm:pt>
    <dgm:pt modelId="{99EABCF3-3012-234C-B36B-60E5C0B63B44}" type="pres">
      <dgm:prSet presAssocID="{0DBE1934-E303-B44C-BCFF-E5E643E502A6}" presName="space" presStyleCnt="0"/>
      <dgm:spPr/>
    </dgm:pt>
    <dgm:pt modelId="{EB3190E0-F0FD-B547-A0EA-FD23AD7FC4E4}" type="pres">
      <dgm:prSet presAssocID="{C35752D4-151B-644C-BC90-56962EE4563C}" presName="Name5" presStyleLbl="vennNode1" presStyleIdx="3" presStyleCnt="4">
        <dgm:presLayoutVars>
          <dgm:bulletEnabled val="1"/>
        </dgm:presLayoutVars>
      </dgm:prSet>
      <dgm:spPr/>
      <dgm:t>
        <a:bodyPr/>
        <a:lstStyle/>
        <a:p>
          <a:endParaRPr lang="it-IT"/>
        </a:p>
      </dgm:t>
    </dgm:pt>
  </dgm:ptLst>
  <dgm:cxnLst>
    <dgm:cxn modelId="{23F6B679-7068-4D1E-B38F-515474E4A61F}" type="presOf" srcId="{2D8CED5D-4149-9140-9500-FEAFDC35C5DC}" destId="{9285C76D-8086-7440-887D-3B3144F70EF0}" srcOrd="0" destOrd="0" presId="urn:microsoft.com/office/officeart/2005/8/layout/venn3"/>
    <dgm:cxn modelId="{AC8A04EB-79A2-49E2-9FE1-1F2222F2C82F}" type="presOf" srcId="{03C4A68D-8B27-5144-B93D-E35011B7F32D}" destId="{5CAA1F12-FC9F-E944-B2CE-9331FD60A9EC}" srcOrd="0" destOrd="0" presId="urn:microsoft.com/office/officeart/2005/8/layout/venn3"/>
    <dgm:cxn modelId="{DDD0441E-1AC7-4367-98F1-3BCCC215DDAF}" type="presOf" srcId="{3A5B90C2-BAC6-074F-9B01-40614CD17536}" destId="{78F83525-9C96-BF40-84B4-D594E57300EE}" srcOrd="0" destOrd="0" presId="urn:microsoft.com/office/officeart/2005/8/layout/venn3"/>
    <dgm:cxn modelId="{34F30E5D-86AB-7642-B89F-B4FF4B86A674}" srcId="{2D8CED5D-4149-9140-9500-FEAFDC35C5DC}" destId="{03C4A68D-8B27-5144-B93D-E35011B7F32D}" srcOrd="1" destOrd="0" parTransId="{76173FC0-046A-0048-96BB-9C378093F99A}" sibTransId="{CC8D3B93-4C7A-014A-BEEC-2847E9649C63}"/>
    <dgm:cxn modelId="{0AB3A6DB-3D35-4047-9A28-041A2F70DED8}" srcId="{2D8CED5D-4149-9140-9500-FEAFDC35C5DC}" destId="{AB179D57-7139-1A4F-AA0D-31921A4FA1EF}" srcOrd="2" destOrd="0" parTransId="{096CC8DF-02D4-8141-A94A-679D26404B40}" sibTransId="{0DBE1934-E303-B44C-BCFF-E5E643E502A6}"/>
    <dgm:cxn modelId="{B2DD7C5F-E954-A541-9C3A-2E68A3B80E7C}" srcId="{2D8CED5D-4149-9140-9500-FEAFDC35C5DC}" destId="{3A5B90C2-BAC6-074F-9B01-40614CD17536}" srcOrd="0" destOrd="0" parTransId="{AD87D40D-5FCF-EA4D-9AB1-87A0520FBF1A}" sibTransId="{B1B4452A-4265-5244-877B-1D20084558A9}"/>
    <dgm:cxn modelId="{A86618F8-4B26-452A-AD1F-B5138DBB3DF6}" type="presOf" srcId="{AB179D57-7139-1A4F-AA0D-31921A4FA1EF}" destId="{CB47A503-CB40-D04D-824D-9E0E361C8B54}" srcOrd="0" destOrd="0" presId="urn:microsoft.com/office/officeart/2005/8/layout/venn3"/>
    <dgm:cxn modelId="{B5C4F0D0-329A-4D2B-8C65-E3FDE6142F02}" type="presOf" srcId="{C35752D4-151B-644C-BC90-56962EE4563C}" destId="{EB3190E0-F0FD-B547-A0EA-FD23AD7FC4E4}" srcOrd="0" destOrd="0" presId="urn:microsoft.com/office/officeart/2005/8/layout/venn3"/>
    <dgm:cxn modelId="{905B360D-D825-424E-BDCF-14FEAB8D6389}" srcId="{2D8CED5D-4149-9140-9500-FEAFDC35C5DC}" destId="{C35752D4-151B-644C-BC90-56962EE4563C}" srcOrd="3" destOrd="0" parTransId="{223473D4-0E24-F449-992D-30855A2B05BE}" sibTransId="{487B701F-0B83-A546-9156-1887DBBACF7F}"/>
    <dgm:cxn modelId="{F66A70D4-F0EF-4213-A3ED-767924598F6E}" type="presParOf" srcId="{9285C76D-8086-7440-887D-3B3144F70EF0}" destId="{78F83525-9C96-BF40-84B4-D594E57300EE}" srcOrd="0" destOrd="0" presId="urn:microsoft.com/office/officeart/2005/8/layout/venn3"/>
    <dgm:cxn modelId="{77747A10-DBE5-4227-9B55-6BC95D2E11C7}" type="presParOf" srcId="{9285C76D-8086-7440-887D-3B3144F70EF0}" destId="{70E2FDF4-636C-914B-BE3E-82E9C4C1A7BC}" srcOrd="1" destOrd="0" presId="urn:microsoft.com/office/officeart/2005/8/layout/venn3"/>
    <dgm:cxn modelId="{54C067ED-A1D3-4D34-B325-8759270B9405}" type="presParOf" srcId="{9285C76D-8086-7440-887D-3B3144F70EF0}" destId="{5CAA1F12-FC9F-E944-B2CE-9331FD60A9EC}" srcOrd="2" destOrd="0" presId="urn:microsoft.com/office/officeart/2005/8/layout/venn3"/>
    <dgm:cxn modelId="{F57D9916-098D-469E-865C-E507A9C625B6}" type="presParOf" srcId="{9285C76D-8086-7440-887D-3B3144F70EF0}" destId="{35197CDC-CF98-5043-B6EF-17AFF22614DE}" srcOrd="3" destOrd="0" presId="urn:microsoft.com/office/officeart/2005/8/layout/venn3"/>
    <dgm:cxn modelId="{F787CE29-98AB-461F-A11F-FE70F87F2D42}" type="presParOf" srcId="{9285C76D-8086-7440-887D-3B3144F70EF0}" destId="{CB47A503-CB40-D04D-824D-9E0E361C8B54}" srcOrd="4" destOrd="0" presId="urn:microsoft.com/office/officeart/2005/8/layout/venn3"/>
    <dgm:cxn modelId="{7530E023-3207-4AB9-A16E-931306F22C8C}" type="presParOf" srcId="{9285C76D-8086-7440-887D-3B3144F70EF0}" destId="{99EABCF3-3012-234C-B36B-60E5C0B63B44}" srcOrd="5" destOrd="0" presId="urn:microsoft.com/office/officeart/2005/8/layout/venn3"/>
    <dgm:cxn modelId="{E78CFF2C-6F7C-4043-A49F-E2D2D9F9AF96}" type="presParOf" srcId="{9285C76D-8086-7440-887D-3B3144F70EF0}" destId="{EB3190E0-F0FD-B547-A0EA-FD23AD7FC4E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7CE87-DB90-4DE9-9FB4-FFF14875E582}" type="doc">
      <dgm:prSet loTypeId="urn:microsoft.com/office/officeart/2005/8/layout/pList1" loCatId="picture" qsTypeId="urn:microsoft.com/office/officeart/2005/8/quickstyle/simple1" qsCatId="simple" csTypeId="urn:microsoft.com/office/officeart/2005/8/colors/colorful3" csCatId="colorful" phldr="1"/>
      <dgm:spPr/>
      <dgm:t>
        <a:bodyPr/>
        <a:lstStyle/>
        <a:p>
          <a:endParaRPr lang="nl-NL"/>
        </a:p>
      </dgm:t>
    </dgm:pt>
    <dgm:pt modelId="{996EB7C3-7D67-424F-96AA-49533BB40EE0}">
      <dgm:prSet phldrT="[Tekst]"/>
      <dgm:spPr/>
      <dgm:t>
        <a:bodyPr/>
        <a:lstStyle/>
        <a:p>
          <a:r>
            <a:rPr lang="nl-NL" dirty="0">
              <a:solidFill>
                <a:schemeClr val="accent6">
                  <a:lumMod val="60000"/>
                  <a:lumOff val="40000"/>
                </a:schemeClr>
              </a:solidFill>
            </a:rPr>
            <a:t>Policy Lab</a:t>
          </a:r>
        </a:p>
      </dgm:t>
    </dgm:pt>
    <dgm:pt modelId="{EB3F871F-305C-486A-976B-23A6A0D2E32B}" type="parTrans" cxnId="{D4DF45F5-16F9-42A7-A348-ADD57563432E}">
      <dgm:prSet/>
      <dgm:spPr/>
      <dgm:t>
        <a:bodyPr/>
        <a:lstStyle/>
        <a:p>
          <a:endParaRPr lang="nl-NL">
            <a:solidFill>
              <a:schemeClr val="accent6">
                <a:lumMod val="60000"/>
                <a:lumOff val="40000"/>
              </a:schemeClr>
            </a:solidFill>
          </a:endParaRPr>
        </a:p>
      </dgm:t>
    </dgm:pt>
    <dgm:pt modelId="{1A253C0A-75A1-4352-A082-26F9D31559C5}" type="sibTrans" cxnId="{D4DF45F5-16F9-42A7-A348-ADD57563432E}">
      <dgm:prSet/>
      <dgm:spPr/>
      <dgm:t>
        <a:bodyPr/>
        <a:lstStyle/>
        <a:p>
          <a:endParaRPr lang="nl-NL">
            <a:solidFill>
              <a:schemeClr val="accent6">
                <a:lumMod val="60000"/>
                <a:lumOff val="40000"/>
              </a:schemeClr>
            </a:solidFill>
          </a:endParaRPr>
        </a:p>
      </dgm:t>
    </dgm:pt>
    <dgm:pt modelId="{AE3C74A3-2A35-45FA-95DF-B1267FF9D679}">
      <dgm:prSet phldrT="[Tekst]"/>
      <dgm:spPr/>
      <dgm:t>
        <a:bodyPr/>
        <a:lstStyle/>
        <a:p>
          <a:r>
            <a:rPr lang="nl-NL" dirty="0">
              <a:solidFill>
                <a:schemeClr val="accent6">
                  <a:lumMod val="60000"/>
                  <a:lumOff val="40000"/>
                </a:schemeClr>
              </a:solidFill>
            </a:rPr>
            <a:t>Workshops</a:t>
          </a:r>
        </a:p>
      </dgm:t>
    </dgm:pt>
    <dgm:pt modelId="{E8CC55CA-7EBE-48A8-955A-4CCA8082F670}" type="parTrans" cxnId="{B7A3CFA7-F2BF-439E-AD16-3FF5D742DDA5}">
      <dgm:prSet/>
      <dgm:spPr/>
      <dgm:t>
        <a:bodyPr/>
        <a:lstStyle/>
        <a:p>
          <a:endParaRPr lang="nl-NL">
            <a:solidFill>
              <a:schemeClr val="accent6">
                <a:lumMod val="60000"/>
                <a:lumOff val="40000"/>
              </a:schemeClr>
            </a:solidFill>
          </a:endParaRPr>
        </a:p>
      </dgm:t>
    </dgm:pt>
    <dgm:pt modelId="{99713ACA-FF56-4D36-9F0E-F8852138F65A}" type="sibTrans" cxnId="{B7A3CFA7-F2BF-439E-AD16-3FF5D742DDA5}">
      <dgm:prSet/>
      <dgm:spPr/>
      <dgm:t>
        <a:bodyPr/>
        <a:lstStyle/>
        <a:p>
          <a:endParaRPr lang="nl-NL">
            <a:solidFill>
              <a:schemeClr val="accent6">
                <a:lumMod val="60000"/>
                <a:lumOff val="40000"/>
              </a:schemeClr>
            </a:solidFill>
          </a:endParaRPr>
        </a:p>
      </dgm:t>
    </dgm:pt>
    <dgm:pt modelId="{3EFC0BE6-A486-4B31-A0CF-A284B515F0AF}">
      <dgm:prSet phldrT="[Tekst]"/>
      <dgm:spPr/>
      <dgm:t>
        <a:bodyPr/>
        <a:lstStyle/>
        <a:p>
          <a:r>
            <a:rPr lang="nl-NL" dirty="0">
              <a:solidFill>
                <a:schemeClr val="accent6">
                  <a:lumMod val="60000"/>
                  <a:lumOff val="40000"/>
                </a:schemeClr>
              </a:solidFill>
            </a:rPr>
            <a:t>Questionnaire</a:t>
          </a:r>
        </a:p>
      </dgm:t>
    </dgm:pt>
    <dgm:pt modelId="{FBEF0AD7-4543-4821-9E29-CECF95D53DB6}" type="parTrans" cxnId="{920600B2-4F8E-4430-9718-65ADFC79E8B5}">
      <dgm:prSet/>
      <dgm:spPr/>
      <dgm:t>
        <a:bodyPr/>
        <a:lstStyle/>
        <a:p>
          <a:endParaRPr lang="nl-NL">
            <a:solidFill>
              <a:schemeClr val="accent6">
                <a:lumMod val="60000"/>
                <a:lumOff val="40000"/>
              </a:schemeClr>
            </a:solidFill>
          </a:endParaRPr>
        </a:p>
      </dgm:t>
    </dgm:pt>
    <dgm:pt modelId="{8E801159-3A38-4E2D-A855-FEFF5321A95C}" type="sibTrans" cxnId="{920600B2-4F8E-4430-9718-65ADFC79E8B5}">
      <dgm:prSet/>
      <dgm:spPr/>
      <dgm:t>
        <a:bodyPr/>
        <a:lstStyle/>
        <a:p>
          <a:endParaRPr lang="nl-NL">
            <a:solidFill>
              <a:schemeClr val="accent6">
                <a:lumMod val="60000"/>
                <a:lumOff val="40000"/>
              </a:schemeClr>
            </a:solidFill>
          </a:endParaRPr>
        </a:p>
      </dgm:t>
    </dgm:pt>
    <dgm:pt modelId="{AE6E4BD6-02BF-4FDA-A422-5FF35F582747}">
      <dgm:prSet phldrT="[Tekst]"/>
      <dgm:spPr/>
      <dgm:t>
        <a:bodyPr/>
        <a:lstStyle/>
        <a:p>
          <a:r>
            <a:rPr lang="nl-NL" dirty="0">
              <a:solidFill>
                <a:schemeClr val="accent6">
                  <a:lumMod val="60000"/>
                  <a:lumOff val="40000"/>
                </a:schemeClr>
              </a:solidFill>
            </a:rPr>
            <a:t>Evaluation of Tool </a:t>
          </a:r>
          <a:r>
            <a:rPr lang="nl-NL" dirty="0" err="1">
              <a:solidFill>
                <a:schemeClr val="accent6">
                  <a:lumMod val="60000"/>
                  <a:lumOff val="40000"/>
                </a:schemeClr>
              </a:solidFill>
            </a:rPr>
            <a:t>implementation</a:t>
          </a:r>
          <a:endParaRPr lang="nl-NL" dirty="0">
            <a:solidFill>
              <a:schemeClr val="accent6">
                <a:lumMod val="60000"/>
                <a:lumOff val="40000"/>
              </a:schemeClr>
            </a:solidFill>
          </a:endParaRPr>
        </a:p>
      </dgm:t>
    </dgm:pt>
    <dgm:pt modelId="{04EDFD41-3D3B-403B-896C-829354136A54}" type="parTrans" cxnId="{2340D6F0-1E9E-4E56-8AE6-60E8B23985DB}">
      <dgm:prSet/>
      <dgm:spPr/>
      <dgm:t>
        <a:bodyPr/>
        <a:lstStyle/>
        <a:p>
          <a:endParaRPr lang="nl-NL">
            <a:solidFill>
              <a:schemeClr val="accent6">
                <a:lumMod val="60000"/>
                <a:lumOff val="40000"/>
              </a:schemeClr>
            </a:solidFill>
          </a:endParaRPr>
        </a:p>
      </dgm:t>
    </dgm:pt>
    <dgm:pt modelId="{34982BE7-1967-4574-8C1B-02F13714BCFC}" type="sibTrans" cxnId="{2340D6F0-1E9E-4E56-8AE6-60E8B23985DB}">
      <dgm:prSet/>
      <dgm:spPr/>
      <dgm:t>
        <a:bodyPr/>
        <a:lstStyle/>
        <a:p>
          <a:endParaRPr lang="nl-NL">
            <a:solidFill>
              <a:schemeClr val="accent6">
                <a:lumMod val="60000"/>
                <a:lumOff val="40000"/>
              </a:schemeClr>
            </a:solidFill>
          </a:endParaRPr>
        </a:p>
      </dgm:t>
    </dgm:pt>
    <dgm:pt modelId="{A200AC73-21F1-439C-9A1E-26CDDCD32565}" type="pres">
      <dgm:prSet presAssocID="{C657CE87-DB90-4DE9-9FB4-FFF14875E582}" presName="Name0" presStyleCnt="0">
        <dgm:presLayoutVars>
          <dgm:dir/>
          <dgm:resizeHandles val="exact"/>
        </dgm:presLayoutVars>
      </dgm:prSet>
      <dgm:spPr/>
      <dgm:t>
        <a:bodyPr/>
        <a:lstStyle/>
        <a:p>
          <a:endParaRPr lang="it-IT"/>
        </a:p>
      </dgm:t>
    </dgm:pt>
    <dgm:pt modelId="{6F100561-3F3B-48D9-B5A4-4D74838DB0AA}" type="pres">
      <dgm:prSet presAssocID="{996EB7C3-7D67-424F-96AA-49533BB40EE0}" presName="compNode" presStyleCnt="0"/>
      <dgm:spPr/>
    </dgm:pt>
    <dgm:pt modelId="{AB9886E5-79AA-4971-9467-83071316289F}" type="pres">
      <dgm:prSet presAssocID="{996EB7C3-7D67-424F-96AA-49533BB40EE0}" presName="pictRect" presStyleLbl="nod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AB2DA234-8519-422A-B6C2-FCB4D31C60A4}" type="pres">
      <dgm:prSet presAssocID="{996EB7C3-7D67-424F-96AA-49533BB40EE0}" presName="textRect" presStyleLbl="revTx" presStyleIdx="0" presStyleCnt="4">
        <dgm:presLayoutVars>
          <dgm:bulletEnabled val="1"/>
        </dgm:presLayoutVars>
      </dgm:prSet>
      <dgm:spPr/>
      <dgm:t>
        <a:bodyPr/>
        <a:lstStyle/>
        <a:p>
          <a:endParaRPr lang="it-IT"/>
        </a:p>
      </dgm:t>
    </dgm:pt>
    <dgm:pt modelId="{A8BD3518-1CD4-4242-96B6-2D3F65518EF0}" type="pres">
      <dgm:prSet presAssocID="{1A253C0A-75A1-4352-A082-26F9D31559C5}" presName="sibTrans" presStyleLbl="sibTrans2D1" presStyleIdx="0" presStyleCnt="0"/>
      <dgm:spPr/>
      <dgm:t>
        <a:bodyPr/>
        <a:lstStyle/>
        <a:p>
          <a:endParaRPr lang="it-IT"/>
        </a:p>
      </dgm:t>
    </dgm:pt>
    <dgm:pt modelId="{EF60B0B2-64BA-4C09-B2AA-A23F9EB05735}" type="pres">
      <dgm:prSet presAssocID="{AE3C74A3-2A35-45FA-95DF-B1267FF9D679}" presName="compNode" presStyleCnt="0"/>
      <dgm:spPr/>
    </dgm:pt>
    <dgm:pt modelId="{F6EE0890-2006-4AF1-979E-27F6C1202645}" type="pres">
      <dgm:prSet presAssocID="{AE3C74A3-2A35-45FA-95DF-B1267FF9D679}" presName="pictRect" presStyleLbl="node1" presStyleIdx="1" presStyleCnt="4" custLinFactNeighborY="-68"/>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6D088825-3217-4DE8-9CF3-31CE6B2629C5}" type="pres">
      <dgm:prSet presAssocID="{AE3C74A3-2A35-45FA-95DF-B1267FF9D679}" presName="textRect" presStyleLbl="revTx" presStyleIdx="1" presStyleCnt="4">
        <dgm:presLayoutVars>
          <dgm:bulletEnabled val="1"/>
        </dgm:presLayoutVars>
      </dgm:prSet>
      <dgm:spPr/>
      <dgm:t>
        <a:bodyPr/>
        <a:lstStyle/>
        <a:p>
          <a:endParaRPr lang="it-IT"/>
        </a:p>
      </dgm:t>
    </dgm:pt>
    <dgm:pt modelId="{AB806F6E-2DDE-4182-B93C-F863C0DD5D01}" type="pres">
      <dgm:prSet presAssocID="{99713ACA-FF56-4D36-9F0E-F8852138F65A}" presName="sibTrans" presStyleLbl="sibTrans2D1" presStyleIdx="0" presStyleCnt="0"/>
      <dgm:spPr/>
      <dgm:t>
        <a:bodyPr/>
        <a:lstStyle/>
        <a:p>
          <a:endParaRPr lang="it-IT"/>
        </a:p>
      </dgm:t>
    </dgm:pt>
    <dgm:pt modelId="{1E2C5B65-0FD0-4F35-B6D3-7DAFB3633B52}" type="pres">
      <dgm:prSet presAssocID="{3EFC0BE6-A486-4B31-A0CF-A284B515F0AF}" presName="compNode" presStyleCnt="0"/>
      <dgm:spPr/>
    </dgm:pt>
    <dgm:pt modelId="{DC771670-7F7A-4101-8D5E-633E8C1DE6AB}" type="pres">
      <dgm:prSet presAssocID="{3EFC0BE6-A486-4B31-A0CF-A284B515F0AF}"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24383602-2BBA-43E2-8E00-2151C0354509}" type="pres">
      <dgm:prSet presAssocID="{3EFC0BE6-A486-4B31-A0CF-A284B515F0AF}" presName="textRect" presStyleLbl="revTx" presStyleIdx="2" presStyleCnt="4">
        <dgm:presLayoutVars>
          <dgm:bulletEnabled val="1"/>
        </dgm:presLayoutVars>
      </dgm:prSet>
      <dgm:spPr/>
      <dgm:t>
        <a:bodyPr/>
        <a:lstStyle/>
        <a:p>
          <a:endParaRPr lang="it-IT"/>
        </a:p>
      </dgm:t>
    </dgm:pt>
    <dgm:pt modelId="{345FDFB6-F94D-49D7-AA18-299A0221EF4C}" type="pres">
      <dgm:prSet presAssocID="{8E801159-3A38-4E2D-A855-FEFF5321A95C}" presName="sibTrans" presStyleLbl="sibTrans2D1" presStyleIdx="0" presStyleCnt="0"/>
      <dgm:spPr/>
      <dgm:t>
        <a:bodyPr/>
        <a:lstStyle/>
        <a:p>
          <a:endParaRPr lang="it-IT"/>
        </a:p>
      </dgm:t>
    </dgm:pt>
    <dgm:pt modelId="{BCE79DEF-8F42-494A-803A-D53797238FFA}" type="pres">
      <dgm:prSet presAssocID="{AE6E4BD6-02BF-4FDA-A422-5FF35F582747}" presName="compNode" presStyleCnt="0"/>
      <dgm:spPr/>
    </dgm:pt>
    <dgm:pt modelId="{35910F46-5084-482E-A71B-B23B7B2B3AAE}" type="pres">
      <dgm:prSet presAssocID="{AE6E4BD6-02BF-4FDA-A422-5FF35F582747}" presName="pictRect" presStyleLbl="node1" presStyleIdx="3" presStyleCnt="4"/>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dgm:spPr>
    </dgm:pt>
    <dgm:pt modelId="{B2E8FFDC-A2DD-4297-BE11-FAB5152A4F8B}" type="pres">
      <dgm:prSet presAssocID="{AE6E4BD6-02BF-4FDA-A422-5FF35F582747}" presName="textRect" presStyleLbl="revTx" presStyleIdx="3" presStyleCnt="4">
        <dgm:presLayoutVars>
          <dgm:bulletEnabled val="1"/>
        </dgm:presLayoutVars>
      </dgm:prSet>
      <dgm:spPr/>
      <dgm:t>
        <a:bodyPr/>
        <a:lstStyle/>
        <a:p>
          <a:endParaRPr lang="it-IT"/>
        </a:p>
      </dgm:t>
    </dgm:pt>
  </dgm:ptLst>
  <dgm:cxnLst>
    <dgm:cxn modelId="{2340D6F0-1E9E-4E56-8AE6-60E8B23985DB}" srcId="{C657CE87-DB90-4DE9-9FB4-FFF14875E582}" destId="{AE6E4BD6-02BF-4FDA-A422-5FF35F582747}" srcOrd="3" destOrd="0" parTransId="{04EDFD41-3D3B-403B-896C-829354136A54}" sibTransId="{34982BE7-1967-4574-8C1B-02F13714BCFC}"/>
    <dgm:cxn modelId="{E01789D9-BDCC-4279-B303-E347C4FB267E}" type="presOf" srcId="{3EFC0BE6-A486-4B31-A0CF-A284B515F0AF}" destId="{24383602-2BBA-43E2-8E00-2151C0354509}" srcOrd="0" destOrd="0" presId="urn:microsoft.com/office/officeart/2005/8/layout/pList1"/>
    <dgm:cxn modelId="{1891B821-0A10-4F17-93F1-784CAB25BE90}" type="presOf" srcId="{996EB7C3-7D67-424F-96AA-49533BB40EE0}" destId="{AB2DA234-8519-422A-B6C2-FCB4D31C60A4}" srcOrd="0" destOrd="0" presId="urn:microsoft.com/office/officeart/2005/8/layout/pList1"/>
    <dgm:cxn modelId="{15B88288-482D-4AFD-A028-BF8D3C206E53}" type="presOf" srcId="{99713ACA-FF56-4D36-9F0E-F8852138F65A}" destId="{AB806F6E-2DDE-4182-B93C-F863C0DD5D01}" srcOrd="0" destOrd="0" presId="urn:microsoft.com/office/officeart/2005/8/layout/pList1"/>
    <dgm:cxn modelId="{B7A3CFA7-F2BF-439E-AD16-3FF5D742DDA5}" srcId="{C657CE87-DB90-4DE9-9FB4-FFF14875E582}" destId="{AE3C74A3-2A35-45FA-95DF-B1267FF9D679}" srcOrd="1" destOrd="0" parTransId="{E8CC55CA-7EBE-48A8-955A-4CCA8082F670}" sibTransId="{99713ACA-FF56-4D36-9F0E-F8852138F65A}"/>
    <dgm:cxn modelId="{201AF40E-3757-47C4-B646-504E5A03521E}" type="presOf" srcId="{C657CE87-DB90-4DE9-9FB4-FFF14875E582}" destId="{A200AC73-21F1-439C-9A1E-26CDDCD32565}" srcOrd="0" destOrd="0" presId="urn:microsoft.com/office/officeart/2005/8/layout/pList1"/>
    <dgm:cxn modelId="{920600B2-4F8E-4430-9718-65ADFC79E8B5}" srcId="{C657CE87-DB90-4DE9-9FB4-FFF14875E582}" destId="{3EFC0BE6-A486-4B31-A0CF-A284B515F0AF}" srcOrd="2" destOrd="0" parTransId="{FBEF0AD7-4543-4821-9E29-CECF95D53DB6}" sibTransId="{8E801159-3A38-4E2D-A855-FEFF5321A95C}"/>
    <dgm:cxn modelId="{D9E774A8-A112-473B-BBD1-34B3A6650F3D}" type="presOf" srcId="{AE6E4BD6-02BF-4FDA-A422-5FF35F582747}" destId="{B2E8FFDC-A2DD-4297-BE11-FAB5152A4F8B}" srcOrd="0" destOrd="0" presId="urn:microsoft.com/office/officeart/2005/8/layout/pList1"/>
    <dgm:cxn modelId="{91BB0976-A754-43C5-84F6-4408E9E945C4}" type="presOf" srcId="{8E801159-3A38-4E2D-A855-FEFF5321A95C}" destId="{345FDFB6-F94D-49D7-AA18-299A0221EF4C}" srcOrd="0" destOrd="0" presId="urn:microsoft.com/office/officeart/2005/8/layout/pList1"/>
    <dgm:cxn modelId="{2985083C-44CE-425B-BE05-B359DC1CFBE1}" type="presOf" srcId="{AE3C74A3-2A35-45FA-95DF-B1267FF9D679}" destId="{6D088825-3217-4DE8-9CF3-31CE6B2629C5}" srcOrd="0" destOrd="0" presId="urn:microsoft.com/office/officeart/2005/8/layout/pList1"/>
    <dgm:cxn modelId="{D4DF45F5-16F9-42A7-A348-ADD57563432E}" srcId="{C657CE87-DB90-4DE9-9FB4-FFF14875E582}" destId="{996EB7C3-7D67-424F-96AA-49533BB40EE0}" srcOrd="0" destOrd="0" parTransId="{EB3F871F-305C-486A-976B-23A6A0D2E32B}" sibTransId="{1A253C0A-75A1-4352-A082-26F9D31559C5}"/>
    <dgm:cxn modelId="{D2BDBCDC-52FA-4F98-9CB3-BC0F81F0B309}" type="presOf" srcId="{1A253C0A-75A1-4352-A082-26F9D31559C5}" destId="{A8BD3518-1CD4-4242-96B6-2D3F65518EF0}" srcOrd="0" destOrd="0" presId="urn:microsoft.com/office/officeart/2005/8/layout/pList1"/>
    <dgm:cxn modelId="{26D886FD-0EDE-4E25-86A1-9E0259D931C9}" type="presParOf" srcId="{A200AC73-21F1-439C-9A1E-26CDDCD32565}" destId="{6F100561-3F3B-48D9-B5A4-4D74838DB0AA}" srcOrd="0" destOrd="0" presId="urn:microsoft.com/office/officeart/2005/8/layout/pList1"/>
    <dgm:cxn modelId="{654AB9A0-E343-4953-9896-B50CDCBE3F1F}" type="presParOf" srcId="{6F100561-3F3B-48D9-B5A4-4D74838DB0AA}" destId="{AB9886E5-79AA-4971-9467-83071316289F}" srcOrd="0" destOrd="0" presId="urn:microsoft.com/office/officeart/2005/8/layout/pList1"/>
    <dgm:cxn modelId="{FD558841-28B6-4DE8-B9F8-1CAAEBF40A73}" type="presParOf" srcId="{6F100561-3F3B-48D9-B5A4-4D74838DB0AA}" destId="{AB2DA234-8519-422A-B6C2-FCB4D31C60A4}" srcOrd="1" destOrd="0" presId="urn:microsoft.com/office/officeart/2005/8/layout/pList1"/>
    <dgm:cxn modelId="{98A2F1B1-32B5-45AB-BF31-147C556CFBD2}" type="presParOf" srcId="{A200AC73-21F1-439C-9A1E-26CDDCD32565}" destId="{A8BD3518-1CD4-4242-96B6-2D3F65518EF0}" srcOrd="1" destOrd="0" presId="urn:microsoft.com/office/officeart/2005/8/layout/pList1"/>
    <dgm:cxn modelId="{511A49C9-7BC7-403D-866B-E5E15993E42D}" type="presParOf" srcId="{A200AC73-21F1-439C-9A1E-26CDDCD32565}" destId="{EF60B0B2-64BA-4C09-B2AA-A23F9EB05735}" srcOrd="2" destOrd="0" presId="urn:microsoft.com/office/officeart/2005/8/layout/pList1"/>
    <dgm:cxn modelId="{483DB7CE-0E22-43CA-B71B-A439113A908E}" type="presParOf" srcId="{EF60B0B2-64BA-4C09-B2AA-A23F9EB05735}" destId="{F6EE0890-2006-4AF1-979E-27F6C1202645}" srcOrd="0" destOrd="0" presId="urn:microsoft.com/office/officeart/2005/8/layout/pList1"/>
    <dgm:cxn modelId="{7376C265-738C-4F2D-BAA6-EDCF4B067F28}" type="presParOf" srcId="{EF60B0B2-64BA-4C09-B2AA-A23F9EB05735}" destId="{6D088825-3217-4DE8-9CF3-31CE6B2629C5}" srcOrd="1" destOrd="0" presId="urn:microsoft.com/office/officeart/2005/8/layout/pList1"/>
    <dgm:cxn modelId="{A9FEC30D-C6A9-46CA-945A-122BB7A77A23}" type="presParOf" srcId="{A200AC73-21F1-439C-9A1E-26CDDCD32565}" destId="{AB806F6E-2DDE-4182-B93C-F863C0DD5D01}" srcOrd="3" destOrd="0" presId="urn:microsoft.com/office/officeart/2005/8/layout/pList1"/>
    <dgm:cxn modelId="{85C8843C-4B1B-4E8E-9A74-03883D518575}" type="presParOf" srcId="{A200AC73-21F1-439C-9A1E-26CDDCD32565}" destId="{1E2C5B65-0FD0-4F35-B6D3-7DAFB3633B52}" srcOrd="4" destOrd="0" presId="urn:microsoft.com/office/officeart/2005/8/layout/pList1"/>
    <dgm:cxn modelId="{C76921FC-6BA6-4772-BC7B-0B9D95D22F7C}" type="presParOf" srcId="{1E2C5B65-0FD0-4F35-B6D3-7DAFB3633B52}" destId="{DC771670-7F7A-4101-8D5E-633E8C1DE6AB}" srcOrd="0" destOrd="0" presId="urn:microsoft.com/office/officeart/2005/8/layout/pList1"/>
    <dgm:cxn modelId="{6A77D631-C487-4CA4-BDDD-18434CA3B6F9}" type="presParOf" srcId="{1E2C5B65-0FD0-4F35-B6D3-7DAFB3633B52}" destId="{24383602-2BBA-43E2-8E00-2151C0354509}" srcOrd="1" destOrd="0" presId="urn:microsoft.com/office/officeart/2005/8/layout/pList1"/>
    <dgm:cxn modelId="{5B904155-8A46-40F7-A3B7-7CEC2D6BB492}" type="presParOf" srcId="{A200AC73-21F1-439C-9A1E-26CDDCD32565}" destId="{345FDFB6-F94D-49D7-AA18-299A0221EF4C}" srcOrd="5" destOrd="0" presId="urn:microsoft.com/office/officeart/2005/8/layout/pList1"/>
    <dgm:cxn modelId="{D2C4285B-6144-48F2-BF5A-6233718987CB}" type="presParOf" srcId="{A200AC73-21F1-439C-9A1E-26CDDCD32565}" destId="{BCE79DEF-8F42-494A-803A-D53797238FFA}" srcOrd="6" destOrd="0" presId="urn:microsoft.com/office/officeart/2005/8/layout/pList1"/>
    <dgm:cxn modelId="{DB80DC3D-7D00-4F02-9DAE-0B40EAA05001}" type="presParOf" srcId="{BCE79DEF-8F42-494A-803A-D53797238FFA}" destId="{35910F46-5084-482E-A71B-B23B7B2B3AAE}" srcOrd="0" destOrd="0" presId="urn:microsoft.com/office/officeart/2005/8/layout/pList1"/>
    <dgm:cxn modelId="{619FC05A-7653-4F37-AB75-9FE26FD4596A}" type="presParOf" srcId="{BCE79DEF-8F42-494A-803A-D53797238FFA}" destId="{B2E8FFDC-A2DD-4297-BE11-FAB5152A4F8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59DDD-1336-4742-B561-5306904392C3}" type="doc">
      <dgm:prSet loTypeId="urn:microsoft.com/office/officeart/2008/layout/SquareAccentList" loCatId="list" qsTypeId="urn:microsoft.com/office/officeart/2005/8/quickstyle/3d3" qsCatId="3D" csTypeId="urn:microsoft.com/office/officeart/2005/8/colors/colorful1" csCatId="colorful" phldr="1"/>
      <dgm:spPr/>
      <dgm:t>
        <a:bodyPr/>
        <a:lstStyle/>
        <a:p>
          <a:endParaRPr lang="nl-NL"/>
        </a:p>
      </dgm:t>
    </dgm:pt>
    <dgm:pt modelId="{641B5ACE-FBB8-4EB8-862E-36FB5C29489E}">
      <dgm:prSet phldrT="[Tekst]" custT="1"/>
      <dgm:spPr/>
      <dgm:t>
        <a:bodyPr/>
        <a:lstStyle/>
        <a:p>
          <a:r>
            <a:rPr lang="nl-NL" sz="1600" b="1" dirty="0" err="1">
              <a:solidFill>
                <a:srgbClr val="FFCC99"/>
              </a:solidFill>
            </a:rPr>
            <a:t>Empowering</a:t>
          </a:r>
          <a:r>
            <a:rPr lang="nl-NL" sz="1600" b="1" dirty="0">
              <a:solidFill>
                <a:srgbClr val="FFCC99"/>
              </a:solidFill>
            </a:rPr>
            <a:t> Regions</a:t>
          </a:r>
        </a:p>
      </dgm:t>
    </dgm:pt>
    <dgm:pt modelId="{B7C1FB39-1540-4638-8282-10613FB9D8B1}" type="parTrans" cxnId="{97B56193-4A65-4FB9-A378-DAE1A5B0F112}">
      <dgm:prSet/>
      <dgm:spPr/>
      <dgm:t>
        <a:bodyPr/>
        <a:lstStyle/>
        <a:p>
          <a:endParaRPr lang="nl-NL" sz="2000" b="1">
            <a:solidFill>
              <a:srgbClr val="FFCC99"/>
            </a:solidFill>
          </a:endParaRPr>
        </a:p>
      </dgm:t>
    </dgm:pt>
    <dgm:pt modelId="{E3C34614-3F3A-40D0-9C3A-5CD98E7B8277}" type="sibTrans" cxnId="{97B56193-4A65-4FB9-A378-DAE1A5B0F112}">
      <dgm:prSet/>
      <dgm:spPr/>
      <dgm:t>
        <a:bodyPr/>
        <a:lstStyle/>
        <a:p>
          <a:endParaRPr lang="nl-NL" sz="2000" b="1">
            <a:solidFill>
              <a:srgbClr val="FFCC99"/>
            </a:solidFill>
          </a:endParaRPr>
        </a:p>
      </dgm:t>
    </dgm:pt>
    <dgm:pt modelId="{194AB010-D341-415B-8A55-EEB65933924C}">
      <dgm:prSet phldrT="[Tekst]" custT="1"/>
      <dgm:spPr/>
      <dgm:t>
        <a:bodyPr/>
        <a:lstStyle/>
        <a:p>
          <a:r>
            <a:rPr lang="en-US" sz="1200" b="1" dirty="0">
              <a:solidFill>
                <a:srgbClr val="FFCC99"/>
              </a:solidFill>
            </a:rPr>
            <a:t>Data collection &amp; analyses</a:t>
          </a:r>
          <a:endParaRPr lang="nl-NL" sz="1200" b="1" dirty="0">
            <a:solidFill>
              <a:srgbClr val="FFCC99"/>
            </a:solidFill>
          </a:endParaRPr>
        </a:p>
      </dgm:t>
    </dgm:pt>
    <dgm:pt modelId="{6D4997E6-2716-4DBA-AA14-A0B593018397}" type="parTrans" cxnId="{4D100E73-BA17-4663-BE86-D75AA65A2BC0}">
      <dgm:prSet/>
      <dgm:spPr/>
      <dgm:t>
        <a:bodyPr/>
        <a:lstStyle/>
        <a:p>
          <a:endParaRPr lang="nl-NL" sz="2000" b="1">
            <a:solidFill>
              <a:srgbClr val="FFCC99"/>
            </a:solidFill>
          </a:endParaRPr>
        </a:p>
      </dgm:t>
    </dgm:pt>
    <dgm:pt modelId="{6B9F4CA0-9732-4F57-9A9B-463CBE060E31}" type="sibTrans" cxnId="{4D100E73-BA17-4663-BE86-D75AA65A2BC0}">
      <dgm:prSet/>
      <dgm:spPr/>
      <dgm:t>
        <a:bodyPr/>
        <a:lstStyle/>
        <a:p>
          <a:endParaRPr lang="nl-NL" sz="2000" b="1">
            <a:solidFill>
              <a:srgbClr val="FFCC99"/>
            </a:solidFill>
          </a:endParaRPr>
        </a:p>
      </dgm:t>
    </dgm:pt>
    <dgm:pt modelId="{73D142E4-ED91-42FA-9D71-86F9133EB4A9}">
      <dgm:prSet phldrT="[Tekst]" custT="1"/>
      <dgm:spPr/>
      <dgm:t>
        <a:bodyPr/>
        <a:lstStyle/>
        <a:p>
          <a:r>
            <a:rPr lang="nl-NL" sz="1600" b="1" dirty="0" err="1">
              <a:solidFill>
                <a:srgbClr val="FFCC99"/>
              </a:solidFill>
            </a:rPr>
            <a:t>Optimalisation</a:t>
          </a:r>
          <a:r>
            <a:rPr lang="nl-NL" sz="1600" b="1" dirty="0">
              <a:solidFill>
                <a:srgbClr val="FFCC99"/>
              </a:solidFill>
            </a:rPr>
            <a:t> of Tools</a:t>
          </a:r>
        </a:p>
      </dgm:t>
    </dgm:pt>
    <dgm:pt modelId="{5E7315E5-C444-4370-A03A-48BD5FAA7986}" type="parTrans" cxnId="{438DDB82-8F20-45E2-945B-3673250045F2}">
      <dgm:prSet/>
      <dgm:spPr/>
      <dgm:t>
        <a:bodyPr/>
        <a:lstStyle/>
        <a:p>
          <a:endParaRPr lang="nl-NL" sz="2000" b="1">
            <a:solidFill>
              <a:srgbClr val="FFCC99"/>
            </a:solidFill>
          </a:endParaRPr>
        </a:p>
      </dgm:t>
    </dgm:pt>
    <dgm:pt modelId="{FFA4AAFB-A3E3-4DCA-B4D2-60D955EFB9FC}" type="sibTrans" cxnId="{438DDB82-8F20-45E2-945B-3673250045F2}">
      <dgm:prSet/>
      <dgm:spPr/>
      <dgm:t>
        <a:bodyPr/>
        <a:lstStyle/>
        <a:p>
          <a:endParaRPr lang="nl-NL" sz="2000" b="1">
            <a:solidFill>
              <a:srgbClr val="FFCC99"/>
            </a:solidFill>
          </a:endParaRPr>
        </a:p>
      </dgm:t>
    </dgm:pt>
    <dgm:pt modelId="{F17C5087-417F-475A-A89F-6D1B5FA6AAC5}">
      <dgm:prSet phldrT="[Tekst]" custT="1"/>
      <dgm:spPr/>
      <dgm:t>
        <a:bodyPr/>
        <a:lstStyle/>
        <a:p>
          <a:r>
            <a:rPr lang="en-US" sz="1200" b="1" dirty="0">
              <a:solidFill>
                <a:srgbClr val="FFCC99"/>
              </a:solidFill>
            </a:rPr>
            <a:t>Applying, evaluation and improving SCREEN tools</a:t>
          </a:r>
          <a:endParaRPr lang="nl-NL" sz="1200" b="1" dirty="0">
            <a:solidFill>
              <a:srgbClr val="FFCC99"/>
            </a:solidFill>
          </a:endParaRPr>
        </a:p>
      </dgm:t>
    </dgm:pt>
    <dgm:pt modelId="{5EDEF925-3526-4A91-9F0B-B8820EF39CD9}" type="parTrans" cxnId="{6CA5932F-ECC1-4FE8-9395-B9D43D02947F}">
      <dgm:prSet/>
      <dgm:spPr/>
      <dgm:t>
        <a:bodyPr/>
        <a:lstStyle/>
        <a:p>
          <a:endParaRPr lang="nl-NL" sz="2000" b="1">
            <a:solidFill>
              <a:srgbClr val="FFCC99"/>
            </a:solidFill>
          </a:endParaRPr>
        </a:p>
      </dgm:t>
    </dgm:pt>
    <dgm:pt modelId="{53943A55-3190-4FFE-B728-2BCE50E14E63}" type="sibTrans" cxnId="{6CA5932F-ECC1-4FE8-9395-B9D43D02947F}">
      <dgm:prSet/>
      <dgm:spPr/>
      <dgm:t>
        <a:bodyPr/>
        <a:lstStyle/>
        <a:p>
          <a:endParaRPr lang="nl-NL" sz="2000" b="1">
            <a:solidFill>
              <a:srgbClr val="FFCC99"/>
            </a:solidFill>
          </a:endParaRPr>
        </a:p>
      </dgm:t>
    </dgm:pt>
    <dgm:pt modelId="{C6DC4992-54E8-49E9-AB2C-17B84E2A7326}">
      <dgm:prSet phldrT="[Tekst]" custT="1"/>
      <dgm:spPr/>
      <dgm:t>
        <a:bodyPr/>
        <a:lstStyle/>
        <a:p>
          <a:r>
            <a:rPr lang="nl-NL" sz="1400" b="1" dirty="0">
              <a:solidFill>
                <a:srgbClr val="FFCC99"/>
              </a:solidFill>
            </a:rPr>
            <a:t>Policy Support &amp; Development</a:t>
          </a:r>
        </a:p>
      </dgm:t>
    </dgm:pt>
    <dgm:pt modelId="{175D0328-A6EF-4DD9-8253-FA54445AC1A3}" type="parTrans" cxnId="{B8EC68F9-29D1-440E-9818-62FB41CDC3C8}">
      <dgm:prSet/>
      <dgm:spPr/>
      <dgm:t>
        <a:bodyPr/>
        <a:lstStyle/>
        <a:p>
          <a:endParaRPr lang="nl-NL" sz="2000" b="1">
            <a:solidFill>
              <a:srgbClr val="FFCC99"/>
            </a:solidFill>
          </a:endParaRPr>
        </a:p>
      </dgm:t>
    </dgm:pt>
    <dgm:pt modelId="{3CF4C3B4-CD6D-4B16-991F-8AC80B7D05DD}" type="sibTrans" cxnId="{B8EC68F9-29D1-440E-9818-62FB41CDC3C8}">
      <dgm:prSet/>
      <dgm:spPr/>
      <dgm:t>
        <a:bodyPr/>
        <a:lstStyle/>
        <a:p>
          <a:endParaRPr lang="nl-NL" sz="2000" b="1">
            <a:solidFill>
              <a:srgbClr val="FFCC99"/>
            </a:solidFill>
          </a:endParaRPr>
        </a:p>
      </dgm:t>
    </dgm:pt>
    <dgm:pt modelId="{0967EA73-00CA-4B58-B89E-EB6CD334CA14}">
      <dgm:prSet phldrT="[Tekst]" custT="1"/>
      <dgm:spPr/>
      <dgm:t>
        <a:bodyPr/>
        <a:lstStyle/>
        <a:p>
          <a:r>
            <a:rPr lang="en-US" sz="1200" b="1" dirty="0">
              <a:solidFill>
                <a:srgbClr val="FFCC99"/>
              </a:solidFill>
            </a:rPr>
            <a:t>Common and clear definition</a:t>
          </a:r>
          <a:endParaRPr lang="nl-NL" sz="1200" b="1" dirty="0">
            <a:solidFill>
              <a:srgbClr val="FFCC99"/>
            </a:solidFill>
          </a:endParaRPr>
        </a:p>
      </dgm:t>
    </dgm:pt>
    <dgm:pt modelId="{EB340D2B-8B25-493F-BBD5-540F4AAA9280}" type="parTrans" cxnId="{4CFB98E4-208B-46A2-A707-DB69643315C2}">
      <dgm:prSet/>
      <dgm:spPr/>
      <dgm:t>
        <a:bodyPr/>
        <a:lstStyle/>
        <a:p>
          <a:endParaRPr lang="nl-NL" sz="2000" b="1">
            <a:solidFill>
              <a:srgbClr val="FFCC99"/>
            </a:solidFill>
          </a:endParaRPr>
        </a:p>
      </dgm:t>
    </dgm:pt>
    <dgm:pt modelId="{B3E1C1F0-8F08-46C1-AF1E-5D4C192A149A}" type="sibTrans" cxnId="{4CFB98E4-208B-46A2-A707-DB69643315C2}">
      <dgm:prSet/>
      <dgm:spPr/>
      <dgm:t>
        <a:bodyPr/>
        <a:lstStyle/>
        <a:p>
          <a:endParaRPr lang="nl-NL" sz="2000" b="1">
            <a:solidFill>
              <a:srgbClr val="FFCC99"/>
            </a:solidFill>
          </a:endParaRPr>
        </a:p>
      </dgm:t>
    </dgm:pt>
    <dgm:pt modelId="{B8CB7674-47F9-44C1-A3EF-51EF2C348472}">
      <dgm:prSet custT="1"/>
      <dgm:spPr/>
      <dgm:t>
        <a:bodyPr/>
        <a:lstStyle/>
        <a:p>
          <a:r>
            <a:rPr lang="en-US" sz="1200" b="1" dirty="0">
              <a:solidFill>
                <a:srgbClr val="FFCC99"/>
              </a:solidFill>
            </a:rPr>
            <a:t>Strategic Circular Transition Agenda &amp; Action Plans</a:t>
          </a:r>
          <a:endParaRPr lang="nl-NL" sz="1200" b="1" dirty="0">
            <a:solidFill>
              <a:srgbClr val="FFCC99"/>
            </a:solidFill>
          </a:endParaRPr>
        </a:p>
      </dgm:t>
    </dgm:pt>
    <dgm:pt modelId="{5C54BC42-EB2B-444C-ADD0-5ACB84F7B282}" type="parTrans" cxnId="{241A5634-E720-413E-AF33-4BDEFE9C022C}">
      <dgm:prSet/>
      <dgm:spPr/>
      <dgm:t>
        <a:bodyPr/>
        <a:lstStyle/>
        <a:p>
          <a:endParaRPr lang="nl-NL" sz="2000" b="1">
            <a:solidFill>
              <a:srgbClr val="FFCC99"/>
            </a:solidFill>
          </a:endParaRPr>
        </a:p>
      </dgm:t>
    </dgm:pt>
    <dgm:pt modelId="{24C76CC6-47A3-488A-AB62-C3014401412C}" type="sibTrans" cxnId="{241A5634-E720-413E-AF33-4BDEFE9C022C}">
      <dgm:prSet/>
      <dgm:spPr/>
      <dgm:t>
        <a:bodyPr/>
        <a:lstStyle/>
        <a:p>
          <a:endParaRPr lang="nl-NL" sz="2000" b="1">
            <a:solidFill>
              <a:srgbClr val="FFCC99"/>
            </a:solidFill>
          </a:endParaRPr>
        </a:p>
      </dgm:t>
    </dgm:pt>
    <dgm:pt modelId="{65970E1C-53A2-424A-B772-0C6CBE5684EE}">
      <dgm:prSet custT="1"/>
      <dgm:spPr/>
      <dgm:t>
        <a:bodyPr/>
        <a:lstStyle/>
        <a:p>
          <a:r>
            <a:rPr lang="en-US" sz="1200" b="1" dirty="0">
              <a:solidFill>
                <a:srgbClr val="FFCC99"/>
              </a:solidFill>
            </a:rPr>
            <a:t>Policy Lab</a:t>
          </a:r>
          <a:endParaRPr lang="nl-NL" sz="1200" b="1" dirty="0">
            <a:solidFill>
              <a:srgbClr val="FFCC99"/>
            </a:solidFill>
          </a:endParaRPr>
        </a:p>
      </dgm:t>
    </dgm:pt>
    <dgm:pt modelId="{63FDC11E-44DE-4FFF-9295-F2738274B0FD}" type="parTrans" cxnId="{7239A0C0-E698-4489-96B8-7878C703DC7F}">
      <dgm:prSet/>
      <dgm:spPr/>
      <dgm:t>
        <a:bodyPr/>
        <a:lstStyle/>
        <a:p>
          <a:endParaRPr lang="nl-NL" sz="2000" b="1">
            <a:solidFill>
              <a:srgbClr val="FFCC99"/>
            </a:solidFill>
          </a:endParaRPr>
        </a:p>
      </dgm:t>
    </dgm:pt>
    <dgm:pt modelId="{DFA5CE20-EA5E-4E88-9E78-2D1ECE0938B0}" type="sibTrans" cxnId="{7239A0C0-E698-4489-96B8-7878C703DC7F}">
      <dgm:prSet/>
      <dgm:spPr/>
      <dgm:t>
        <a:bodyPr/>
        <a:lstStyle/>
        <a:p>
          <a:endParaRPr lang="nl-NL" sz="2000" b="1">
            <a:solidFill>
              <a:srgbClr val="FFCC99"/>
            </a:solidFill>
          </a:endParaRPr>
        </a:p>
      </dgm:t>
    </dgm:pt>
    <dgm:pt modelId="{A598A18F-E18F-45C7-910F-00CF6A52BE74}">
      <dgm:prSet custT="1"/>
      <dgm:spPr/>
      <dgm:t>
        <a:bodyPr/>
        <a:lstStyle/>
        <a:p>
          <a:r>
            <a:rPr lang="en-US" sz="1200" b="1" dirty="0">
              <a:solidFill>
                <a:srgbClr val="FFCC99"/>
              </a:solidFill>
            </a:rPr>
            <a:t>Funding  synergies</a:t>
          </a:r>
          <a:br>
            <a:rPr lang="en-US" sz="1200" b="1" dirty="0">
              <a:solidFill>
                <a:srgbClr val="FFCC99"/>
              </a:solidFill>
            </a:rPr>
          </a:br>
          <a:r>
            <a:rPr lang="en-US" sz="1200" b="1" dirty="0">
              <a:solidFill>
                <a:srgbClr val="FFCC99"/>
              </a:solidFill>
            </a:rPr>
            <a:t>(Methodology Regional cooperation/Fund of Funds)</a:t>
          </a:r>
          <a:endParaRPr lang="nl-NL" sz="1200" b="1" dirty="0">
            <a:solidFill>
              <a:srgbClr val="FFCC99"/>
            </a:solidFill>
          </a:endParaRPr>
        </a:p>
      </dgm:t>
    </dgm:pt>
    <dgm:pt modelId="{CF7D8182-D92E-48AF-B76D-43C0F5AB53F1}" type="parTrans" cxnId="{4B13D901-D549-495E-B0FB-57D500B48E45}">
      <dgm:prSet/>
      <dgm:spPr/>
      <dgm:t>
        <a:bodyPr/>
        <a:lstStyle/>
        <a:p>
          <a:endParaRPr lang="nl-NL" sz="2000" b="1">
            <a:solidFill>
              <a:srgbClr val="FFCC99"/>
            </a:solidFill>
          </a:endParaRPr>
        </a:p>
      </dgm:t>
    </dgm:pt>
    <dgm:pt modelId="{AD0FAAEF-CDE4-4B2F-9CEC-EB5010EFBB2B}" type="sibTrans" cxnId="{4B13D901-D549-495E-B0FB-57D500B48E45}">
      <dgm:prSet/>
      <dgm:spPr/>
      <dgm:t>
        <a:bodyPr/>
        <a:lstStyle/>
        <a:p>
          <a:endParaRPr lang="nl-NL" sz="2000" b="1">
            <a:solidFill>
              <a:srgbClr val="FFCC99"/>
            </a:solidFill>
          </a:endParaRPr>
        </a:p>
      </dgm:t>
    </dgm:pt>
    <dgm:pt modelId="{1270644D-E7F3-41C8-9153-79ABB7213E2C}">
      <dgm:prSet custT="1"/>
      <dgm:spPr/>
      <dgm:t>
        <a:bodyPr/>
        <a:lstStyle/>
        <a:p>
          <a:r>
            <a:rPr lang="en-US" sz="1200" b="1" dirty="0">
              <a:solidFill>
                <a:srgbClr val="FFCC99"/>
              </a:solidFill>
            </a:rPr>
            <a:t>Identifying cross-regional synergies and R&amp;I gaps</a:t>
          </a:r>
          <a:endParaRPr lang="nl-NL" sz="1200" b="1" dirty="0">
            <a:solidFill>
              <a:srgbClr val="FFCC99"/>
            </a:solidFill>
          </a:endParaRPr>
        </a:p>
      </dgm:t>
    </dgm:pt>
    <dgm:pt modelId="{5149ABE4-84F2-4527-BDA6-BB08D8C5235F}" type="parTrans" cxnId="{7EC5EE3A-C54F-4FB8-8115-111179148E66}">
      <dgm:prSet/>
      <dgm:spPr/>
      <dgm:t>
        <a:bodyPr/>
        <a:lstStyle/>
        <a:p>
          <a:endParaRPr lang="nl-NL" sz="2000" b="1">
            <a:solidFill>
              <a:srgbClr val="FFCC99"/>
            </a:solidFill>
          </a:endParaRPr>
        </a:p>
      </dgm:t>
    </dgm:pt>
    <dgm:pt modelId="{521547EB-4111-4396-BC7A-20C270773339}" type="sibTrans" cxnId="{7EC5EE3A-C54F-4FB8-8115-111179148E66}">
      <dgm:prSet/>
      <dgm:spPr/>
      <dgm:t>
        <a:bodyPr/>
        <a:lstStyle/>
        <a:p>
          <a:endParaRPr lang="nl-NL" sz="2000" b="1">
            <a:solidFill>
              <a:srgbClr val="FFCC99"/>
            </a:solidFill>
          </a:endParaRPr>
        </a:p>
      </dgm:t>
    </dgm:pt>
    <dgm:pt modelId="{F4591516-60AF-42E6-B637-D91F5921848C}">
      <dgm:prSet custT="1"/>
      <dgm:spPr/>
      <dgm:t>
        <a:bodyPr/>
        <a:lstStyle/>
        <a:p>
          <a:r>
            <a:rPr lang="en-US" sz="1200" b="1" dirty="0">
              <a:solidFill>
                <a:srgbClr val="FFCC99"/>
              </a:solidFill>
            </a:rPr>
            <a:t>Capacity building - training</a:t>
          </a:r>
          <a:endParaRPr lang="nl-NL" sz="1200" b="1" dirty="0">
            <a:solidFill>
              <a:srgbClr val="FFCC99"/>
            </a:solidFill>
          </a:endParaRPr>
        </a:p>
      </dgm:t>
    </dgm:pt>
    <dgm:pt modelId="{2553A37F-4121-485C-9A73-27A9C13299FE}" type="parTrans" cxnId="{431F0652-65D2-4C96-8A34-BC7F87DE81B7}">
      <dgm:prSet/>
      <dgm:spPr/>
      <dgm:t>
        <a:bodyPr/>
        <a:lstStyle/>
        <a:p>
          <a:endParaRPr lang="nl-NL" sz="2000" b="1">
            <a:solidFill>
              <a:srgbClr val="FFCC99"/>
            </a:solidFill>
          </a:endParaRPr>
        </a:p>
      </dgm:t>
    </dgm:pt>
    <dgm:pt modelId="{37F34E95-6A73-4AB6-9866-9FB244A71154}" type="sibTrans" cxnId="{431F0652-65D2-4C96-8A34-BC7F87DE81B7}">
      <dgm:prSet/>
      <dgm:spPr/>
      <dgm:t>
        <a:bodyPr/>
        <a:lstStyle/>
        <a:p>
          <a:endParaRPr lang="nl-NL" sz="2000" b="1">
            <a:solidFill>
              <a:srgbClr val="FFCC99"/>
            </a:solidFill>
          </a:endParaRPr>
        </a:p>
      </dgm:t>
    </dgm:pt>
    <dgm:pt modelId="{13C15A55-68FB-4FFE-BFCC-78BB84BC208E}">
      <dgm:prSet custT="1"/>
      <dgm:spPr/>
      <dgm:t>
        <a:bodyPr/>
        <a:lstStyle/>
        <a:p>
          <a:r>
            <a:rPr lang="en-US" sz="1200" b="1" dirty="0">
              <a:solidFill>
                <a:srgbClr val="FFCC99"/>
              </a:solidFill>
            </a:rPr>
            <a:t>Clustering activities</a:t>
          </a:r>
          <a:endParaRPr lang="nl-NL" sz="1200" b="1" dirty="0">
            <a:solidFill>
              <a:srgbClr val="FFCC99"/>
            </a:solidFill>
          </a:endParaRPr>
        </a:p>
      </dgm:t>
    </dgm:pt>
    <dgm:pt modelId="{4EFB7369-50D9-4555-A551-7D13FA541623}" type="parTrans" cxnId="{C0580823-A935-4DD5-9F13-049C9A6AABD3}">
      <dgm:prSet/>
      <dgm:spPr/>
      <dgm:t>
        <a:bodyPr/>
        <a:lstStyle/>
        <a:p>
          <a:endParaRPr lang="nl-NL" sz="2000" b="1">
            <a:solidFill>
              <a:srgbClr val="FFCC99"/>
            </a:solidFill>
          </a:endParaRPr>
        </a:p>
      </dgm:t>
    </dgm:pt>
    <dgm:pt modelId="{299FEDD2-5F35-4F96-9177-6E1C67FDAA83}" type="sibTrans" cxnId="{C0580823-A935-4DD5-9F13-049C9A6AABD3}">
      <dgm:prSet/>
      <dgm:spPr/>
      <dgm:t>
        <a:bodyPr/>
        <a:lstStyle/>
        <a:p>
          <a:endParaRPr lang="nl-NL" sz="2000" b="1">
            <a:solidFill>
              <a:srgbClr val="FFCC99"/>
            </a:solidFill>
          </a:endParaRPr>
        </a:p>
      </dgm:t>
    </dgm:pt>
    <dgm:pt modelId="{7CEA1BD2-B31B-4D79-8F86-65EB123DAA15}">
      <dgm:prSet custT="1"/>
      <dgm:spPr/>
      <dgm:t>
        <a:bodyPr/>
        <a:lstStyle/>
        <a:p>
          <a:r>
            <a:rPr lang="en-US" sz="1200" b="1" dirty="0">
              <a:solidFill>
                <a:srgbClr val="FFCC99"/>
              </a:solidFill>
            </a:rPr>
            <a:t>Promotion &amp; awareness raising</a:t>
          </a:r>
          <a:endParaRPr lang="nl-NL" sz="1200" b="1" dirty="0">
            <a:solidFill>
              <a:srgbClr val="FFCC99"/>
            </a:solidFill>
          </a:endParaRPr>
        </a:p>
      </dgm:t>
    </dgm:pt>
    <dgm:pt modelId="{E94702E0-8FAD-412B-B248-CDF314AA419E}" type="parTrans" cxnId="{221A2E60-688E-49F6-8777-BC0AFA2AB435}">
      <dgm:prSet/>
      <dgm:spPr/>
      <dgm:t>
        <a:bodyPr/>
        <a:lstStyle/>
        <a:p>
          <a:endParaRPr lang="nl-NL"/>
        </a:p>
      </dgm:t>
    </dgm:pt>
    <dgm:pt modelId="{F753122A-FC9B-4C6D-B43E-26608A033023}" type="sibTrans" cxnId="{221A2E60-688E-49F6-8777-BC0AFA2AB435}">
      <dgm:prSet/>
      <dgm:spPr/>
      <dgm:t>
        <a:bodyPr/>
        <a:lstStyle/>
        <a:p>
          <a:endParaRPr lang="nl-NL"/>
        </a:p>
      </dgm:t>
    </dgm:pt>
    <dgm:pt modelId="{102E63D1-903F-4F9B-92E2-DBAC3558A08A}">
      <dgm:prSet custT="1"/>
      <dgm:spPr/>
      <dgm:t>
        <a:bodyPr/>
        <a:lstStyle/>
        <a:p>
          <a:r>
            <a:rPr lang="en-US" sz="1200" b="1" dirty="0">
              <a:solidFill>
                <a:srgbClr val="FFCC99"/>
              </a:solidFill>
            </a:rPr>
            <a:t>Stakeholder involvement – training/workshops/value chain mapping/etc.</a:t>
          </a:r>
          <a:endParaRPr lang="nl-NL" sz="1200" b="1" dirty="0">
            <a:solidFill>
              <a:srgbClr val="FFCC99"/>
            </a:solidFill>
          </a:endParaRPr>
        </a:p>
      </dgm:t>
    </dgm:pt>
    <dgm:pt modelId="{C500F42E-9686-4988-9EB3-7139952EA895}" type="parTrans" cxnId="{42B26EEE-29C5-4BB7-A88A-EF6AE3622458}">
      <dgm:prSet/>
      <dgm:spPr/>
      <dgm:t>
        <a:bodyPr/>
        <a:lstStyle/>
        <a:p>
          <a:endParaRPr lang="nl-NL"/>
        </a:p>
      </dgm:t>
    </dgm:pt>
    <dgm:pt modelId="{FC2072C6-EAA1-441D-982F-3C0D7812C294}" type="sibTrans" cxnId="{42B26EEE-29C5-4BB7-A88A-EF6AE3622458}">
      <dgm:prSet/>
      <dgm:spPr/>
      <dgm:t>
        <a:bodyPr/>
        <a:lstStyle/>
        <a:p>
          <a:endParaRPr lang="nl-NL"/>
        </a:p>
      </dgm:t>
    </dgm:pt>
    <dgm:pt modelId="{DA5B8DB1-1B48-4C36-821C-456332120805}">
      <dgm:prSet phldrT="[Tekst]" custT="1"/>
      <dgm:spPr/>
      <dgm:t>
        <a:bodyPr/>
        <a:lstStyle/>
        <a:p>
          <a:r>
            <a:rPr lang="nl-NL" sz="1200" b="1" dirty="0" err="1">
              <a:solidFill>
                <a:srgbClr val="FFCC99"/>
              </a:solidFill>
            </a:rPr>
            <a:t>Homogenizing</a:t>
          </a:r>
          <a:r>
            <a:rPr lang="nl-NL" sz="1200" b="1" dirty="0">
              <a:solidFill>
                <a:srgbClr val="FFCC99"/>
              </a:solidFill>
            </a:rPr>
            <a:t> </a:t>
          </a:r>
          <a:r>
            <a:rPr lang="nl-NL" sz="1200" b="1" dirty="0" err="1">
              <a:solidFill>
                <a:srgbClr val="FFCC99"/>
              </a:solidFill>
            </a:rPr>
            <a:t>statistical</a:t>
          </a:r>
          <a:r>
            <a:rPr lang="nl-NL" sz="1200" b="1" dirty="0">
              <a:solidFill>
                <a:srgbClr val="FFCC99"/>
              </a:solidFill>
            </a:rPr>
            <a:t> data</a:t>
          </a:r>
        </a:p>
      </dgm:t>
    </dgm:pt>
    <dgm:pt modelId="{C82047F7-EF41-4157-944E-926F133E591C}" type="parTrans" cxnId="{30058BCA-80FB-4A7C-BF9D-97F0AAC3903E}">
      <dgm:prSet/>
      <dgm:spPr/>
      <dgm:t>
        <a:bodyPr/>
        <a:lstStyle/>
        <a:p>
          <a:endParaRPr lang="nl-NL"/>
        </a:p>
      </dgm:t>
    </dgm:pt>
    <dgm:pt modelId="{1C2B6241-C68A-41C5-AD89-C3054EDE1230}" type="sibTrans" cxnId="{30058BCA-80FB-4A7C-BF9D-97F0AAC3903E}">
      <dgm:prSet/>
      <dgm:spPr/>
      <dgm:t>
        <a:bodyPr/>
        <a:lstStyle/>
        <a:p>
          <a:endParaRPr lang="nl-NL"/>
        </a:p>
      </dgm:t>
    </dgm:pt>
    <dgm:pt modelId="{382E0A48-CF98-4D01-8653-EA1225E7ECB1}" type="pres">
      <dgm:prSet presAssocID="{81259DDD-1336-4742-B561-5306904392C3}" presName="layout" presStyleCnt="0">
        <dgm:presLayoutVars>
          <dgm:chMax/>
          <dgm:chPref/>
          <dgm:dir/>
          <dgm:resizeHandles/>
        </dgm:presLayoutVars>
      </dgm:prSet>
      <dgm:spPr/>
      <dgm:t>
        <a:bodyPr/>
        <a:lstStyle/>
        <a:p>
          <a:endParaRPr lang="it-IT"/>
        </a:p>
      </dgm:t>
    </dgm:pt>
    <dgm:pt modelId="{E351EA34-EB17-4241-8123-8AD0BD2D14F0}" type="pres">
      <dgm:prSet presAssocID="{641B5ACE-FBB8-4EB8-862E-36FB5C29489E}" presName="root" presStyleCnt="0">
        <dgm:presLayoutVars>
          <dgm:chMax/>
          <dgm:chPref/>
        </dgm:presLayoutVars>
      </dgm:prSet>
      <dgm:spPr/>
    </dgm:pt>
    <dgm:pt modelId="{B76D3B87-C2EB-452F-94AE-DB5017A8297D}" type="pres">
      <dgm:prSet presAssocID="{641B5ACE-FBB8-4EB8-862E-36FB5C29489E}" presName="rootComposite" presStyleCnt="0">
        <dgm:presLayoutVars/>
      </dgm:prSet>
      <dgm:spPr/>
    </dgm:pt>
    <dgm:pt modelId="{E0DB60E4-762A-4A9D-A37E-571C0117EF8B}" type="pres">
      <dgm:prSet presAssocID="{641B5ACE-FBB8-4EB8-862E-36FB5C29489E}" presName="ParentAccent" presStyleLbl="alignNode1" presStyleIdx="0" presStyleCnt="3"/>
      <dgm:spPr/>
    </dgm:pt>
    <dgm:pt modelId="{10452AA0-1235-4023-A908-02013624FA3D}" type="pres">
      <dgm:prSet presAssocID="{641B5ACE-FBB8-4EB8-862E-36FB5C29489E}" presName="ParentSmallAccent" presStyleLbl="fgAcc1" presStyleIdx="0" presStyleCnt="3"/>
      <dgm:spPr/>
    </dgm:pt>
    <dgm:pt modelId="{DAB666D9-805F-4D03-8406-83C8C4ED3A4C}" type="pres">
      <dgm:prSet presAssocID="{641B5ACE-FBB8-4EB8-862E-36FB5C29489E}" presName="Parent" presStyleLbl="revTx" presStyleIdx="0" presStyleCnt="15">
        <dgm:presLayoutVars>
          <dgm:chMax/>
          <dgm:chPref val="4"/>
          <dgm:bulletEnabled val="1"/>
        </dgm:presLayoutVars>
      </dgm:prSet>
      <dgm:spPr/>
      <dgm:t>
        <a:bodyPr/>
        <a:lstStyle/>
        <a:p>
          <a:endParaRPr lang="it-IT"/>
        </a:p>
      </dgm:t>
    </dgm:pt>
    <dgm:pt modelId="{0F4017AC-4319-499C-B8EA-7EBBB17699C1}" type="pres">
      <dgm:prSet presAssocID="{641B5ACE-FBB8-4EB8-862E-36FB5C29489E}" presName="childShape" presStyleCnt="0">
        <dgm:presLayoutVars>
          <dgm:chMax val="0"/>
          <dgm:chPref val="0"/>
        </dgm:presLayoutVars>
      </dgm:prSet>
      <dgm:spPr/>
    </dgm:pt>
    <dgm:pt modelId="{BAF10F94-2119-4254-A079-3140AEBFE4EA}" type="pres">
      <dgm:prSet presAssocID="{194AB010-D341-415B-8A55-EEB65933924C}" presName="childComposite" presStyleCnt="0">
        <dgm:presLayoutVars>
          <dgm:chMax val="0"/>
          <dgm:chPref val="0"/>
        </dgm:presLayoutVars>
      </dgm:prSet>
      <dgm:spPr/>
    </dgm:pt>
    <dgm:pt modelId="{70231B56-6BBF-476F-AAEE-4549CEB85414}" type="pres">
      <dgm:prSet presAssocID="{194AB010-D341-415B-8A55-EEB65933924C}" presName="ChildAccent" presStyleLbl="solidFgAcc1" presStyleIdx="0" presStyleCnt="12"/>
      <dgm:spPr/>
    </dgm:pt>
    <dgm:pt modelId="{74605B66-4639-4361-85C9-9489AB88D943}" type="pres">
      <dgm:prSet presAssocID="{194AB010-D341-415B-8A55-EEB65933924C}" presName="Child" presStyleLbl="revTx" presStyleIdx="1" presStyleCnt="15">
        <dgm:presLayoutVars>
          <dgm:chMax val="0"/>
          <dgm:chPref val="0"/>
          <dgm:bulletEnabled val="1"/>
        </dgm:presLayoutVars>
      </dgm:prSet>
      <dgm:spPr/>
      <dgm:t>
        <a:bodyPr/>
        <a:lstStyle/>
        <a:p>
          <a:endParaRPr lang="it-IT"/>
        </a:p>
      </dgm:t>
    </dgm:pt>
    <dgm:pt modelId="{C02F0901-589F-40F0-AB06-E46FAC85569F}" type="pres">
      <dgm:prSet presAssocID="{F4591516-60AF-42E6-B637-D91F5921848C}" presName="childComposite" presStyleCnt="0">
        <dgm:presLayoutVars>
          <dgm:chMax val="0"/>
          <dgm:chPref val="0"/>
        </dgm:presLayoutVars>
      </dgm:prSet>
      <dgm:spPr/>
    </dgm:pt>
    <dgm:pt modelId="{44DBB3B8-1604-421F-BF7D-5F5F2BAC152F}" type="pres">
      <dgm:prSet presAssocID="{F4591516-60AF-42E6-B637-D91F5921848C}" presName="ChildAccent" presStyleLbl="solidFgAcc1" presStyleIdx="1" presStyleCnt="12"/>
      <dgm:spPr/>
    </dgm:pt>
    <dgm:pt modelId="{A1A23CD4-A48E-4D4B-B51F-F17BC49FFC86}" type="pres">
      <dgm:prSet presAssocID="{F4591516-60AF-42E6-B637-D91F5921848C}" presName="Child" presStyleLbl="revTx" presStyleIdx="2" presStyleCnt="15">
        <dgm:presLayoutVars>
          <dgm:chMax val="0"/>
          <dgm:chPref val="0"/>
          <dgm:bulletEnabled val="1"/>
        </dgm:presLayoutVars>
      </dgm:prSet>
      <dgm:spPr/>
      <dgm:t>
        <a:bodyPr/>
        <a:lstStyle/>
        <a:p>
          <a:endParaRPr lang="it-IT"/>
        </a:p>
      </dgm:t>
    </dgm:pt>
    <dgm:pt modelId="{D8C86C65-3C0E-4988-A37D-5030B0721981}" type="pres">
      <dgm:prSet presAssocID="{13C15A55-68FB-4FFE-BFCC-78BB84BC208E}" presName="childComposite" presStyleCnt="0">
        <dgm:presLayoutVars>
          <dgm:chMax val="0"/>
          <dgm:chPref val="0"/>
        </dgm:presLayoutVars>
      </dgm:prSet>
      <dgm:spPr/>
    </dgm:pt>
    <dgm:pt modelId="{2FDD52BC-E884-4578-9E06-D0ACCED42E8B}" type="pres">
      <dgm:prSet presAssocID="{13C15A55-68FB-4FFE-BFCC-78BB84BC208E}" presName="ChildAccent" presStyleLbl="solidFgAcc1" presStyleIdx="2" presStyleCnt="12"/>
      <dgm:spPr/>
    </dgm:pt>
    <dgm:pt modelId="{F2B121A0-B09E-47C4-B330-527F06046970}" type="pres">
      <dgm:prSet presAssocID="{13C15A55-68FB-4FFE-BFCC-78BB84BC208E}" presName="Child" presStyleLbl="revTx" presStyleIdx="3" presStyleCnt="15">
        <dgm:presLayoutVars>
          <dgm:chMax val="0"/>
          <dgm:chPref val="0"/>
          <dgm:bulletEnabled val="1"/>
        </dgm:presLayoutVars>
      </dgm:prSet>
      <dgm:spPr/>
      <dgm:t>
        <a:bodyPr/>
        <a:lstStyle/>
        <a:p>
          <a:endParaRPr lang="it-IT"/>
        </a:p>
      </dgm:t>
    </dgm:pt>
    <dgm:pt modelId="{CCDB6257-52E9-41CF-A588-07AE7D440937}" type="pres">
      <dgm:prSet presAssocID="{7CEA1BD2-B31B-4D79-8F86-65EB123DAA15}" presName="childComposite" presStyleCnt="0">
        <dgm:presLayoutVars>
          <dgm:chMax val="0"/>
          <dgm:chPref val="0"/>
        </dgm:presLayoutVars>
      </dgm:prSet>
      <dgm:spPr/>
    </dgm:pt>
    <dgm:pt modelId="{82943F03-24E2-4700-B391-4EDA9EA2C024}" type="pres">
      <dgm:prSet presAssocID="{7CEA1BD2-B31B-4D79-8F86-65EB123DAA15}" presName="ChildAccent" presStyleLbl="solidFgAcc1" presStyleIdx="3" presStyleCnt="12"/>
      <dgm:spPr/>
    </dgm:pt>
    <dgm:pt modelId="{82C71726-7112-4B47-90BF-151C40218466}" type="pres">
      <dgm:prSet presAssocID="{7CEA1BD2-B31B-4D79-8F86-65EB123DAA15}" presName="Child" presStyleLbl="revTx" presStyleIdx="4" presStyleCnt="15">
        <dgm:presLayoutVars>
          <dgm:chMax val="0"/>
          <dgm:chPref val="0"/>
          <dgm:bulletEnabled val="1"/>
        </dgm:presLayoutVars>
      </dgm:prSet>
      <dgm:spPr/>
      <dgm:t>
        <a:bodyPr/>
        <a:lstStyle/>
        <a:p>
          <a:endParaRPr lang="it-IT"/>
        </a:p>
      </dgm:t>
    </dgm:pt>
    <dgm:pt modelId="{5B8E3B86-6EAC-4E75-ACD0-9F41612747D9}" type="pres">
      <dgm:prSet presAssocID="{102E63D1-903F-4F9B-92E2-DBAC3558A08A}" presName="childComposite" presStyleCnt="0">
        <dgm:presLayoutVars>
          <dgm:chMax val="0"/>
          <dgm:chPref val="0"/>
        </dgm:presLayoutVars>
      </dgm:prSet>
      <dgm:spPr/>
    </dgm:pt>
    <dgm:pt modelId="{EABB0954-BD42-44B9-B091-9D7328835D35}" type="pres">
      <dgm:prSet presAssocID="{102E63D1-903F-4F9B-92E2-DBAC3558A08A}" presName="ChildAccent" presStyleLbl="solidFgAcc1" presStyleIdx="4" presStyleCnt="12"/>
      <dgm:spPr/>
    </dgm:pt>
    <dgm:pt modelId="{E34A6054-8F66-4643-B90E-BA2EF4ADA420}" type="pres">
      <dgm:prSet presAssocID="{102E63D1-903F-4F9B-92E2-DBAC3558A08A}" presName="Child" presStyleLbl="revTx" presStyleIdx="5" presStyleCnt="15">
        <dgm:presLayoutVars>
          <dgm:chMax val="0"/>
          <dgm:chPref val="0"/>
          <dgm:bulletEnabled val="1"/>
        </dgm:presLayoutVars>
      </dgm:prSet>
      <dgm:spPr/>
      <dgm:t>
        <a:bodyPr/>
        <a:lstStyle/>
        <a:p>
          <a:endParaRPr lang="it-IT"/>
        </a:p>
      </dgm:t>
    </dgm:pt>
    <dgm:pt modelId="{DA963EC1-8180-43DD-A8BC-8ED0DA1C0367}" type="pres">
      <dgm:prSet presAssocID="{73D142E4-ED91-42FA-9D71-86F9133EB4A9}" presName="root" presStyleCnt="0">
        <dgm:presLayoutVars>
          <dgm:chMax/>
          <dgm:chPref/>
        </dgm:presLayoutVars>
      </dgm:prSet>
      <dgm:spPr/>
    </dgm:pt>
    <dgm:pt modelId="{57B29BAA-99C9-4108-AFFD-3FB0D6E54704}" type="pres">
      <dgm:prSet presAssocID="{73D142E4-ED91-42FA-9D71-86F9133EB4A9}" presName="rootComposite" presStyleCnt="0">
        <dgm:presLayoutVars/>
      </dgm:prSet>
      <dgm:spPr/>
    </dgm:pt>
    <dgm:pt modelId="{AB9BEE55-992C-48B6-A3DD-6A543E33533B}" type="pres">
      <dgm:prSet presAssocID="{73D142E4-ED91-42FA-9D71-86F9133EB4A9}" presName="ParentAccent" presStyleLbl="alignNode1" presStyleIdx="1" presStyleCnt="3"/>
      <dgm:spPr/>
    </dgm:pt>
    <dgm:pt modelId="{D74D4814-AD31-498D-8810-38441BB7BADA}" type="pres">
      <dgm:prSet presAssocID="{73D142E4-ED91-42FA-9D71-86F9133EB4A9}" presName="ParentSmallAccent" presStyleLbl="fgAcc1" presStyleIdx="1" presStyleCnt="3"/>
      <dgm:spPr/>
    </dgm:pt>
    <dgm:pt modelId="{5D16F6A8-71A2-43E7-838B-74BBE833F01A}" type="pres">
      <dgm:prSet presAssocID="{73D142E4-ED91-42FA-9D71-86F9133EB4A9}" presName="Parent" presStyleLbl="revTx" presStyleIdx="6" presStyleCnt="15">
        <dgm:presLayoutVars>
          <dgm:chMax/>
          <dgm:chPref val="4"/>
          <dgm:bulletEnabled val="1"/>
        </dgm:presLayoutVars>
      </dgm:prSet>
      <dgm:spPr/>
      <dgm:t>
        <a:bodyPr/>
        <a:lstStyle/>
        <a:p>
          <a:endParaRPr lang="it-IT"/>
        </a:p>
      </dgm:t>
    </dgm:pt>
    <dgm:pt modelId="{16BFD3A4-66A3-4093-B310-DB12469D813B}" type="pres">
      <dgm:prSet presAssocID="{73D142E4-ED91-42FA-9D71-86F9133EB4A9}" presName="childShape" presStyleCnt="0">
        <dgm:presLayoutVars>
          <dgm:chMax val="0"/>
          <dgm:chPref val="0"/>
        </dgm:presLayoutVars>
      </dgm:prSet>
      <dgm:spPr/>
    </dgm:pt>
    <dgm:pt modelId="{702B663A-C71E-4BD3-8CCA-AE105A3CC5E6}" type="pres">
      <dgm:prSet presAssocID="{F17C5087-417F-475A-A89F-6D1B5FA6AAC5}" presName="childComposite" presStyleCnt="0">
        <dgm:presLayoutVars>
          <dgm:chMax val="0"/>
          <dgm:chPref val="0"/>
        </dgm:presLayoutVars>
      </dgm:prSet>
      <dgm:spPr/>
    </dgm:pt>
    <dgm:pt modelId="{B400E765-FFFC-44AE-AD5D-0340BBF4AB57}" type="pres">
      <dgm:prSet presAssocID="{F17C5087-417F-475A-A89F-6D1B5FA6AAC5}" presName="ChildAccent" presStyleLbl="solidFgAcc1" presStyleIdx="5" presStyleCnt="12"/>
      <dgm:spPr/>
    </dgm:pt>
    <dgm:pt modelId="{D8939CE2-E11C-4A5D-A010-2A8B328DFA95}" type="pres">
      <dgm:prSet presAssocID="{F17C5087-417F-475A-A89F-6D1B5FA6AAC5}" presName="Child" presStyleLbl="revTx" presStyleIdx="7" presStyleCnt="15">
        <dgm:presLayoutVars>
          <dgm:chMax val="0"/>
          <dgm:chPref val="0"/>
          <dgm:bulletEnabled val="1"/>
        </dgm:presLayoutVars>
      </dgm:prSet>
      <dgm:spPr/>
      <dgm:t>
        <a:bodyPr/>
        <a:lstStyle/>
        <a:p>
          <a:endParaRPr lang="it-IT"/>
        </a:p>
      </dgm:t>
    </dgm:pt>
    <dgm:pt modelId="{C1742847-E307-429C-B321-4232F4ABAE1F}" type="pres">
      <dgm:prSet presAssocID="{1270644D-E7F3-41C8-9153-79ABB7213E2C}" presName="childComposite" presStyleCnt="0">
        <dgm:presLayoutVars>
          <dgm:chMax val="0"/>
          <dgm:chPref val="0"/>
        </dgm:presLayoutVars>
      </dgm:prSet>
      <dgm:spPr/>
    </dgm:pt>
    <dgm:pt modelId="{06A62D4D-E34E-4CCC-ACB7-949EB3C8149C}" type="pres">
      <dgm:prSet presAssocID="{1270644D-E7F3-41C8-9153-79ABB7213E2C}" presName="ChildAccent" presStyleLbl="solidFgAcc1" presStyleIdx="6" presStyleCnt="12"/>
      <dgm:spPr/>
    </dgm:pt>
    <dgm:pt modelId="{CE984325-478F-4724-B0E4-BF627E24AFF8}" type="pres">
      <dgm:prSet presAssocID="{1270644D-E7F3-41C8-9153-79ABB7213E2C}" presName="Child" presStyleLbl="revTx" presStyleIdx="8" presStyleCnt="15">
        <dgm:presLayoutVars>
          <dgm:chMax val="0"/>
          <dgm:chPref val="0"/>
          <dgm:bulletEnabled val="1"/>
        </dgm:presLayoutVars>
      </dgm:prSet>
      <dgm:spPr/>
      <dgm:t>
        <a:bodyPr/>
        <a:lstStyle/>
        <a:p>
          <a:endParaRPr lang="it-IT"/>
        </a:p>
      </dgm:t>
    </dgm:pt>
    <dgm:pt modelId="{ED6E08AE-04BC-4413-9D21-360B0E576664}" type="pres">
      <dgm:prSet presAssocID="{C6DC4992-54E8-49E9-AB2C-17B84E2A7326}" presName="root" presStyleCnt="0">
        <dgm:presLayoutVars>
          <dgm:chMax/>
          <dgm:chPref/>
        </dgm:presLayoutVars>
      </dgm:prSet>
      <dgm:spPr/>
    </dgm:pt>
    <dgm:pt modelId="{855C5FF0-FB6A-4D00-9C9E-85797C598E45}" type="pres">
      <dgm:prSet presAssocID="{C6DC4992-54E8-49E9-AB2C-17B84E2A7326}" presName="rootComposite" presStyleCnt="0">
        <dgm:presLayoutVars/>
      </dgm:prSet>
      <dgm:spPr/>
    </dgm:pt>
    <dgm:pt modelId="{D39644F0-0239-41C1-B22B-C44545BC3360}" type="pres">
      <dgm:prSet presAssocID="{C6DC4992-54E8-49E9-AB2C-17B84E2A7326}" presName="ParentAccent" presStyleLbl="alignNode1" presStyleIdx="2" presStyleCnt="3"/>
      <dgm:spPr/>
    </dgm:pt>
    <dgm:pt modelId="{9153F04C-2C38-4BF2-BB80-39A179C92311}" type="pres">
      <dgm:prSet presAssocID="{C6DC4992-54E8-49E9-AB2C-17B84E2A7326}" presName="ParentSmallAccent" presStyleLbl="fgAcc1" presStyleIdx="2" presStyleCnt="3"/>
      <dgm:spPr/>
    </dgm:pt>
    <dgm:pt modelId="{64E11C0B-CBBB-4A5F-82DF-7D42BF6EFA63}" type="pres">
      <dgm:prSet presAssocID="{C6DC4992-54E8-49E9-AB2C-17B84E2A7326}" presName="Parent" presStyleLbl="revTx" presStyleIdx="9" presStyleCnt="15">
        <dgm:presLayoutVars>
          <dgm:chMax/>
          <dgm:chPref val="4"/>
          <dgm:bulletEnabled val="1"/>
        </dgm:presLayoutVars>
      </dgm:prSet>
      <dgm:spPr/>
      <dgm:t>
        <a:bodyPr/>
        <a:lstStyle/>
        <a:p>
          <a:endParaRPr lang="it-IT"/>
        </a:p>
      </dgm:t>
    </dgm:pt>
    <dgm:pt modelId="{D25BB590-9376-4004-9C27-6A35827F846D}" type="pres">
      <dgm:prSet presAssocID="{C6DC4992-54E8-49E9-AB2C-17B84E2A7326}" presName="childShape" presStyleCnt="0">
        <dgm:presLayoutVars>
          <dgm:chMax val="0"/>
          <dgm:chPref val="0"/>
        </dgm:presLayoutVars>
      </dgm:prSet>
      <dgm:spPr/>
    </dgm:pt>
    <dgm:pt modelId="{FCFD2E0D-CA55-4FCA-829D-1835DB315481}" type="pres">
      <dgm:prSet presAssocID="{0967EA73-00CA-4B58-B89E-EB6CD334CA14}" presName="childComposite" presStyleCnt="0">
        <dgm:presLayoutVars>
          <dgm:chMax val="0"/>
          <dgm:chPref val="0"/>
        </dgm:presLayoutVars>
      </dgm:prSet>
      <dgm:spPr/>
    </dgm:pt>
    <dgm:pt modelId="{D1020ACC-7819-46D8-956D-4C824A265151}" type="pres">
      <dgm:prSet presAssocID="{0967EA73-00CA-4B58-B89E-EB6CD334CA14}" presName="ChildAccent" presStyleLbl="solidFgAcc1" presStyleIdx="7" presStyleCnt="12"/>
      <dgm:spPr/>
    </dgm:pt>
    <dgm:pt modelId="{34BABAF7-6633-47D2-BA09-454AE1E7B763}" type="pres">
      <dgm:prSet presAssocID="{0967EA73-00CA-4B58-B89E-EB6CD334CA14}" presName="Child" presStyleLbl="revTx" presStyleIdx="10" presStyleCnt="15">
        <dgm:presLayoutVars>
          <dgm:chMax val="0"/>
          <dgm:chPref val="0"/>
          <dgm:bulletEnabled val="1"/>
        </dgm:presLayoutVars>
      </dgm:prSet>
      <dgm:spPr/>
      <dgm:t>
        <a:bodyPr/>
        <a:lstStyle/>
        <a:p>
          <a:endParaRPr lang="it-IT"/>
        </a:p>
      </dgm:t>
    </dgm:pt>
    <dgm:pt modelId="{0BFAA4DC-DD38-4858-B0BB-4A26C26B0F0F}" type="pres">
      <dgm:prSet presAssocID="{DA5B8DB1-1B48-4C36-821C-456332120805}" presName="childComposite" presStyleCnt="0">
        <dgm:presLayoutVars>
          <dgm:chMax val="0"/>
          <dgm:chPref val="0"/>
        </dgm:presLayoutVars>
      </dgm:prSet>
      <dgm:spPr/>
    </dgm:pt>
    <dgm:pt modelId="{6D751948-C001-4096-AB63-C72EA70EA9E4}" type="pres">
      <dgm:prSet presAssocID="{DA5B8DB1-1B48-4C36-821C-456332120805}" presName="ChildAccent" presStyleLbl="solidFgAcc1" presStyleIdx="8" presStyleCnt="12"/>
      <dgm:spPr/>
    </dgm:pt>
    <dgm:pt modelId="{D0E74BE9-ABCC-4D22-AB39-A6C33329A204}" type="pres">
      <dgm:prSet presAssocID="{DA5B8DB1-1B48-4C36-821C-456332120805}" presName="Child" presStyleLbl="revTx" presStyleIdx="11" presStyleCnt="15">
        <dgm:presLayoutVars>
          <dgm:chMax val="0"/>
          <dgm:chPref val="0"/>
          <dgm:bulletEnabled val="1"/>
        </dgm:presLayoutVars>
      </dgm:prSet>
      <dgm:spPr/>
      <dgm:t>
        <a:bodyPr/>
        <a:lstStyle/>
        <a:p>
          <a:endParaRPr lang="it-IT"/>
        </a:p>
      </dgm:t>
    </dgm:pt>
    <dgm:pt modelId="{8BBF2D87-69EA-4559-80DE-A9128A15B1C5}" type="pres">
      <dgm:prSet presAssocID="{B8CB7674-47F9-44C1-A3EF-51EF2C348472}" presName="childComposite" presStyleCnt="0">
        <dgm:presLayoutVars>
          <dgm:chMax val="0"/>
          <dgm:chPref val="0"/>
        </dgm:presLayoutVars>
      </dgm:prSet>
      <dgm:spPr/>
    </dgm:pt>
    <dgm:pt modelId="{029C5AD0-4258-47E1-98A6-121456E4C98A}" type="pres">
      <dgm:prSet presAssocID="{B8CB7674-47F9-44C1-A3EF-51EF2C348472}" presName="ChildAccent" presStyleLbl="solidFgAcc1" presStyleIdx="9" presStyleCnt="12"/>
      <dgm:spPr/>
    </dgm:pt>
    <dgm:pt modelId="{64969605-E120-42DC-9866-6BBC8B88421E}" type="pres">
      <dgm:prSet presAssocID="{B8CB7674-47F9-44C1-A3EF-51EF2C348472}" presName="Child" presStyleLbl="revTx" presStyleIdx="12" presStyleCnt="15">
        <dgm:presLayoutVars>
          <dgm:chMax val="0"/>
          <dgm:chPref val="0"/>
          <dgm:bulletEnabled val="1"/>
        </dgm:presLayoutVars>
      </dgm:prSet>
      <dgm:spPr/>
      <dgm:t>
        <a:bodyPr/>
        <a:lstStyle/>
        <a:p>
          <a:endParaRPr lang="it-IT"/>
        </a:p>
      </dgm:t>
    </dgm:pt>
    <dgm:pt modelId="{3AF3C74C-853A-44BA-999D-165D9FA600AB}" type="pres">
      <dgm:prSet presAssocID="{65970E1C-53A2-424A-B772-0C6CBE5684EE}" presName="childComposite" presStyleCnt="0">
        <dgm:presLayoutVars>
          <dgm:chMax val="0"/>
          <dgm:chPref val="0"/>
        </dgm:presLayoutVars>
      </dgm:prSet>
      <dgm:spPr/>
    </dgm:pt>
    <dgm:pt modelId="{BF27B3DD-D7C0-4160-B613-586E58B254B9}" type="pres">
      <dgm:prSet presAssocID="{65970E1C-53A2-424A-B772-0C6CBE5684EE}" presName="ChildAccent" presStyleLbl="solidFgAcc1" presStyleIdx="10" presStyleCnt="12"/>
      <dgm:spPr/>
    </dgm:pt>
    <dgm:pt modelId="{58AB3D4A-E44F-4883-8EDF-13BE62F739E4}" type="pres">
      <dgm:prSet presAssocID="{65970E1C-53A2-424A-B772-0C6CBE5684EE}" presName="Child" presStyleLbl="revTx" presStyleIdx="13" presStyleCnt="15">
        <dgm:presLayoutVars>
          <dgm:chMax val="0"/>
          <dgm:chPref val="0"/>
          <dgm:bulletEnabled val="1"/>
        </dgm:presLayoutVars>
      </dgm:prSet>
      <dgm:spPr/>
      <dgm:t>
        <a:bodyPr/>
        <a:lstStyle/>
        <a:p>
          <a:endParaRPr lang="it-IT"/>
        </a:p>
      </dgm:t>
    </dgm:pt>
    <dgm:pt modelId="{4272F7B9-949E-40F3-873B-10B582BA79E4}" type="pres">
      <dgm:prSet presAssocID="{A598A18F-E18F-45C7-910F-00CF6A52BE74}" presName="childComposite" presStyleCnt="0">
        <dgm:presLayoutVars>
          <dgm:chMax val="0"/>
          <dgm:chPref val="0"/>
        </dgm:presLayoutVars>
      </dgm:prSet>
      <dgm:spPr/>
    </dgm:pt>
    <dgm:pt modelId="{25521F1B-80B6-4B58-BC4F-A5D123CB9A40}" type="pres">
      <dgm:prSet presAssocID="{A598A18F-E18F-45C7-910F-00CF6A52BE74}" presName="ChildAccent" presStyleLbl="solidFgAcc1" presStyleIdx="11" presStyleCnt="12"/>
      <dgm:spPr/>
    </dgm:pt>
    <dgm:pt modelId="{47C437E7-EDEE-40B6-99C9-4A1E60FCFC56}" type="pres">
      <dgm:prSet presAssocID="{A598A18F-E18F-45C7-910F-00CF6A52BE74}" presName="Child" presStyleLbl="revTx" presStyleIdx="14" presStyleCnt="15">
        <dgm:presLayoutVars>
          <dgm:chMax val="0"/>
          <dgm:chPref val="0"/>
          <dgm:bulletEnabled val="1"/>
        </dgm:presLayoutVars>
      </dgm:prSet>
      <dgm:spPr/>
      <dgm:t>
        <a:bodyPr/>
        <a:lstStyle/>
        <a:p>
          <a:endParaRPr lang="it-IT"/>
        </a:p>
      </dgm:t>
    </dgm:pt>
  </dgm:ptLst>
  <dgm:cxnLst>
    <dgm:cxn modelId="{4D100E73-BA17-4663-BE86-D75AA65A2BC0}" srcId="{641B5ACE-FBB8-4EB8-862E-36FB5C29489E}" destId="{194AB010-D341-415B-8A55-EEB65933924C}" srcOrd="0" destOrd="0" parTransId="{6D4997E6-2716-4DBA-AA14-A0B593018397}" sibTransId="{6B9F4CA0-9732-4F57-9A9B-463CBE060E31}"/>
    <dgm:cxn modelId="{4CFB98E4-208B-46A2-A707-DB69643315C2}" srcId="{C6DC4992-54E8-49E9-AB2C-17B84E2A7326}" destId="{0967EA73-00CA-4B58-B89E-EB6CD334CA14}" srcOrd="0" destOrd="0" parTransId="{EB340D2B-8B25-493F-BBD5-540F4AAA9280}" sibTransId="{B3E1C1F0-8F08-46C1-AF1E-5D4C192A149A}"/>
    <dgm:cxn modelId="{42B26EEE-29C5-4BB7-A88A-EF6AE3622458}" srcId="{641B5ACE-FBB8-4EB8-862E-36FB5C29489E}" destId="{102E63D1-903F-4F9B-92E2-DBAC3558A08A}" srcOrd="4" destOrd="0" parTransId="{C500F42E-9686-4988-9EB3-7139952EA895}" sibTransId="{FC2072C6-EAA1-441D-982F-3C0D7812C294}"/>
    <dgm:cxn modelId="{95772E64-BE26-4C6C-AFF7-67FAA4878138}" type="presOf" srcId="{65970E1C-53A2-424A-B772-0C6CBE5684EE}" destId="{58AB3D4A-E44F-4883-8EDF-13BE62F739E4}" srcOrd="0" destOrd="0" presId="urn:microsoft.com/office/officeart/2008/layout/SquareAccentList"/>
    <dgm:cxn modelId="{7239A0C0-E698-4489-96B8-7878C703DC7F}" srcId="{C6DC4992-54E8-49E9-AB2C-17B84E2A7326}" destId="{65970E1C-53A2-424A-B772-0C6CBE5684EE}" srcOrd="3" destOrd="0" parTransId="{63FDC11E-44DE-4FFF-9295-F2738274B0FD}" sibTransId="{DFA5CE20-EA5E-4E88-9E78-2D1ECE0938B0}"/>
    <dgm:cxn modelId="{C0580823-A935-4DD5-9F13-049C9A6AABD3}" srcId="{641B5ACE-FBB8-4EB8-862E-36FB5C29489E}" destId="{13C15A55-68FB-4FFE-BFCC-78BB84BC208E}" srcOrd="2" destOrd="0" parTransId="{4EFB7369-50D9-4555-A551-7D13FA541623}" sibTransId="{299FEDD2-5F35-4F96-9177-6E1C67FDAA83}"/>
    <dgm:cxn modelId="{438DDB82-8F20-45E2-945B-3673250045F2}" srcId="{81259DDD-1336-4742-B561-5306904392C3}" destId="{73D142E4-ED91-42FA-9D71-86F9133EB4A9}" srcOrd="1" destOrd="0" parTransId="{5E7315E5-C444-4370-A03A-48BD5FAA7986}" sibTransId="{FFA4AAFB-A3E3-4DCA-B4D2-60D955EFB9FC}"/>
    <dgm:cxn modelId="{4B13D901-D549-495E-B0FB-57D500B48E45}" srcId="{C6DC4992-54E8-49E9-AB2C-17B84E2A7326}" destId="{A598A18F-E18F-45C7-910F-00CF6A52BE74}" srcOrd="4" destOrd="0" parTransId="{CF7D8182-D92E-48AF-B76D-43C0F5AB53F1}" sibTransId="{AD0FAAEF-CDE4-4B2F-9CEC-EB5010EFBB2B}"/>
    <dgm:cxn modelId="{6814A788-9DB9-4258-AF7E-ADFD9D17B611}" type="presOf" srcId="{81259DDD-1336-4742-B561-5306904392C3}" destId="{382E0A48-CF98-4D01-8653-EA1225E7ECB1}" srcOrd="0" destOrd="0" presId="urn:microsoft.com/office/officeart/2008/layout/SquareAccentList"/>
    <dgm:cxn modelId="{735247F9-54EB-46E1-B37E-AB4EDEB6082B}" type="presOf" srcId="{B8CB7674-47F9-44C1-A3EF-51EF2C348472}" destId="{64969605-E120-42DC-9866-6BBC8B88421E}" srcOrd="0" destOrd="0" presId="urn:microsoft.com/office/officeart/2008/layout/SquareAccentList"/>
    <dgm:cxn modelId="{379D0FB0-10B4-4DA0-A173-BF387887BB2A}" type="presOf" srcId="{641B5ACE-FBB8-4EB8-862E-36FB5C29489E}" destId="{DAB666D9-805F-4D03-8406-83C8C4ED3A4C}" srcOrd="0" destOrd="0" presId="urn:microsoft.com/office/officeart/2008/layout/SquareAccentList"/>
    <dgm:cxn modelId="{B8EC68F9-29D1-440E-9818-62FB41CDC3C8}" srcId="{81259DDD-1336-4742-B561-5306904392C3}" destId="{C6DC4992-54E8-49E9-AB2C-17B84E2A7326}" srcOrd="2" destOrd="0" parTransId="{175D0328-A6EF-4DD9-8253-FA54445AC1A3}" sibTransId="{3CF4C3B4-CD6D-4B16-991F-8AC80B7D05DD}"/>
    <dgm:cxn modelId="{97B56193-4A65-4FB9-A378-DAE1A5B0F112}" srcId="{81259DDD-1336-4742-B561-5306904392C3}" destId="{641B5ACE-FBB8-4EB8-862E-36FB5C29489E}" srcOrd="0" destOrd="0" parTransId="{B7C1FB39-1540-4638-8282-10613FB9D8B1}" sibTransId="{E3C34614-3F3A-40D0-9C3A-5CD98E7B8277}"/>
    <dgm:cxn modelId="{7EC5EE3A-C54F-4FB8-8115-111179148E66}" srcId="{73D142E4-ED91-42FA-9D71-86F9133EB4A9}" destId="{1270644D-E7F3-41C8-9153-79ABB7213E2C}" srcOrd="1" destOrd="0" parTransId="{5149ABE4-84F2-4527-BDA6-BB08D8C5235F}" sibTransId="{521547EB-4111-4396-BC7A-20C270773339}"/>
    <dgm:cxn modelId="{2766FAC2-37B7-48C6-BC6B-2661F99E2B02}" type="presOf" srcId="{1270644D-E7F3-41C8-9153-79ABB7213E2C}" destId="{CE984325-478F-4724-B0E4-BF627E24AFF8}" srcOrd="0" destOrd="0" presId="urn:microsoft.com/office/officeart/2008/layout/SquareAccentList"/>
    <dgm:cxn modelId="{221A2E60-688E-49F6-8777-BC0AFA2AB435}" srcId="{641B5ACE-FBB8-4EB8-862E-36FB5C29489E}" destId="{7CEA1BD2-B31B-4D79-8F86-65EB123DAA15}" srcOrd="3" destOrd="0" parTransId="{E94702E0-8FAD-412B-B248-CDF314AA419E}" sibTransId="{F753122A-FC9B-4C6D-B43E-26608A033023}"/>
    <dgm:cxn modelId="{E1750299-873C-4E40-B614-0A6753C73380}" type="presOf" srcId="{13C15A55-68FB-4FFE-BFCC-78BB84BC208E}" destId="{F2B121A0-B09E-47C4-B330-527F06046970}" srcOrd="0" destOrd="0" presId="urn:microsoft.com/office/officeart/2008/layout/SquareAccentList"/>
    <dgm:cxn modelId="{36F48B86-7AC1-45C9-B6E3-85969B6DCD13}" type="presOf" srcId="{A598A18F-E18F-45C7-910F-00CF6A52BE74}" destId="{47C437E7-EDEE-40B6-99C9-4A1E60FCFC56}" srcOrd="0" destOrd="0" presId="urn:microsoft.com/office/officeart/2008/layout/SquareAccentList"/>
    <dgm:cxn modelId="{C5F92145-57F9-4C78-8F57-A40D3F025AF0}" type="presOf" srcId="{7CEA1BD2-B31B-4D79-8F86-65EB123DAA15}" destId="{82C71726-7112-4B47-90BF-151C40218466}" srcOrd="0" destOrd="0" presId="urn:microsoft.com/office/officeart/2008/layout/SquareAccentList"/>
    <dgm:cxn modelId="{30058BCA-80FB-4A7C-BF9D-97F0AAC3903E}" srcId="{C6DC4992-54E8-49E9-AB2C-17B84E2A7326}" destId="{DA5B8DB1-1B48-4C36-821C-456332120805}" srcOrd="1" destOrd="0" parTransId="{C82047F7-EF41-4157-944E-926F133E591C}" sibTransId="{1C2B6241-C68A-41C5-AD89-C3054EDE1230}"/>
    <dgm:cxn modelId="{9101C6C2-751A-4E86-A7AD-08CB7B59872D}" type="presOf" srcId="{F17C5087-417F-475A-A89F-6D1B5FA6AAC5}" destId="{D8939CE2-E11C-4A5D-A010-2A8B328DFA95}" srcOrd="0" destOrd="0" presId="urn:microsoft.com/office/officeart/2008/layout/SquareAccentList"/>
    <dgm:cxn modelId="{241A5634-E720-413E-AF33-4BDEFE9C022C}" srcId="{C6DC4992-54E8-49E9-AB2C-17B84E2A7326}" destId="{B8CB7674-47F9-44C1-A3EF-51EF2C348472}" srcOrd="2" destOrd="0" parTransId="{5C54BC42-EB2B-444C-ADD0-5ACB84F7B282}" sibTransId="{24C76CC6-47A3-488A-AB62-C3014401412C}"/>
    <dgm:cxn modelId="{A8D60A4B-AD44-42D8-AB00-AA13DF9DA54F}" type="presOf" srcId="{73D142E4-ED91-42FA-9D71-86F9133EB4A9}" destId="{5D16F6A8-71A2-43E7-838B-74BBE833F01A}" srcOrd="0" destOrd="0" presId="urn:microsoft.com/office/officeart/2008/layout/SquareAccentList"/>
    <dgm:cxn modelId="{6CA5932F-ECC1-4FE8-9395-B9D43D02947F}" srcId="{73D142E4-ED91-42FA-9D71-86F9133EB4A9}" destId="{F17C5087-417F-475A-A89F-6D1B5FA6AAC5}" srcOrd="0" destOrd="0" parTransId="{5EDEF925-3526-4A91-9F0B-B8820EF39CD9}" sibTransId="{53943A55-3190-4FFE-B728-2BCE50E14E63}"/>
    <dgm:cxn modelId="{431F0652-65D2-4C96-8A34-BC7F87DE81B7}" srcId="{641B5ACE-FBB8-4EB8-862E-36FB5C29489E}" destId="{F4591516-60AF-42E6-B637-D91F5921848C}" srcOrd="1" destOrd="0" parTransId="{2553A37F-4121-485C-9A73-27A9C13299FE}" sibTransId="{37F34E95-6A73-4AB6-9866-9FB244A71154}"/>
    <dgm:cxn modelId="{50DB3397-C936-42AD-8553-9720A950F094}" type="presOf" srcId="{194AB010-D341-415B-8A55-EEB65933924C}" destId="{74605B66-4639-4361-85C9-9489AB88D943}" srcOrd="0" destOrd="0" presId="urn:microsoft.com/office/officeart/2008/layout/SquareAccentList"/>
    <dgm:cxn modelId="{AE05B62C-97A2-4EED-88DB-73F2454E1EB9}" type="presOf" srcId="{102E63D1-903F-4F9B-92E2-DBAC3558A08A}" destId="{E34A6054-8F66-4643-B90E-BA2EF4ADA420}" srcOrd="0" destOrd="0" presId="urn:microsoft.com/office/officeart/2008/layout/SquareAccentList"/>
    <dgm:cxn modelId="{3834F8EA-40F4-4DD3-B0A2-AB74C5C23511}" type="presOf" srcId="{0967EA73-00CA-4B58-B89E-EB6CD334CA14}" destId="{34BABAF7-6633-47D2-BA09-454AE1E7B763}" srcOrd="0" destOrd="0" presId="urn:microsoft.com/office/officeart/2008/layout/SquareAccentList"/>
    <dgm:cxn modelId="{94D24636-C753-46C4-94ED-62680C8DE569}" type="presOf" srcId="{C6DC4992-54E8-49E9-AB2C-17B84E2A7326}" destId="{64E11C0B-CBBB-4A5F-82DF-7D42BF6EFA63}" srcOrd="0" destOrd="0" presId="urn:microsoft.com/office/officeart/2008/layout/SquareAccentList"/>
    <dgm:cxn modelId="{86C5A73B-0709-4A37-8CAC-17EE1C2FF324}" type="presOf" srcId="{DA5B8DB1-1B48-4C36-821C-456332120805}" destId="{D0E74BE9-ABCC-4D22-AB39-A6C33329A204}" srcOrd="0" destOrd="0" presId="urn:microsoft.com/office/officeart/2008/layout/SquareAccentList"/>
    <dgm:cxn modelId="{EE196236-E529-4F76-8CF9-CEE419569E55}" type="presOf" srcId="{F4591516-60AF-42E6-B637-D91F5921848C}" destId="{A1A23CD4-A48E-4D4B-B51F-F17BC49FFC86}" srcOrd="0" destOrd="0" presId="urn:microsoft.com/office/officeart/2008/layout/SquareAccentList"/>
    <dgm:cxn modelId="{DB57B6F5-24E3-4452-853E-692C4FAA63E7}" type="presParOf" srcId="{382E0A48-CF98-4D01-8653-EA1225E7ECB1}" destId="{E351EA34-EB17-4241-8123-8AD0BD2D14F0}" srcOrd="0" destOrd="0" presId="urn:microsoft.com/office/officeart/2008/layout/SquareAccentList"/>
    <dgm:cxn modelId="{BF576151-1439-48EE-ABF5-26549267F3F0}" type="presParOf" srcId="{E351EA34-EB17-4241-8123-8AD0BD2D14F0}" destId="{B76D3B87-C2EB-452F-94AE-DB5017A8297D}" srcOrd="0" destOrd="0" presId="urn:microsoft.com/office/officeart/2008/layout/SquareAccentList"/>
    <dgm:cxn modelId="{2F71E05A-1C3C-4093-A4D5-C9CECD059DE6}" type="presParOf" srcId="{B76D3B87-C2EB-452F-94AE-DB5017A8297D}" destId="{E0DB60E4-762A-4A9D-A37E-571C0117EF8B}" srcOrd="0" destOrd="0" presId="urn:microsoft.com/office/officeart/2008/layout/SquareAccentList"/>
    <dgm:cxn modelId="{7259A4E3-097D-47CD-AF24-E39130DCD945}" type="presParOf" srcId="{B76D3B87-C2EB-452F-94AE-DB5017A8297D}" destId="{10452AA0-1235-4023-A908-02013624FA3D}" srcOrd="1" destOrd="0" presId="urn:microsoft.com/office/officeart/2008/layout/SquareAccentList"/>
    <dgm:cxn modelId="{2F3286E8-1A4B-46CC-A80E-596CA8776515}" type="presParOf" srcId="{B76D3B87-C2EB-452F-94AE-DB5017A8297D}" destId="{DAB666D9-805F-4D03-8406-83C8C4ED3A4C}" srcOrd="2" destOrd="0" presId="urn:microsoft.com/office/officeart/2008/layout/SquareAccentList"/>
    <dgm:cxn modelId="{66411063-2D0A-4ABF-BE57-E2B4706ED065}" type="presParOf" srcId="{E351EA34-EB17-4241-8123-8AD0BD2D14F0}" destId="{0F4017AC-4319-499C-B8EA-7EBBB17699C1}" srcOrd="1" destOrd="0" presId="urn:microsoft.com/office/officeart/2008/layout/SquareAccentList"/>
    <dgm:cxn modelId="{9A4A5CDC-7B0E-4333-ADEE-CACDCEC6D01E}" type="presParOf" srcId="{0F4017AC-4319-499C-B8EA-7EBBB17699C1}" destId="{BAF10F94-2119-4254-A079-3140AEBFE4EA}" srcOrd="0" destOrd="0" presId="urn:microsoft.com/office/officeart/2008/layout/SquareAccentList"/>
    <dgm:cxn modelId="{6CE2ADF7-80F8-4E3D-ABBC-5FACFC8A636A}" type="presParOf" srcId="{BAF10F94-2119-4254-A079-3140AEBFE4EA}" destId="{70231B56-6BBF-476F-AAEE-4549CEB85414}" srcOrd="0" destOrd="0" presId="urn:microsoft.com/office/officeart/2008/layout/SquareAccentList"/>
    <dgm:cxn modelId="{1D064408-0C81-4D8F-A571-03B177ABA63F}" type="presParOf" srcId="{BAF10F94-2119-4254-A079-3140AEBFE4EA}" destId="{74605B66-4639-4361-85C9-9489AB88D943}" srcOrd="1" destOrd="0" presId="urn:microsoft.com/office/officeart/2008/layout/SquareAccentList"/>
    <dgm:cxn modelId="{63396CDB-CCCB-4D9B-965E-9CEA21D30943}" type="presParOf" srcId="{0F4017AC-4319-499C-B8EA-7EBBB17699C1}" destId="{C02F0901-589F-40F0-AB06-E46FAC85569F}" srcOrd="1" destOrd="0" presId="urn:microsoft.com/office/officeart/2008/layout/SquareAccentList"/>
    <dgm:cxn modelId="{184F0964-9664-4BF8-B5CB-7D102A7CDFCF}" type="presParOf" srcId="{C02F0901-589F-40F0-AB06-E46FAC85569F}" destId="{44DBB3B8-1604-421F-BF7D-5F5F2BAC152F}" srcOrd="0" destOrd="0" presId="urn:microsoft.com/office/officeart/2008/layout/SquareAccentList"/>
    <dgm:cxn modelId="{6A107A76-8FED-4E5E-BD34-FD580D6D2C95}" type="presParOf" srcId="{C02F0901-589F-40F0-AB06-E46FAC85569F}" destId="{A1A23CD4-A48E-4D4B-B51F-F17BC49FFC86}" srcOrd="1" destOrd="0" presId="urn:microsoft.com/office/officeart/2008/layout/SquareAccentList"/>
    <dgm:cxn modelId="{02B7F167-853A-4B6F-925D-8FE4E2A25952}" type="presParOf" srcId="{0F4017AC-4319-499C-B8EA-7EBBB17699C1}" destId="{D8C86C65-3C0E-4988-A37D-5030B0721981}" srcOrd="2" destOrd="0" presId="urn:microsoft.com/office/officeart/2008/layout/SquareAccentList"/>
    <dgm:cxn modelId="{03E7DB1A-672A-4B89-BD94-05F2E14354BC}" type="presParOf" srcId="{D8C86C65-3C0E-4988-A37D-5030B0721981}" destId="{2FDD52BC-E884-4578-9E06-D0ACCED42E8B}" srcOrd="0" destOrd="0" presId="urn:microsoft.com/office/officeart/2008/layout/SquareAccentList"/>
    <dgm:cxn modelId="{53D9EAD2-D7C6-488F-8842-118D804EA26C}" type="presParOf" srcId="{D8C86C65-3C0E-4988-A37D-5030B0721981}" destId="{F2B121A0-B09E-47C4-B330-527F06046970}" srcOrd="1" destOrd="0" presId="urn:microsoft.com/office/officeart/2008/layout/SquareAccentList"/>
    <dgm:cxn modelId="{395A3139-77FE-48DF-A4A6-A0F1A879B965}" type="presParOf" srcId="{0F4017AC-4319-499C-B8EA-7EBBB17699C1}" destId="{CCDB6257-52E9-41CF-A588-07AE7D440937}" srcOrd="3" destOrd="0" presId="urn:microsoft.com/office/officeart/2008/layout/SquareAccentList"/>
    <dgm:cxn modelId="{BC226A95-04E5-44D3-8862-E6559205DC24}" type="presParOf" srcId="{CCDB6257-52E9-41CF-A588-07AE7D440937}" destId="{82943F03-24E2-4700-B391-4EDA9EA2C024}" srcOrd="0" destOrd="0" presId="urn:microsoft.com/office/officeart/2008/layout/SquareAccentList"/>
    <dgm:cxn modelId="{1A3F0B6E-861C-43FF-BFD8-AC76FA099A23}" type="presParOf" srcId="{CCDB6257-52E9-41CF-A588-07AE7D440937}" destId="{82C71726-7112-4B47-90BF-151C40218466}" srcOrd="1" destOrd="0" presId="urn:microsoft.com/office/officeart/2008/layout/SquareAccentList"/>
    <dgm:cxn modelId="{6572F21F-38C6-47DB-9669-ADB4BF1DE0C5}" type="presParOf" srcId="{0F4017AC-4319-499C-B8EA-7EBBB17699C1}" destId="{5B8E3B86-6EAC-4E75-ACD0-9F41612747D9}" srcOrd="4" destOrd="0" presId="urn:microsoft.com/office/officeart/2008/layout/SquareAccentList"/>
    <dgm:cxn modelId="{EEC2239A-EDF7-488C-A0FA-69A4D3CBA5C9}" type="presParOf" srcId="{5B8E3B86-6EAC-4E75-ACD0-9F41612747D9}" destId="{EABB0954-BD42-44B9-B091-9D7328835D35}" srcOrd="0" destOrd="0" presId="urn:microsoft.com/office/officeart/2008/layout/SquareAccentList"/>
    <dgm:cxn modelId="{C4EB224A-30B4-4321-A531-A780E629DD9E}" type="presParOf" srcId="{5B8E3B86-6EAC-4E75-ACD0-9F41612747D9}" destId="{E34A6054-8F66-4643-B90E-BA2EF4ADA420}" srcOrd="1" destOrd="0" presId="urn:microsoft.com/office/officeart/2008/layout/SquareAccentList"/>
    <dgm:cxn modelId="{617B4816-310C-421C-A017-BDDD085C1A7C}" type="presParOf" srcId="{382E0A48-CF98-4D01-8653-EA1225E7ECB1}" destId="{DA963EC1-8180-43DD-A8BC-8ED0DA1C0367}" srcOrd="1" destOrd="0" presId="urn:microsoft.com/office/officeart/2008/layout/SquareAccentList"/>
    <dgm:cxn modelId="{AABE7B1F-F69A-4498-AF70-97256BB100E1}" type="presParOf" srcId="{DA963EC1-8180-43DD-A8BC-8ED0DA1C0367}" destId="{57B29BAA-99C9-4108-AFFD-3FB0D6E54704}" srcOrd="0" destOrd="0" presId="urn:microsoft.com/office/officeart/2008/layout/SquareAccentList"/>
    <dgm:cxn modelId="{ACA6816D-FD54-4313-94D8-8156060C6DF4}" type="presParOf" srcId="{57B29BAA-99C9-4108-AFFD-3FB0D6E54704}" destId="{AB9BEE55-992C-48B6-A3DD-6A543E33533B}" srcOrd="0" destOrd="0" presId="urn:microsoft.com/office/officeart/2008/layout/SquareAccentList"/>
    <dgm:cxn modelId="{3E705325-FCAB-44BE-AC32-0E99D9DE907D}" type="presParOf" srcId="{57B29BAA-99C9-4108-AFFD-3FB0D6E54704}" destId="{D74D4814-AD31-498D-8810-38441BB7BADA}" srcOrd="1" destOrd="0" presId="urn:microsoft.com/office/officeart/2008/layout/SquareAccentList"/>
    <dgm:cxn modelId="{D87B5A5D-0BD4-43D8-9B61-7FF0D2F96466}" type="presParOf" srcId="{57B29BAA-99C9-4108-AFFD-3FB0D6E54704}" destId="{5D16F6A8-71A2-43E7-838B-74BBE833F01A}" srcOrd="2" destOrd="0" presId="urn:microsoft.com/office/officeart/2008/layout/SquareAccentList"/>
    <dgm:cxn modelId="{12F2E023-4FAA-4C87-874D-A28946786E5E}" type="presParOf" srcId="{DA963EC1-8180-43DD-A8BC-8ED0DA1C0367}" destId="{16BFD3A4-66A3-4093-B310-DB12469D813B}" srcOrd="1" destOrd="0" presId="urn:microsoft.com/office/officeart/2008/layout/SquareAccentList"/>
    <dgm:cxn modelId="{87535541-6768-481F-95C0-8562CD786993}" type="presParOf" srcId="{16BFD3A4-66A3-4093-B310-DB12469D813B}" destId="{702B663A-C71E-4BD3-8CCA-AE105A3CC5E6}" srcOrd="0" destOrd="0" presId="urn:microsoft.com/office/officeart/2008/layout/SquareAccentList"/>
    <dgm:cxn modelId="{678D85F2-22EC-4C2C-A001-4E6D788C323D}" type="presParOf" srcId="{702B663A-C71E-4BD3-8CCA-AE105A3CC5E6}" destId="{B400E765-FFFC-44AE-AD5D-0340BBF4AB57}" srcOrd="0" destOrd="0" presId="urn:microsoft.com/office/officeart/2008/layout/SquareAccentList"/>
    <dgm:cxn modelId="{92114576-3553-487F-93F7-E3DC57866AF8}" type="presParOf" srcId="{702B663A-C71E-4BD3-8CCA-AE105A3CC5E6}" destId="{D8939CE2-E11C-4A5D-A010-2A8B328DFA95}" srcOrd="1" destOrd="0" presId="urn:microsoft.com/office/officeart/2008/layout/SquareAccentList"/>
    <dgm:cxn modelId="{3D18FF9F-7F5A-4948-8674-B018F403EDDF}" type="presParOf" srcId="{16BFD3A4-66A3-4093-B310-DB12469D813B}" destId="{C1742847-E307-429C-B321-4232F4ABAE1F}" srcOrd="1" destOrd="0" presId="urn:microsoft.com/office/officeart/2008/layout/SquareAccentList"/>
    <dgm:cxn modelId="{8D7BF927-DE80-46FD-9454-1E31A0A9C5CE}" type="presParOf" srcId="{C1742847-E307-429C-B321-4232F4ABAE1F}" destId="{06A62D4D-E34E-4CCC-ACB7-949EB3C8149C}" srcOrd="0" destOrd="0" presId="urn:microsoft.com/office/officeart/2008/layout/SquareAccentList"/>
    <dgm:cxn modelId="{3463AEA3-D24A-418C-8C36-E92A99C02DB7}" type="presParOf" srcId="{C1742847-E307-429C-B321-4232F4ABAE1F}" destId="{CE984325-478F-4724-B0E4-BF627E24AFF8}" srcOrd="1" destOrd="0" presId="urn:microsoft.com/office/officeart/2008/layout/SquareAccentList"/>
    <dgm:cxn modelId="{29C307D3-496C-4D2A-94C6-CB41DEBF8206}" type="presParOf" srcId="{382E0A48-CF98-4D01-8653-EA1225E7ECB1}" destId="{ED6E08AE-04BC-4413-9D21-360B0E576664}" srcOrd="2" destOrd="0" presId="urn:microsoft.com/office/officeart/2008/layout/SquareAccentList"/>
    <dgm:cxn modelId="{88A6E9BE-926E-4F25-9A12-7AE0E39E0B90}" type="presParOf" srcId="{ED6E08AE-04BC-4413-9D21-360B0E576664}" destId="{855C5FF0-FB6A-4D00-9C9E-85797C598E45}" srcOrd="0" destOrd="0" presId="urn:microsoft.com/office/officeart/2008/layout/SquareAccentList"/>
    <dgm:cxn modelId="{3168F0F6-6675-4F81-A9AD-8A8C7F4A8467}" type="presParOf" srcId="{855C5FF0-FB6A-4D00-9C9E-85797C598E45}" destId="{D39644F0-0239-41C1-B22B-C44545BC3360}" srcOrd="0" destOrd="0" presId="urn:microsoft.com/office/officeart/2008/layout/SquareAccentList"/>
    <dgm:cxn modelId="{FE2490EC-7164-4461-9C2F-01FE0B568FB6}" type="presParOf" srcId="{855C5FF0-FB6A-4D00-9C9E-85797C598E45}" destId="{9153F04C-2C38-4BF2-BB80-39A179C92311}" srcOrd="1" destOrd="0" presId="urn:microsoft.com/office/officeart/2008/layout/SquareAccentList"/>
    <dgm:cxn modelId="{1524E92D-3555-4D1B-9D61-3D46F819E57C}" type="presParOf" srcId="{855C5FF0-FB6A-4D00-9C9E-85797C598E45}" destId="{64E11C0B-CBBB-4A5F-82DF-7D42BF6EFA63}" srcOrd="2" destOrd="0" presId="urn:microsoft.com/office/officeart/2008/layout/SquareAccentList"/>
    <dgm:cxn modelId="{8EDAE1E7-35B0-42F3-9AC7-47791F1053F7}" type="presParOf" srcId="{ED6E08AE-04BC-4413-9D21-360B0E576664}" destId="{D25BB590-9376-4004-9C27-6A35827F846D}" srcOrd="1" destOrd="0" presId="urn:microsoft.com/office/officeart/2008/layout/SquareAccentList"/>
    <dgm:cxn modelId="{3DDBD8DC-8891-44EA-A9AF-5D41F25ABE89}" type="presParOf" srcId="{D25BB590-9376-4004-9C27-6A35827F846D}" destId="{FCFD2E0D-CA55-4FCA-829D-1835DB315481}" srcOrd="0" destOrd="0" presId="urn:microsoft.com/office/officeart/2008/layout/SquareAccentList"/>
    <dgm:cxn modelId="{6570E3A5-B8B6-4BE7-AEFA-67A249E25EF1}" type="presParOf" srcId="{FCFD2E0D-CA55-4FCA-829D-1835DB315481}" destId="{D1020ACC-7819-46D8-956D-4C824A265151}" srcOrd="0" destOrd="0" presId="urn:microsoft.com/office/officeart/2008/layout/SquareAccentList"/>
    <dgm:cxn modelId="{8AEC44A0-CFAE-4374-9747-27A8BB9A0EBA}" type="presParOf" srcId="{FCFD2E0D-CA55-4FCA-829D-1835DB315481}" destId="{34BABAF7-6633-47D2-BA09-454AE1E7B763}" srcOrd="1" destOrd="0" presId="urn:microsoft.com/office/officeart/2008/layout/SquareAccentList"/>
    <dgm:cxn modelId="{4216BD80-7F6B-4DCE-BD88-9EA269B9028E}" type="presParOf" srcId="{D25BB590-9376-4004-9C27-6A35827F846D}" destId="{0BFAA4DC-DD38-4858-B0BB-4A26C26B0F0F}" srcOrd="1" destOrd="0" presId="urn:microsoft.com/office/officeart/2008/layout/SquareAccentList"/>
    <dgm:cxn modelId="{ED0095C0-173A-49CD-A8E6-B9534253B28E}" type="presParOf" srcId="{0BFAA4DC-DD38-4858-B0BB-4A26C26B0F0F}" destId="{6D751948-C001-4096-AB63-C72EA70EA9E4}" srcOrd="0" destOrd="0" presId="urn:microsoft.com/office/officeart/2008/layout/SquareAccentList"/>
    <dgm:cxn modelId="{55EAD3D0-CA2E-469E-B28D-BBCF23313C9C}" type="presParOf" srcId="{0BFAA4DC-DD38-4858-B0BB-4A26C26B0F0F}" destId="{D0E74BE9-ABCC-4D22-AB39-A6C33329A204}" srcOrd="1" destOrd="0" presId="urn:microsoft.com/office/officeart/2008/layout/SquareAccentList"/>
    <dgm:cxn modelId="{80D1CDEF-A1B0-4D2D-AF73-B65B7A036713}" type="presParOf" srcId="{D25BB590-9376-4004-9C27-6A35827F846D}" destId="{8BBF2D87-69EA-4559-80DE-A9128A15B1C5}" srcOrd="2" destOrd="0" presId="urn:microsoft.com/office/officeart/2008/layout/SquareAccentList"/>
    <dgm:cxn modelId="{A75FA37E-9875-4D9B-9805-15827FB6AFED}" type="presParOf" srcId="{8BBF2D87-69EA-4559-80DE-A9128A15B1C5}" destId="{029C5AD0-4258-47E1-98A6-121456E4C98A}" srcOrd="0" destOrd="0" presId="urn:microsoft.com/office/officeart/2008/layout/SquareAccentList"/>
    <dgm:cxn modelId="{074445AC-8A9E-46CC-9E17-F9E3936969AE}" type="presParOf" srcId="{8BBF2D87-69EA-4559-80DE-A9128A15B1C5}" destId="{64969605-E120-42DC-9866-6BBC8B88421E}" srcOrd="1" destOrd="0" presId="urn:microsoft.com/office/officeart/2008/layout/SquareAccentList"/>
    <dgm:cxn modelId="{371DDEAA-53AE-4A47-BB79-501853C21715}" type="presParOf" srcId="{D25BB590-9376-4004-9C27-6A35827F846D}" destId="{3AF3C74C-853A-44BA-999D-165D9FA600AB}" srcOrd="3" destOrd="0" presId="urn:microsoft.com/office/officeart/2008/layout/SquareAccentList"/>
    <dgm:cxn modelId="{FB9C1BD7-6F1F-43D1-9707-9BDA33471C87}" type="presParOf" srcId="{3AF3C74C-853A-44BA-999D-165D9FA600AB}" destId="{BF27B3DD-D7C0-4160-B613-586E58B254B9}" srcOrd="0" destOrd="0" presId="urn:microsoft.com/office/officeart/2008/layout/SquareAccentList"/>
    <dgm:cxn modelId="{CDFA35E5-C5F2-4AE9-9290-FDBBE14B522D}" type="presParOf" srcId="{3AF3C74C-853A-44BA-999D-165D9FA600AB}" destId="{58AB3D4A-E44F-4883-8EDF-13BE62F739E4}" srcOrd="1" destOrd="0" presId="urn:microsoft.com/office/officeart/2008/layout/SquareAccentList"/>
    <dgm:cxn modelId="{7C8D355B-52E7-4C87-B935-60984787E0DB}" type="presParOf" srcId="{D25BB590-9376-4004-9C27-6A35827F846D}" destId="{4272F7B9-949E-40F3-873B-10B582BA79E4}" srcOrd="4" destOrd="0" presId="urn:microsoft.com/office/officeart/2008/layout/SquareAccentList"/>
    <dgm:cxn modelId="{5D4165A6-FE2B-4AA8-9A56-C4312A48BAD8}" type="presParOf" srcId="{4272F7B9-949E-40F3-873B-10B582BA79E4}" destId="{25521F1B-80B6-4B58-BC4F-A5D123CB9A40}" srcOrd="0" destOrd="0" presId="urn:microsoft.com/office/officeart/2008/layout/SquareAccentList"/>
    <dgm:cxn modelId="{7A26FCDF-5CC8-4FAF-96AE-97E463ACB058}" type="presParOf" srcId="{4272F7B9-949E-40F3-873B-10B582BA79E4}" destId="{47C437E7-EDEE-40B6-99C9-4A1E60FCFC5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E5AF3-3980-42AB-9E95-5437DAC4AC38}" type="doc">
      <dgm:prSet loTypeId="urn:microsoft.com/office/officeart/2011/layout/CircleProcess" loCatId="process" qsTypeId="urn:microsoft.com/office/officeart/2005/8/quickstyle/simple2" qsCatId="simple" csTypeId="urn:microsoft.com/office/officeart/2005/8/colors/accent3_1" csCatId="accent3" phldr="1"/>
      <dgm:spPr/>
      <dgm:t>
        <a:bodyPr/>
        <a:lstStyle/>
        <a:p>
          <a:endParaRPr lang="en-US"/>
        </a:p>
      </dgm:t>
    </dgm:pt>
    <dgm:pt modelId="{AB0BE511-4794-47D8-9059-61F8187C6CF7}">
      <dgm:prSet phldrT="[Text]" custT="1"/>
      <dgm:spPr/>
      <dgm:t>
        <a:bodyPr/>
        <a:lstStyle/>
        <a:p>
          <a:r>
            <a:rPr lang="en-US" sz="1400" b="1" noProof="0" dirty="0"/>
            <a:t>Motivation and Goals</a:t>
          </a:r>
          <a:endParaRPr lang="en-US" sz="1400" noProof="0" dirty="0"/>
        </a:p>
      </dgm:t>
    </dgm:pt>
    <dgm:pt modelId="{5A2E17EC-FE6A-439A-94DF-289130CE1414}" type="parTrans" cxnId="{EDCDD8FB-61CF-4862-BC70-DE8559BF088B}">
      <dgm:prSet/>
      <dgm:spPr/>
      <dgm:t>
        <a:bodyPr/>
        <a:lstStyle/>
        <a:p>
          <a:endParaRPr lang="en-US" sz="1800"/>
        </a:p>
      </dgm:t>
    </dgm:pt>
    <dgm:pt modelId="{8E2B41CC-E669-4964-A797-6D75D48A8A31}" type="sibTrans" cxnId="{EDCDD8FB-61CF-4862-BC70-DE8559BF088B}">
      <dgm:prSet/>
      <dgm:spPr/>
      <dgm:t>
        <a:bodyPr/>
        <a:lstStyle/>
        <a:p>
          <a:endParaRPr lang="en-US" sz="1800"/>
        </a:p>
      </dgm:t>
    </dgm:pt>
    <dgm:pt modelId="{365DB5E2-1C55-4DC3-934D-16E9926FCCC1}">
      <dgm:prSet custT="1"/>
      <dgm:spPr/>
      <dgm:t>
        <a:bodyPr/>
        <a:lstStyle/>
        <a:p>
          <a:r>
            <a:rPr lang="en-US" sz="1200" noProof="0" dirty="0"/>
            <a:t>Starting point for the SCREEN network</a:t>
          </a:r>
        </a:p>
      </dgm:t>
    </dgm:pt>
    <dgm:pt modelId="{87C0A5D1-3586-4D6C-B478-7BCACDA15679}" type="parTrans" cxnId="{0AFD87F2-0DE3-4DD6-8869-D51B1C5D807A}">
      <dgm:prSet/>
      <dgm:spPr/>
      <dgm:t>
        <a:bodyPr/>
        <a:lstStyle/>
        <a:p>
          <a:endParaRPr lang="en-US" sz="1800"/>
        </a:p>
      </dgm:t>
    </dgm:pt>
    <dgm:pt modelId="{1C40127D-39F6-409D-9EE0-9096B8DA8BD9}" type="sibTrans" cxnId="{0AFD87F2-0DE3-4DD6-8869-D51B1C5D807A}">
      <dgm:prSet/>
      <dgm:spPr/>
      <dgm:t>
        <a:bodyPr/>
        <a:lstStyle/>
        <a:p>
          <a:endParaRPr lang="en-US" sz="1800"/>
        </a:p>
      </dgm:t>
    </dgm:pt>
    <dgm:pt modelId="{0E83172A-B457-458B-AF7F-EF1D02401BBC}">
      <dgm:prSet custT="1"/>
      <dgm:spPr/>
      <dgm:t>
        <a:bodyPr/>
        <a:lstStyle/>
        <a:p>
          <a:r>
            <a:rPr lang="en-US" sz="1400" b="1" noProof="0" dirty="0"/>
            <a:t>Operational synergies</a:t>
          </a:r>
        </a:p>
      </dgm:t>
    </dgm:pt>
    <dgm:pt modelId="{F447C32C-0E7E-4827-85BE-77BE7926CD02}" type="parTrans" cxnId="{E34785C2-9AE4-46D4-B054-D12E02912259}">
      <dgm:prSet/>
      <dgm:spPr/>
      <dgm:t>
        <a:bodyPr/>
        <a:lstStyle/>
        <a:p>
          <a:endParaRPr lang="en-US" sz="1800"/>
        </a:p>
      </dgm:t>
    </dgm:pt>
    <dgm:pt modelId="{9492D5EC-429C-4B87-9564-57D8E3EBAE16}" type="sibTrans" cxnId="{E34785C2-9AE4-46D4-B054-D12E02912259}">
      <dgm:prSet/>
      <dgm:spPr/>
      <dgm:t>
        <a:bodyPr/>
        <a:lstStyle/>
        <a:p>
          <a:endParaRPr lang="en-US" sz="1800"/>
        </a:p>
      </dgm:t>
    </dgm:pt>
    <dgm:pt modelId="{90AB25A5-E23C-4744-94BA-E27D126BD397}">
      <dgm:prSet custT="1"/>
      <dgm:spPr/>
      <dgm:t>
        <a:bodyPr/>
        <a:lstStyle/>
        <a:p>
          <a:r>
            <a:rPr lang="en-US" sz="1200" noProof="0" dirty="0"/>
            <a:t>Synergy grids on common themes</a:t>
          </a:r>
        </a:p>
      </dgm:t>
    </dgm:pt>
    <dgm:pt modelId="{DB34B4ED-156B-49D5-BA7D-EEAE187D1173}" type="parTrans" cxnId="{032156E7-9BAC-41B2-8FE9-A54418848C61}">
      <dgm:prSet/>
      <dgm:spPr/>
      <dgm:t>
        <a:bodyPr/>
        <a:lstStyle/>
        <a:p>
          <a:endParaRPr lang="en-US" sz="1800"/>
        </a:p>
      </dgm:t>
    </dgm:pt>
    <dgm:pt modelId="{FED46763-38C6-42F9-A63E-7FED0EC3185A}" type="sibTrans" cxnId="{032156E7-9BAC-41B2-8FE9-A54418848C61}">
      <dgm:prSet/>
      <dgm:spPr/>
      <dgm:t>
        <a:bodyPr/>
        <a:lstStyle/>
        <a:p>
          <a:endParaRPr lang="en-US" sz="1800"/>
        </a:p>
      </dgm:t>
    </dgm:pt>
    <dgm:pt modelId="{C7A94364-F391-49EE-A7B2-167215D6617D}">
      <dgm:prSet custT="1"/>
      <dgm:spPr/>
      <dgm:t>
        <a:bodyPr/>
        <a:lstStyle/>
        <a:p>
          <a:r>
            <a:rPr lang="en-US" sz="1400" b="1" noProof="0" dirty="0"/>
            <a:t>Funding synergies</a:t>
          </a:r>
        </a:p>
      </dgm:t>
    </dgm:pt>
    <dgm:pt modelId="{9C21BDA5-378C-47E0-BEBF-663D789FB6B8}" type="parTrans" cxnId="{35ED5759-1C0C-4719-B555-3096234C4092}">
      <dgm:prSet/>
      <dgm:spPr/>
      <dgm:t>
        <a:bodyPr/>
        <a:lstStyle/>
        <a:p>
          <a:endParaRPr lang="en-US" sz="1800"/>
        </a:p>
      </dgm:t>
    </dgm:pt>
    <dgm:pt modelId="{362ABF1C-E443-49E7-BB22-B509F8B9B00D}" type="sibTrans" cxnId="{35ED5759-1C0C-4719-B555-3096234C4092}">
      <dgm:prSet/>
      <dgm:spPr/>
      <dgm:t>
        <a:bodyPr/>
        <a:lstStyle/>
        <a:p>
          <a:endParaRPr lang="en-US" sz="1800"/>
        </a:p>
      </dgm:t>
    </dgm:pt>
    <dgm:pt modelId="{22405577-2487-4DA2-8594-DCECF2813A70}">
      <dgm:prSet custT="1"/>
      <dgm:spPr/>
      <dgm:t>
        <a:bodyPr/>
        <a:lstStyle/>
        <a:p>
          <a:r>
            <a:rPr lang="en-US" sz="1200" noProof="0" dirty="0"/>
            <a:t>Memorandum of Understanding</a:t>
          </a:r>
        </a:p>
      </dgm:t>
    </dgm:pt>
    <dgm:pt modelId="{12C7F5FC-730B-4289-BC02-5E82E478BC57}" type="parTrans" cxnId="{21A830A6-72EA-434F-ACBA-09E74245791B}">
      <dgm:prSet/>
      <dgm:spPr/>
      <dgm:t>
        <a:bodyPr/>
        <a:lstStyle/>
        <a:p>
          <a:endParaRPr lang="en-US" sz="1800"/>
        </a:p>
      </dgm:t>
    </dgm:pt>
    <dgm:pt modelId="{D42AB70E-25BD-4ED2-9830-7DED7C912215}" type="sibTrans" cxnId="{21A830A6-72EA-434F-ACBA-09E74245791B}">
      <dgm:prSet/>
      <dgm:spPr/>
      <dgm:t>
        <a:bodyPr/>
        <a:lstStyle/>
        <a:p>
          <a:endParaRPr lang="en-US" sz="1800"/>
        </a:p>
      </dgm:t>
    </dgm:pt>
    <dgm:pt modelId="{C76BE32D-A31B-4B42-97F5-9BBE9AFBDDA4}">
      <dgm:prSet custT="1"/>
      <dgm:spPr/>
      <dgm:t>
        <a:bodyPr/>
        <a:lstStyle/>
        <a:p>
          <a:r>
            <a:rPr lang="en-US" sz="1400" b="1" noProof="0" dirty="0"/>
            <a:t>Action plan</a:t>
          </a:r>
        </a:p>
      </dgm:t>
    </dgm:pt>
    <dgm:pt modelId="{AD423C2E-3E82-42F0-A7AE-4A9AF06C4C0A}" type="parTrans" cxnId="{FD1074A7-88FF-442F-BB9D-6C1C99B47530}">
      <dgm:prSet/>
      <dgm:spPr/>
      <dgm:t>
        <a:bodyPr/>
        <a:lstStyle/>
        <a:p>
          <a:endParaRPr lang="en-US" sz="1800"/>
        </a:p>
      </dgm:t>
    </dgm:pt>
    <dgm:pt modelId="{4FADF30E-8E88-45A4-BE84-156DEECDAD37}" type="sibTrans" cxnId="{FD1074A7-88FF-442F-BB9D-6C1C99B47530}">
      <dgm:prSet/>
      <dgm:spPr/>
      <dgm:t>
        <a:bodyPr/>
        <a:lstStyle/>
        <a:p>
          <a:endParaRPr lang="en-US" sz="1800"/>
        </a:p>
      </dgm:t>
    </dgm:pt>
    <dgm:pt modelId="{3EA5F149-145B-4C00-8A13-D30870090AC5}">
      <dgm:prSet custT="1"/>
      <dgm:spPr/>
      <dgm:t>
        <a:bodyPr/>
        <a:lstStyle/>
        <a:p>
          <a:r>
            <a:rPr lang="en-US" sz="1400" b="1" noProof="0" dirty="0"/>
            <a:t>Collaboration platform</a:t>
          </a:r>
        </a:p>
      </dgm:t>
    </dgm:pt>
    <dgm:pt modelId="{2D0089F0-BD2B-4A01-B0FB-A164328585EE}" type="parTrans" cxnId="{3DAE558B-D315-4C30-86BF-8729D2BE509C}">
      <dgm:prSet/>
      <dgm:spPr/>
      <dgm:t>
        <a:bodyPr/>
        <a:lstStyle/>
        <a:p>
          <a:endParaRPr lang="en-US" sz="1800"/>
        </a:p>
      </dgm:t>
    </dgm:pt>
    <dgm:pt modelId="{356DBEF8-1E27-4083-BC1D-67BBC60A7845}" type="sibTrans" cxnId="{3DAE558B-D315-4C30-86BF-8729D2BE509C}">
      <dgm:prSet/>
      <dgm:spPr/>
      <dgm:t>
        <a:bodyPr/>
        <a:lstStyle/>
        <a:p>
          <a:endParaRPr lang="en-US" sz="1800"/>
        </a:p>
      </dgm:t>
    </dgm:pt>
    <dgm:pt modelId="{9FE828A0-4748-4366-976F-4297639C0FAD}">
      <dgm:prSet custT="1"/>
      <dgm:spPr/>
      <dgm:t>
        <a:bodyPr/>
        <a:lstStyle/>
        <a:p>
          <a:r>
            <a:rPr lang="en-US" sz="1200" noProof="0" dirty="0"/>
            <a:t>Mechanisms for network development as an open innovation platform</a:t>
          </a:r>
        </a:p>
      </dgm:t>
    </dgm:pt>
    <dgm:pt modelId="{247F53ED-51ED-4258-A7D5-6F892784AE43}" type="parTrans" cxnId="{6ACBD676-96D6-405D-9470-B96EE51445AA}">
      <dgm:prSet/>
      <dgm:spPr/>
      <dgm:t>
        <a:bodyPr/>
        <a:lstStyle/>
        <a:p>
          <a:endParaRPr lang="en-US" sz="1800"/>
        </a:p>
      </dgm:t>
    </dgm:pt>
    <dgm:pt modelId="{AED6E1B8-FFA3-4077-9762-EF160500B1C1}" type="sibTrans" cxnId="{6ACBD676-96D6-405D-9470-B96EE51445AA}">
      <dgm:prSet/>
      <dgm:spPr/>
      <dgm:t>
        <a:bodyPr/>
        <a:lstStyle/>
        <a:p>
          <a:endParaRPr lang="en-US" sz="1800"/>
        </a:p>
      </dgm:t>
    </dgm:pt>
    <dgm:pt modelId="{B9FFBE69-4E89-4D56-96E4-2ADA8712BE16}">
      <dgm:prSet custT="1"/>
      <dgm:spPr/>
      <dgm:t>
        <a:bodyPr/>
        <a:lstStyle/>
        <a:p>
          <a:r>
            <a:rPr lang="en-US" sz="1200" noProof="0" dirty="0"/>
            <a:t>Recommended actions for the SCREEN network</a:t>
          </a:r>
          <a:endParaRPr lang="en-US" sz="1200" b="1" noProof="0" dirty="0"/>
        </a:p>
      </dgm:t>
    </dgm:pt>
    <dgm:pt modelId="{8FC268B9-B640-496F-9D4D-D23637BE7003}" type="parTrans" cxnId="{4EAF27C1-F49C-42ED-A340-A8C332250681}">
      <dgm:prSet/>
      <dgm:spPr/>
      <dgm:t>
        <a:bodyPr/>
        <a:lstStyle/>
        <a:p>
          <a:endParaRPr lang="en-US" sz="1800"/>
        </a:p>
      </dgm:t>
    </dgm:pt>
    <dgm:pt modelId="{C98B5BA8-079D-4926-B364-2A20BFAD824C}" type="sibTrans" cxnId="{4EAF27C1-F49C-42ED-A340-A8C332250681}">
      <dgm:prSet/>
      <dgm:spPr/>
      <dgm:t>
        <a:bodyPr/>
        <a:lstStyle/>
        <a:p>
          <a:endParaRPr lang="en-US" sz="1800"/>
        </a:p>
      </dgm:t>
    </dgm:pt>
    <dgm:pt modelId="{E6A15841-BBB4-4135-B92F-5F625D63717F}">
      <dgm:prSet custT="1"/>
      <dgm:spPr/>
      <dgm:t>
        <a:bodyPr/>
        <a:lstStyle/>
        <a:p>
          <a:r>
            <a:rPr lang="en-US" sz="1200" noProof="0" dirty="0"/>
            <a:t>Importance of circular economy</a:t>
          </a:r>
        </a:p>
      </dgm:t>
    </dgm:pt>
    <dgm:pt modelId="{99D19F55-C2C0-438F-BB9A-3114ACC98089}" type="parTrans" cxnId="{CC6B232B-5DA0-40A0-8247-C7065E57DE93}">
      <dgm:prSet/>
      <dgm:spPr/>
      <dgm:t>
        <a:bodyPr/>
        <a:lstStyle/>
        <a:p>
          <a:endParaRPr lang="en-US"/>
        </a:p>
      </dgm:t>
    </dgm:pt>
    <dgm:pt modelId="{50BA9AC5-5D7E-45CA-8929-80D75B86CD7C}" type="sibTrans" cxnId="{CC6B232B-5DA0-40A0-8247-C7065E57DE93}">
      <dgm:prSet/>
      <dgm:spPr/>
      <dgm:t>
        <a:bodyPr/>
        <a:lstStyle/>
        <a:p>
          <a:endParaRPr lang="en-US"/>
        </a:p>
      </dgm:t>
    </dgm:pt>
    <dgm:pt modelId="{C4EE7BBD-CE04-40C9-8013-70EA8E22BFFD}">
      <dgm:prSet custT="1"/>
      <dgm:spPr/>
      <dgm:t>
        <a:bodyPr/>
        <a:lstStyle/>
        <a:p>
          <a:r>
            <a:rPr lang="en-US" sz="1200" noProof="0" dirty="0"/>
            <a:t>Importance of cross-regional synergies</a:t>
          </a:r>
        </a:p>
      </dgm:t>
    </dgm:pt>
    <dgm:pt modelId="{1A10EB77-DCD0-417E-801F-4D4B10D2A1E8}" type="parTrans" cxnId="{1847D205-F195-464E-9433-681037EF2827}">
      <dgm:prSet/>
      <dgm:spPr/>
      <dgm:t>
        <a:bodyPr/>
        <a:lstStyle/>
        <a:p>
          <a:endParaRPr lang="en-US"/>
        </a:p>
      </dgm:t>
    </dgm:pt>
    <dgm:pt modelId="{93FB9C54-4CF9-429E-854F-52541AD87DD8}" type="sibTrans" cxnId="{1847D205-F195-464E-9433-681037EF2827}">
      <dgm:prSet/>
      <dgm:spPr/>
      <dgm:t>
        <a:bodyPr/>
        <a:lstStyle/>
        <a:p>
          <a:endParaRPr lang="en-US"/>
        </a:p>
      </dgm:t>
    </dgm:pt>
    <dgm:pt modelId="{58B1F8C9-CA69-4943-9A43-712CAA7AFF5D}">
      <dgm:prSet custT="1"/>
      <dgm:spPr/>
      <dgm:t>
        <a:bodyPr/>
        <a:lstStyle/>
        <a:p>
          <a:endParaRPr lang="en-US" sz="1200" noProof="0" dirty="0"/>
        </a:p>
      </dgm:t>
    </dgm:pt>
    <dgm:pt modelId="{D64475E8-754F-4D84-A7BE-4BE27526FC9F}" type="parTrans" cxnId="{057360B6-092A-4C08-B27E-97E04A0E5EAC}">
      <dgm:prSet/>
      <dgm:spPr/>
      <dgm:t>
        <a:bodyPr/>
        <a:lstStyle/>
        <a:p>
          <a:endParaRPr lang="en-US"/>
        </a:p>
      </dgm:t>
    </dgm:pt>
    <dgm:pt modelId="{2A6D2B4E-F522-44C6-8A11-A937B68A0783}" type="sibTrans" cxnId="{057360B6-092A-4C08-B27E-97E04A0E5EAC}">
      <dgm:prSet/>
      <dgm:spPr/>
      <dgm:t>
        <a:bodyPr/>
        <a:lstStyle/>
        <a:p>
          <a:endParaRPr lang="en-US"/>
        </a:p>
      </dgm:t>
    </dgm:pt>
    <dgm:pt modelId="{AF39E906-2AA6-40FB-BEBF-5A1ED0CC5423}">
      <dgm:prSet custT="1"/>
      <dgm:spPr/>
      <dgm:t>
        <a:bodyPr/>
        <a:lstStyle/>
        <a:p>
          <a:endParaRPr lang="en-US" sz="1200" noProof="0" dirty="0"/>
        </a:p>
      </dgm:t>
    </dgm:pt>
    <dgm:pt modelId="{D03FF689-25E6-4E7D-A8B2-0C356235CF0D}" type="parTrans" cxnId="{A7338EE0-8242-43D2-B81C-543801CA7139}">
      <dgm:prSet/>
      <dgm:spPr/>
      <dgm:t>
        <a:bodyPr/>
        <a:lstStyle/>
        <a:p>
          <a:endParaRPr lang="en-US"/>
        </a:p>
      </dgm:t>
    </dgm:pt>
    <dgm:pt modelId="{1CDBB391-7E56-48F9-AE0F-6BA8F2F59CFE}" type="sibTrans" cxnId="{A7338EE0-8242-43D2-B81C-543801CA7139}">
      <dgm:prSet/>
      <dgm:spPr/>
      <dgm:t>
        <a:bodyPr/>
        <a:lstStyle/>
        <a:p>
          <a:endParaRPr lang="en-US"/>
        </a:p>
      </dgm:t>
    </dgm:pt>
    <dgm:pt modelId="{38F8F178-4EB8-4E41-8CED-84407D8B28E9}">
      <dgm:prSet custT="1"/>
      <dgm:spPr/>
      <dgm:t>
        <a:bodyPr/>
        <a:lstStyle/>
        <a:p>
          <a:r>
            <a:rPr lang="en-US" sz="1200" noProof="0" dirty="0"/>
            <a:t>Potential operational synergies</a:t>
          </a:r>
        </a:p>
      </dgm:t>
    </dgm:pt>
    <dgm:pt modelId="{0F781A88-978C-428D-8A84-2AEE54F20928}" type="parTrans" cxnId="{3C6AA5C9-EDA7-4D24-BCBA-692053D2CC51}">
      <dgm:prSet/>
      <dgm:spPr/>
      <dgm:t>
        <a:bodyPr/>
        <a:lstStyle/>
        <a:p>
          <a:endParaRPr lang="en-US"/>
        </a:p>
      </dgm:t>
    </dgm:pt>
    <dgm:pt modelId="{FDD890AA-8C20-43B1-95EA-A7CE54B4F445}" type="sibTrans" cxnId="{3C6AA5C9-EDA7-4D24-BCBA-692053D2CC51}">
      <dgm:prSet/>
      <dgm:spPr/>
      <dgm:t>
        <a:bodyPr/>
        <a:lstStyle/>
        <a:p>
          <a:endParaRPr lang="en-US"/>
        </a:p>
      </dgm:t>
    </dgm:pt>
    <dgm:pt modelId="{8E29B4A4-ABD3-4FA0-815C-E05E2C5D6D1C}">
      <dgm:prSet custT="1"/>
      <dgm:spPr/>
      <dgm:t>
        <a:bodyPr/>
        <a:lstStyle/>
        <a:p>
          <a:r>
            <a:rPr lang="en-US" sz="1200" noProof="0" dirty="0"/>
            <a:t>Entrepreneurial way of testing funding synergies</a:t>
          </a:r>
        </a:p>
      </dgm:t>
    </dgm:pt>
    <dgm:pt modelId="{A831A989-DA3B-4556-8678-829BBB73C72E}" type="parTrans" cxnId="{4CED286F-F381-41E2-B690-9F4AE0937472}">
      <dgm:prSet/>
      <dgm:spPr/>
      <dgm:t>
        <a:bodyPr/>
        <a:lstStyle/>
        <a:p>
          <a:endParaRPr lang="en-US"/>
        </a:p>
      </dgm:t>
    </dgm:pt>
    <dgm:pt modelId="{6D4EF3C1-EBEF-4D07-9996-75A2DABBC1A7}" type="sibTrans" cxnId="{4CED286F-F381-41E2-B690-9F4AE0937472}">
      <dgm:prSet/>
      <dgm:spPr/>
      <dgm:t>
        <a:bodyPr/>
        <a:lstStyle/>
        <a:p>
          <a:endParaRPr lang="en-US"/>
        </a:p>
      </dgm:t>
    </dgm:pt>
    <dgm:pt modelId="{B77D31F6-A42A-4EB5-8757-651F9B3BD8FC}">
      <dgm:prSet custT="1"/>
      <dgm:spPr/>
      <dgm:t>
        <a:bodyPr/>
        <a:lstStyle/>
        <a:p>
          <a:r>
            <a:rPr lang="en-US" sz="1200" noProof="0" dirty="0"/>
            <a:t>Assessment criteria</a:t>
          </a:r>
        </a:p>
      </dgm:t>
    </dgm:pt>
    <dgm:pt modelId="{FBBCA430-6108-47F2-8FF2-16582C2BD922}" type="parTrans" cxnId="{281B870F-E31E-4AC3-BE95-78B251F4A6C4}">
      <dgm:prSet/>
      <dgm:spPr/>
      <dgm:t>
        <a:bodyPr/>
        <a:lstStyle/>
        <a:p>
          <a:endParaRPr lang="en-US"/>
        </a:p>
      </dgm:t>
    </dgm:pt>
    <dgm:pt modelId="{CC6D741E-AA03-4E64-ABD4-FFAA098CB743}" type="sibTrans" cxnId="{281B870F-E31E-4AC3-BE95-78B251F4A6C4}">
      <dgm:prSet/>
      <dgm:spPr/>
      <dgm:t>
        <a:bodyPr/>
        <a:lstStyle/>
        <a:p>
          <a:endParaRPr lang="en-US"/>
        </a:p>
      </dgm:t>
    </dgm:pt>
    <dgm:pt modelId="{9A6B75B4-C667-4705-800B-3300121AA449}">
      <dgm:prSet custT="1"/>
      <dgm:spPr/>
      <dgm:t>
        <a:bodyPr/>
        <a:lstStyle/>
        <a:p>
          <a:endParaRPr lang="en-US" sz="1200" b="0" noProof="0" dirty="0"/>
        </a:p>
      </dgm:t>
    </dgm:pt>
    <dgm:pt modelId="{E167C7D1-A34B-4D1B-B98B-B7431B6F552E}" type="parTrans" cxnId="{09AF50BA-0F78-4077-A21C-F1E340316510}">
      <dgm:prSet/>
      <dgm:spPr/>
      <dgm:t>
        <a:bodyPr/>
        <a:lstStyle/>
        <a:p>
          <a:endParaRPr lang="en-US"/>
        </a:p>
      </dgm:t>
    </dgm:pt>
    <dgm:pt modelId="{BC049919-057D-4222-A961-29B86A6FB935}" type="sibTrans" cxnId="{09AF50BA-0F78-4077-A21C-F1E340316510}">
      <dgm:prSet/>
      <dgm:spPr/>
      <dgm:t>
        <a:bodyPr/>
        <a:lstStyle/>
        <a:p>
          <a:endParaRPr lang="en-US"/>
        </a:p>
      </dgm:t>
    </dgm:pt>
    <dgm:pt modelId="{03E8DDAB-D184-4E55-8AF3-6F295B1A398C}">
      <dgm:prSet custT="1"/>
      <dgm:spPr/>
      <dgm:t>
        <a:bodyPr/>
        <a:lstStyle/>
        <a:p>
          <a:r>
            <a:rPr lang="en-US" sz="1200" b="0" noProof="0" dirty="0"/>
            <a:t>Identified potential in the SCREEN network</a:t>
          </a:r>
        </a:p>
      </dgm:t>
    </dgm:pt>
    <dgm:pt modelId="{6C1614B2-B375-4A80-922A-6528098503B2}" type="parTrans" cxnId="{237A0186-B6C1-4B41-940A-8AC16D39C5DF}">
      <dgm:prSet/>
      <dgm:spPr/>
      <dgm:t>
        <a:bodyPr/>
        <a:lstStyle/>
        <a:p>
          <a:endParaRPr lang="en-US"/>
        </a:p>
      </dgm:t>
    </dgm:pt>
    <dgm:pt modelId="{25F4B7AF-5A45-417A-BC33-B7B2ACB89DDF}" type="sibTrans" cxnId="{237A0186-B6C1-4B41-940A-8AC16D39C5DF}">
      <dgm:prSet/>
      <dgm:spPr/>
      <dgm:t>
        <a:bodyPr/>
        <a:lstStyle/>
        <a:p>
          <a:endParaRPr lang="en-US"/>
        </a:p>
      </dgm:t>
    </dgm:pt>
    <dgm:pt modelId="{7636B546-8E8E-48B0-B2B6-EC79C0B6E067}">
      <dgm:prSet custT="1"/>
      <dgm:spPr/>
      <dgm:t>
        <a:bodyPr/>
        <a:lstStyle/>
        <a:p>
          <a:r>
            <a:rPr lang="en-US" sz="1200" b="0" noProof="0" dirty="0"/>
            <a:t>Future steps for the network</a:t>
          </a:r>
        </a:p>
      </dgm:t>
    </dgm:pt>
    <dgm:pt modelId="{8844C939-4F32-47E1-8AB9-9BB721F4C470}" type="parTrans" cxnId="{5F5DDB3E-B533-425D-9120-C49CC99AF95F}">
      <dgm:prSet/>
      <dgm:spPr/>
      <dgm:t>
        <a:bodyPr/>
        <a:lstStyle/>
        <a:p>
          <a:endParaRPr lang="en-US"/>
        </a:p>
      </dgm:t>
    </dgm:pt>
    <dgm:pt modelId="{5D4D38D2-B6DD-4E69-9A74-F99DBF1C5A0C}" type="sibTrans" cxnId="{5F5DDB3E-B533-425D-9120-C49CC99AF95F}">
      <dgm:prSet/>
      <dgm:spPr/>
      <dgm:t>
        <a:bodyPr/>
        <a:lstStyle/>
        <a:p>
          <a:endParaRPr lang="en-US"/>
        </a:p>
      </dgm:t>
    </dgm:pt>
    <dgm:pt modelId="{A0FC9379-71E4-4574-B780-8BC0D64086F9}">
      <dgm:prSet custT="1"/>
      <dgm:spPr/>
      <dgm:t>
        <a:bodyPr/>
        <a:lstStyle/>
        <a:p>
          <a:r>
            <a:rPr lang="en-US" sz="1200" noProof="0" dirty="0"/>
            <a:t>Continuous development</a:t>
          </a:r>
        </a:p>
      </dgm:t>
    </dgm:pt>
    <dgm:pt modelId="{44CBDCB5-C417-409C-ADC2-FADCEACB65AA}" type="parTrans" cxnId="{F5C3DD24-5907-46C0-A94D-56E10C7AE14D}">
      <dgm:prSet/>
      <dgm:spPr/>
      <dgm:t>
        <a:bodyPr/>
        <a:lstStyle/>
        <a:p>
          <a:endParaRPr lang="en-US"/>
        </a:p>
      </dgm:t>
    </dgm:pt>
    <dgm:pt modelId="{309922BB-F967-40BB-AF2C-EF7DB514ED8C}" type="sibTrans" cxnId="{F5C3DD24-5907-46C0-A94D-56E10C7AE14D}">
      <dgm:prSet/>
      <dgm:spPr/>
      <dgm:t>
        <a:bodyPr/>
        <a:lstStyle/>
        <a:p>
          <a:endParaRPr lang="en-US"/>
        </a:p>
      </dgm:t>
    </dgm:pt>
    <dgm:pt modelId="{751C65AF-C852-47A5-824B-04ACF08493F1}" type="pres">
      <dgm:prSet presAssocID="{AE7E5AF3-3980-42AB-9E95-5437DAC4AC38}" presName="Name0" presStyleCnt="0">
        <dgm:presLayoutVars>
          <dgm:chMax val="11"/>
          <dgm:chPref val="11"/>
          <dgm:dir/>
          <dgm:resizeHandles/>
        </dgm:presLayoutVars>
      </dgm:prSet>
      <dgm:spPr/>
      <dgm:t>
        <a:bodyPr/>
        <a:lstStyle/>
        <a:p>
          <a:endParaRPr lang="it-IT"/>
        </a:p>
      </dgm:t>
    </dgm:pt>
    <dgm:pt modelId="{6275DAD1-F014-4359-9F1D-485250237020}" type="pres">
      <dgm:prSet presAssocID="{3EA5F149-145B-4C00-8A13-D30870090AC5}" presName="Accent5" presStyleCnt="0"/>
      <dgm:spPr/>
    </dgm:pt>
    <dgm:pt modelId="{5E6511C7-4983-451B-AE6A-46B1EBA36332}" type="pres">
      <dgm:prSet presAssocID="{3EA5F149-145B-4C00-8A13-D30870090AC5}" presName="Accent" presStyleLbl="node1" presStyleIdx="0" presStyleCnt="5"/>
      <dgm:spPr/>
    </dgm:pt>
    <dgm:pt modelId="{B81766AD-AEF1-4EE5-853B-52DACDDC6324}" type="pres">
      <dgm:prSet presAssocID="{3EA5F149-145B-4C00-8A13-D30870090AC5}" presName="ParentBackground5" presStyleCnt="0"/>
      <dgm:spPr/>
    </dgm:pt>
    <dgm:pt modelId="{A734F8B5-AA06-49E5-9D9A-7885EA9A9E52}" type="pres">
      <dgm:prSet presAssocID="{3EA5F149-145B-4C00-8A13-D30870090AC5}" presName="ParentBackground" presStyleLbl="fgAcc1" presStyleIdx="0" presStyleCnt="5"/>
      <dgm:spPr/>
      <dgm:t>
        <a:bodyPr/>
        <a:lstStyle/>
        <a:p>
          <a:endParaRPr lang="it-IT"/>
        </a:p>
      </dgm:t>
    </dgm:pt>
    <dgm:pt modelId="{98A047AF-10CB-4DCE-BD91-898C4292FD66}" type="pres">
      <dgm:prSet presAssocID="{3EA5F149-145B-4C00-8A13-D30870090AC5}" presName="Child5" presStyleLbl="revTx" presStyleIdx="0" presStyleCnt="5">
        <dgm:presLayoutVars>
          <dgm:chMax val="0"/>
          <dgm:chPref val="0"/>
          <dgm:bulletEnabled val="1"/>
        </dgm:presLayoutVars>
      </dgm:prSet>
      <dgm:spPr/>
      <dgm:t>
        <a:bodyPr/>
        <a:lstStyle/>
        <a:p>
          <a:endParaRPr lang="it-IT"/>
        </a:p>
      </dgm:t>
    </dgm:pt>
    <dgm:pt modelId="{E2A40513-7B4F-4F02-8640-66D298329819}" type="pres">
      <dgm:prSet presAssocID="{3EA5F149-145B-4C00-8A13-D30870090AC5}" presName="Parent5" presStyleLbl="revTx" presStyleIdx="0" presStyleCnt="5">
        <dgm:presLayoutVars>
          <dgm:chMax val="1"/>
          <dgm:chPref val="1"/>
          <dgm:bulletEnabled val="1"/>
        </dgm:presLayoutVars>
      </dgm:prSet>
      <dgm:spPr/>
      <dgm:t>
        <a:bodyPr/>
        <a:lstStyle/>
        <a:p>
          <a:endParaRPr lang="it-IT"/>
        </a:p>
      </dgm:t>
    </dgm:pt>
    <dgm:pt modelId="{FD4BBCC7-086E-48FA-A104-F0BEFDB77899}" type="pres">
      <dgm:prSet presAssocID="{C76BE32D-A31B-4B42-97F5-9BBE9AFBDDA4}" presName="Accent4" presStyleCnt="0"/>
      <dgm:spPr/>
    </dgm:pt>
    <dgm:pt modelId="{BEE157C5-BBC6-4FA9-9FBE-562FF8992A5F}" type="pres">
      <dgm:prSet presAssocID="{C76BE32D-A31B-4B42-97F5-9BBE9AFBDDA4}" presName="Accent" presStyleLbl="node1" presStyleIdx="1" presStyleCnt="5"/>
      <dgm:spPr/>
    </dgm:pt>
    <dgm:pt modelId="{CA445AC4-574A-4C2D-A522-6DE695A9CCF5}" type="pres">
      <dgm:prSet presAssocID="{C76BE32D-A31B-4B42-97F5-9BBE9AFBDDA4}" presName="ParentBackground4" presStyleCnt="0"/>
      <dgm:spPr/>
    </dgm:pt>
    <dgm:pt modelId="{3AD21919-7FF0-4735-83A1-00DFD69AC2BC}" type="pres">
      <dgm:prSet presAssocID="{C76BE32D-A31B-4B42-97F5-9BBE9AFBDDA4}" presName="ParentBackground" presStyleLbl="fgAcc1" presStyleIdx="1" presStyleCnt="5"/>
      <dgm:spPr/>
      <dgm:t>
        <a:bodyPr/>
        <a:lstStyle/>
        <a:p>
          <a:endParaRPr lang="it-IT"/>
        </a:p>
      </dgm:t>
    </dgm:pt>
    <dgm:pt modelId="{FC55DFE5-11E1-4102-888A-708A56F31550}" type="pres">
      <dgm:prSet presAssocID="{C76BE32D-A31B-4B42-97F5-9BBE9AFBDDA4}" presName="Child4" presStyleLbl="revTx" presStyleIdx="1" presStyleCnt="5">
        <dgm:presLayoutVars>
          <dgm:chMax val="0"/>
          <dgm:chPref val="0"/>
          <dgm:bulletEnabled val="1"/>
        </dgm:presLayoutVars>
      </dgm:prSet>
      <dgm:spPr/>
      <dgm:t>
        <a:bodyPr/>
        <a:lstStyle/>
        <a:p>
          <a:endParaRPr lang="it-IT"/>
        </a:p>
      </dgm:t>
    </dgm:pt>
    <dgm:pt modelId="{35A61DC1-9AD7-4B80-B554-8D7991FEBFD8}" type="pres">
      <dgm:prSet presAssocID="{C76BE32D-A31B-4B42-97F5-9BBE9AFBDDA4}" presName="Parent4" presStyleLbl="revTx" presStyleIdx="1" presStyleCnt="5">
        <dgm:presLayoutVars>
          <dgm:chMax val="1"/>
          <dgm:chPref val="1"/>
          <dgm:bulletEnabled val="1"/>
        </dgm:presLayoutVars>
      </dgm:prSet>
      <dgm:spPr/>
      <dgm:t>
        <a:bodyPr/>
        <a:lstStyle/>
        <a:p>
          <a:endParaRPr lang="it-IT"/>
        </a:p>
      </dgm:t>
    </dgm:pt>
    <dgm:pt modelId="{D0B4D8FD-963B-4B8D-93B5-91BAC6272ED5}" type="pres">
      <dgm:prSet presAssocID="{C7A94364-F391-49EE-A7B2-167215D6617D}" presName="Accent3" presStyleCnt="0"/>
      <dgm:spPr/>
    </dgm:pt>
    <dgm:pt modelId="{271CADC0-945D-401D-860F-0ED1BBCDE9C2}" type="pres">
      <dgm:prSet presAssocID="{C7A94364-F391-49EE-A7B2-167215D6617D}" presName="Accent" presStyleLbl="node1" presStyleIdx="2" presStyleCnt="5"/>
      <dgm:spPr/>
    </dgm:pt>
    <dgm:pt modelId="{037483CA-6C5D-438A-AB13-FA688AAE1852}" type="pres">
      <dgm:prSet presAssocID="{C7A94364-F391-49EE-A7B2-167215D6617D}" presName="ParentBackground3" presStyleCnt="0"/>
      <dgm:spPr/>
    </dgm:pt>
    <dgm:pt modelId="{C12E7CD3-DA89-4008-B864-D25045D9582F}" type="pres">
      <dgm:prSet presAssocID="{C7A94364-F391-49EE-A7B2-167215D6617D}" presName="ParentBackground" presStyleLbl="fgAcc1" presStyleIdx="2" presStyleCnt="5"/>
      <dgm:spPr/>
      <dgm:t>
        <a:bodyPr/>
        <a:lstStyle/>
        <a:p>
          <a:endParaRPr lang="it-IT"/>
        </a:p>
      </dgm:t>
    </dgm:pt>
    <dgm:pt modelId="{D57FA80E-82DB-49A2-A29B-6325247937BB}" type="pres">
      <dgm:prSet presAssocID="{C7A94364-F391-49EE-A7B2-167215D6617D}" presName="Child3" presStyleLbl="revTx" presStyleIdx="2" presStyleCnt="5">
        <dgm:presLayoutVars>
          <dgm:chMax val="0"/>
          <dgm:chPref val="0"/>
          <dgm:bulletEnabled val="1"/>
        </dgm:presLayoutVars>
      </dgm:prSet>
      <dgm:spPr/>
      <dgm:t>
        <a:bodyPr/>
        <a:lstStyle/>
        <a:p>
          <a:endParaRPr lang="it-IT"/>
        </a:p>
      </dgm:t>
    </dgm:pt>
    <dgm:pt modelId="{CD272F2D-0782-4885-8A92-418E3ACF5EA8}" type="pres">
      <dgm:prSet presAssocID="{C7A94364-F391-49EE-A7B2-167215D6617D}" presName="Parent3" presStyleLbl="revTx" presStyleIdx="2" presStyleCnt="5">
        <dgm:presLayoutVars>
          <dgm:chMax val="1"/>
          <dgm:chPref val="1"/>
          <dgm:bulletEnabled val="1"/>
        </dgm:presLayoutVars>
      </dgm:prSet>
      <dgm:spPr/>
      <dgm:t>
        <a:bodyPr/>
        <a:lstStyle/>
        <a:p>
          <a:endParaRPr lang="it-IT"/>
        </a:p>
      </dgm:t>
    </dgm:pt>
    <dgm:pt modelId="{A513FB67-266B-4829-AF25-C4522D2803C0}" type="pres">
      <dgm:prSet presAssocID="{0E83172A-B457-458B-AF7F-EF1D02401BBC}" presName="Accent2" presStyleCnt="0"/>
      <dgm:spPr/>
    </dgm:pt>
    <dgm:pt modelId="{84818066-32BB-4120-A789-62994649B7D4}" type="pres">
      <dgm:prSet presAssocID="{0E83172A-B457-458B-AF7F-EF1D02401BBC}" presName="Accent" presStyleLbl="node1" presStyleIdx="3" presStyleCnt="5"/>
      <dgm:spPr/>
    </dgm:pt>
    <dgm:pt modelId="{D4D5B422-BA96-42F7-99DC-E08AF65D8C93}" type="pres">
      <dgm:prSet presAssocID="{0E83172A-B457-458B-AF7F-EF1D02401BBC}" presName="ParentBackground2" presStyleCnt="0"/>
      <dgm:spPr/>
    </dgm:pt>
    <dgm:pt modelId="{77DFA686-315A-47B2-B0AA-6C3E870A1883}" type="pres">
      <dgm:prSet presAssocID="{0E83172A-B457-458B-AF7F-EF1D02401BBC}" presName="ParentBackground" presStyleLbl="fgAcc1" presStyleIdx="3" presStyleCnt="5"/>
      <dgm:spPr/>
      <dgm:t>
        <a:bodyPr/>
        <a:lstStyle/>
        <a:p>
          <a:endParaRPr lang="it-IT"/>
        </a:p>
      </dgm:t>
    </dgm:pt>
    <dgm:pt modelId="{7E3D6234-BD5F-47B1-A129-814B9413EE7E}" type="pres">
      <dgm:prSet presAssocID="{0E83172A-B457-458B-AF7F-EF1D02401BBC}" presName="Child2" presStyleLbl="revTx" presStyleIdx="3" presStyleCnt="5">
        <dgm:presLayoutVars>
          <dgm:chMax val="0"/>
          <dgm:chPref val="0"/>
          <dgm:bulletEnabled val="1"/>
        </dgm:presLayoutVars>
      </dgm:prSet>
      <dgm:spPr/>
      <dgm:t>
        <a:bodyPr/>
        <a:lstStyle/>
        <a:p>
          <a:endParaRPr lang="it-IT"/>
        </a:p>
      </dgm:t>
    </dgm:pt>
    <dgm:pt modelId="{84DA0F94-F86B-45D6-8583-5EDFCFEA5F2F}" type="pres">
      <dgm:prSet presAssocID="{0E83172A-B457-458B-AF7F-EF1D02401BBC}" presName="Parent2" presStyleLbl="revTx" presStyleIdx="3" presStyleCnt="5">
        <dgm:presLayoutVars>
          <dgm:chMax val="1"/>
          <dgm:chPref val="1"/>
          <dgm:bulletEnabled val="1"/>
        </dgm:presLayoutVars>
      </dgm:prSet>
      <dgm:spPr/>
      <dgm:t>
        <a:bodyPr/>
        <a:lstStyle/>
        <a:p>
          <a:endParaRPr lang="it-IT"/>
        </a:p>
      </dgm:t>
    </dgm:pt>
    <dgm:pt modelId="{A4617173-1000-4407-BE45-46CA9CBBAEF6}" type="pres">
      <dgm:prSet presAssocID="{AB0BE511-4794-47D8-9059-61F8187C6CF7}" presName="Accent1" presStyleCnt="0"/>
      <dgm:spPr/>
    </dgm:pt>
    <dgm:pt modelId="{C1E276DE-5F93-4254-B0FE-A11A4103C2BD}" type="pres">
      <dgm:prSet presAssocID="{AB0BE511-4794-47D8-9059-61F8187C6CF7}" presName="Accent" presStyleLbl="node1" presStyleIdx="4" presStyleCnt="5"/>
      <dgm:spPr/>
    </dgm:pt>
    <dgm:pt modelId="{901FB645-118C-4D34-82CA-7A2D3A0D850A}" type="pres">
      <dgm:prSet presAssocID="{AB0BE511-4794-47D8-9059-61F8187C6CF7}" presName="ParentBackground1" presStyleCnt="0"/>
      <dgm:spPr/>
    </dgm:pt>
    <dgm:pt modelId="{575E8C08-F1FA-4F97-A948-3A4EEC7A31B0}" type="pres">
      <dgm:prSet presAssocID="{AB0BE511-4794-47D8-9059-61F8187C6CF7}" presName="ParentBackground" presStyleLbl="fgAcc1" presStyleIdx="4" presStyleCnt="5"/>
      <dgm:spPr/>
      <dgm:t>
        <a:bodyPr/>
        <a:lstStyle/>
        <a:p>
          <a:endParaRPr lang="it-IT"/>
        </a:p>
      </dgm:t>
    </dgm:pt>
    <dgm:pt modelId="{DEC97AD4-F0EF-410E-AFB5-48E26C6A4194}" type="pres">
      <dgm:prSet presAssocID="{AB0BE511-4794-47D8-9059-61F8187C6CF7}" presName="Child1" presStyleLbl="revTx" presStyleIdx="4" presStyleCnt="5">
        <dgm:presLayoutVars>
          <dgm:chMax val="0"/>
          <dgm:chPref val="0"/>
          <dgm:bulletEnabled val="1"/>
        </dgm:presLayoutVars>
      </dgm:prSet>
      <dgm:spPr/>
      <dgm:t>
        <a:bodyPr/>
        <a:lstStyle/>
        <a:p>
          <a:endParaRPr lang="it-IT"/>
        </a:p>
      </dgm:t>
    </dgm:pt>
    <dgm:pt modelId="{F021C540-2378-4A41-B0F4-74B688EEEF86}" type="pres">
      <dgm:prSet presAssocID="{AB0BE511-4794-47D8-9059-61F8187C6CF7}" presName="Parent1" presStyleLbl="revTx" presStyleIdx="4" presStyleCnt="5">
        <dgm:presLayoutVars>
          <dgm:chMax val="1"/>
          <dgm:chPref val="1"/>
          <dgm:bulletEnabled val="1"/>
        </dgm:presLayoutVars>
      </dgm:prSet>
      <dgm:spPr/>
      <dgm:t>
        <a:bodyPr/>
        <a:lstStyle/>
        <a:p>
          <a:endParaRPr lang="it-IT"/>
        </a:p>
      </dgm:t>
    </dgm:pt>
  </dgm:ptLst>
  <dgm:cxnLst>
    <dgm:cxn modelId="{171C8EEB-CF33-41AB-86A6-FD2F10EDA14D}" type="presOf" srcId="{C76BE32D-A31B-4B42-97F5-9BBE9AFBDDA4}" destId="{35A61DC1-9AD7-4B80-B554-8D7991FEBFD8}" srcOrd="1" destOrd="0" presId="urn:microsoft.com/office/officeart/2011/layout/CircleProcess"/>
    <dgm:cxn modelId="{6527B386-22AB-452C-9426-69B7BD00C5E4}" type="presOf" srcId="{AE7E5AF3-3980-42AB-9E95-5437DAC4AC38}" destId="{751C65AF-C852-47A5-824B-04ACF08493F1}" srcOrd="0" destOrd="0" presId="urn:microsoft.com/office/officeart/2011/layout/CircleProcess"/>
    <dgm:cxn modelId="{263E40E4-A788-4BAE-B4AF-12BC9E4F4B5E}" type="presOf" srcId="{3EA5F149-145B-4C00-8A13-D30870090AC5}" destId="{A734F8B5-AA06-49E5-9D9A-7885EA9A9E52}" srcOrd="0" destOrd="0" presId="urn:microsoft.com/office/officeart/2011/layout/CircleProcess"/>
    <dgm:cxn modelId="{CC6B232B-5DA0-40A0-8247-C7065E57DE93}" srcId="{AB0BE511-4794-47D8-9059-61F8187C6CF7}" destId="{E6A15841-BBB4-4135-B92F-5F625D63717F}" srcOrd="1" destOrd="0" parTransId="{99D19F55-C2C0-438F-BB9A-3114ACC98089}" sibTransId="{50BA9AC5-5D7E-45CA-8929-80D75B86CD7C}"/>
    <dgm:cxn modelId="{434DCDAB-4A49-4C47-96DB-B8728C0BA39D}" type="presOf" srcId="{90AB25A5-E23C-4744-94BA-E27D126BD397}" destId="{7E3D6234-BD5F-47B1-A129-814B9413EE7E}" srcOrd="0" destOrd="0" presId="urn:microsoft.com/office/officeart/2011/layout/CircleProcess"/>
    <dgm:cxn modelId="{D466C215-2307-4188-A378-F47AC1DF652F}" type="presOf" srcId="{A0FC9379-71E4-4574-B780-8BC0D64086F9}" destId="{98A047AF-10CB-4DCE-BD91-898C4292FD66}" srcOrd="0" destOrd="1" presId="urn:microsoft.com/office/officeart/2011/layout/CircleProcess"/>
    <dgm:cxn modelId="{63876650-4C1C-4299-AD19-8B97DF994781}" type="presOf" srcId="{365DB5E2-1C55-4DC3-934D-16E9926FCCC1}" destId="{DEC97AD4-F0EF-410E-AFB5-48E26C6A4194}" srcOrd="0" destOrd="0" presId="urn:microsoft.com/office/officeart/2011/layout/CircleProcess"/>
    <dgm:cxn modelId="{4CED286F-F381-41E2-B690-9F4AE0937472}" srcId="{C7A94364-F391-49EE-A7B2-167215D6617D}" destId="{8E29B4A4-ABD3-4FA0-815C-E05E2C5D6D1C}" srcOrd="2" destOrd="0" parTransId="{A831A989-DA3B-4556-8678-829BBB73C72E}" sibTransId="{6D4EF3C1-EBEF-4D07-9996-75A2DABBC1A7}"/>
    <dgm:cxn modelId="{032156E7-9BAC-41B2-8FE9-A54418848C61}" srcId="{0E83172A-B457-458B-AF7F-EF1D02401BBC}" destId="{90AB25A5-E23C-4744-94BA-E27D126BD397}" srcOrd="0" destOrd="0" parTransId="{DB34B4ED-156B-49D5-BA7D-EEAE187D1173}" sibTransId="{FED46763-38C6-42F9-A63E-7FED0EC3185A}"/>
    <dgm:cxn modelId="{EDCDD8FB-61CF-4862-BC70-DE8559BF088B}" srcId="{AE7E5AF3-3980-42AB-9E95-5437DAC4AC38}" destId="{AB0BE511-4794-47D8-9059-61F8187C6CF7}" srcOrd="0" destOrd="0" parTransId="{5A2E17EC-FE6A-439A-94DF-289130CE1414}" sibTransId="{8E2B41CC-E669-4964-A797-6D75D48A8A31}"/>
    <dgm:cxn modelId="{5280B65B-0A25-43D1-9B0F-73E8252ED028}" type="presOf" srcId="{B77D31F6-A42A-4EB5-8757-651F9B3BD8FC}" destId="{D57FA80E-82DB-49A2-A29B-6325247937BB}" srcOrd="0" destOrd="1" presId="urn:microsoft.com/office/officeart/2011/layout/CircleProcess"/>
    <dgm:cxn modelId="{4EAF27C1-F49C-42ED-A340-A8C332250681}" srcId="{C76BE32D-A31B-4B42-97F5-9BBE9AFBDDA4}" destId="{B9FFBE69-4E89-4D56-96E4-2ADA8712BE16}" srcOrd="1" destOrd="0" parTransId="{8FC268B9-B640-496F-9D4D-D23637BE7003}" sibTransId="{C98B5BA8-079D-4926-B364-2A20BFAD824C}"/>
    <dgm:cxn modelId="{156EF858-2028-4CFD-A135-C9E5AC7926C4}" type="presOf" srcId="{38F8F178-4EB8-4E41-8CED-84407D8B28E9}" destId="{7E3D6234-BD5F-47B1-A129-814B9413EE7E}" srcOrd="0" destOrd="1" presId="urn:microsoft.com/office/officeart/2011/layout/CircleProcess"/>
    <dgm:cxn modelId="{A7338EE0-8242-43D2-B81C-543801CA7139}" srcId="{0E83172A-B457-458B-AF7F-EF1D02401BBC}" destId="{AF39E906-2AA6-40FB-BEBF-5A1ED0CC5423}" srcOrd="2" destOrd="0" parTransId="{D03FF689-25E6-4E7D-A8B2-0C356235CF0D}" sibTransId="{1CDBB391-7E56-48F9-AE0F-6BA8F2F59CFE}"/>
    <dgm:cxn modelId="{3DAE558B-D315-4C30-86BF-8729D2BE509C}" srcId="{AE7E5AF3-3980-42AB-9E95-5437DAC4AC38}" destId="{3EA5F149-145B-4C00-8A13-D30870090AC5}" srcOrd="4" destOrd="0" parTransId="{2D0089F0-BD2B-4A01-B0FB-A164328585EE}" sibTransId="{356DBEF8-1E27-4083-BC1D-67BBC60A7845}"/>
    <dgm:cxn modelId="{0AFD87F2-0DE3-4DD6-8869-D51B1C5D807A}" srcId="{AB0BE511-4794-47D8-9059-61F8187C6CF7}" destId="{365DB5E2-1C55-4DC3-934D-16E9926FCCC1}" srcOrd="0" destOrd="0" parTransId="{87C0A5D1-3586-4D6C-B478-7BCACDA15679}" sibTransId="{1C40127D-39F6-409D-9EE0-9096B8DA8BD9}"/>
    <dgm:cxn modelId="{237A0186-B6C1-4B41-940A-8AC16D39C5DF}" srcId="{C76BE32D-A31B-4B42-97F5-9BBE9AFBDDA4}" destId="{03E8DDAB-D184-4E55-8AF3-6F295B1A398C}" srcOrd="0" destOrd="0" parTransId="{6C1614B2-B375-4A80-922A-6528098503B2}" sibTransId="{25F4B7AF-5A45-417A-BC33-B7B2ACB89DDF}"/>
    <dgm:cxn modelId="{057360B6-092A-4C08-B27E-97E04A0E5EAC}" srcId="{AB0BE511-4794-47D8-9059-61F8187C6CF7}" destId="{58B1F8C9-CA69-4943-9A43-712CAA7AFF5D}" srcOrd="3" destOrd="0" parTransId="{D64475E8-754F-4D84-A7BE-4BE27526FC9F}" sibTransId="{2A6D2B4E-F522-44C6-8A11-A937B68A0783}"/>
    <dgm:cxn modelId="{6ACBD676-96D6-405D-9470-B96EE51445AA}" srcId="{3EA5F149-145B-4C00-8A13-D30870090AC5}" destId="{9FE828A0-4748-4366-976F-4297639C0FAD}" srcOrd="0" destOrd="0" parTransId="{247F53ED-51ED-4258-A7D5-6F892784AE43}" sibTransId="{AED6E1B8-FFA3-4077-9762-EF160500B1C1}"/>
    <dgm:cxn modelId="{2BD2195C-9024-4591-8E14-2FC68843EACB}" type="presOf" srcId="{8E29B4A4-ABD3-4FA0-815C-E05E2C5D6D1C}" destId="{D57FA80E-82DB-49A2-A29B-6325247937BB}" srcOrd="0" destOrd="2" presId="urn:microsoft.com/office/officeart/2011/layout/CircleProcess"/>
    <dgm:cxn modelId="{C9A050AD-14A0-4630-A89B-6E3315DEB9DE}" type="presOf" srcId="{AF39E906-2AA6-40FB-BEBF-5A1ED0CC5423}" destId="{7E3D6234-BD5F-47B1-A129-814B9413EE7E}" srcOrd="0" destOrd="2" presId="urn:microsoft.com/office/officeart/2011/layout/CircleProcess"/>
    <dgm:cxn modelId="{44160D50-F9B0-4719-B187-C501FC6BCEBC}" type="presOf" srcId="{C76BE32D-A31B-4B42-97F5-9BBE9AFBDDA4}" destId="{3AD21919-7FF0-4735-83A1-00DFD69AC2BC}" srcOrd="0" destOrd="0" presId="urn:microsoft.com/office/officeart/2011/layout/CircleProcess"/>
    <dgm:cxn modelId="{5E640B67-C70C-4089-974B-086855299F4C}" type="presOf" srcId="{E6A15841-BBB4-4135-B92F-5F625D63717F}" destId="{DEC97AD4-F0EF-410E-AFB5-48E26C6A4194}" srcOrd="0" destOrd="1" presId="urn:microsoft.com/office/officeart/2011/layout/CircleProcess"/>
    <dgm:cxn modelId="{15672DEE-84B8-4962-A4B6-8D84DFD88B26}" type="presOf" srcId="{B9FFBE69-4E89-4D56-96E4-2ADA8712BE16}" destId="{FC55DFE5-11E1-4102-888A-708A56F31550}" srcOrd="0" destOrd="1" presId="urn:microsoft.com/office/officeart/2011/layout/CircleProcess"/>
    <dgm:cxn modelId="{8D6792EF-FB13-466E-ACB2-BA370C55E985}" type="presOf" srcId="{C7A94364-F391-49EE-A7B2-167215D6617D}" destId="{C12E7CD3-DA89-4008-B864-D25045D9582F}" srcOrd="0" destOrd="0" presId="urn:microsoft.com/office/officeart/2011/layout/CircleProcess"/>
    <dgm:cxn modelId="{F5C3DD24-5907-46C0-A94D-56E10C7AE14D}" srcId="{3EA5F149-145B-4C00-8A13-D30870090AC5}" destId="{A0FC9379-71E4-4574-B780-8BC0D64086F9}" srcOrd="1" destOrd="0" parTransId="{44CBDCB5-C417-409C-ADC2-FADCEACB65AA}" sibTransId="{309922BB-F967-40BB-AF2C-EF7DB514ED8C}"/>
    <dgm:cxn modelId="{21A830A6-72EA-434F-ACBA-09E74245791B}" srcId="{C7A94364-F391-49EE-A7B2-167215D6617D}" destId="{22405577-2487-4DA2-8594-DCECF2813A70}" srcOrd="0" destOrd="0" parTransId="{12C7F5FC-730B-4289-BC02-5E82E478BC57}" sibTransId="{D42AB70E-25BD-4ED2-9830-7DED7C912215}"/>
    <dgm:cxn modelId="{5B283138-4661-4653-AEF7-137DF6F54077}" type="presOf" srcId="{9FE828A0-4748-4366-976F-4297639C0FAD}" destId="{98A047AF-10CB-4DCE-BD91-898C4292FD66}" srcOrd="0" destOrd="0" presId="urn:microsoft.com/office/officeart/2011/layout/CircleProcess"/>
    <dgm:cxn modelId="{8809AF45-5FFD-414E-A6EF-983DD9FEB489}" type="presOf" srcId="{C7A94364-F391-49EE-A7B2-167215D6617D}" destId="{CD272F2D-0782-4885-8A92-418E3ACF5EA8}" srcOrd="1" destOrd="0" presId="urn:microsoft.com/office/officeart/2011/layout/CircleProcess"/>
    <dgm:cxn modelId="{F622C257-F727-4765-930C-CBC6C679C5FB}" type="presOf" srcId="{0E83172A-B457-458B-AF7F-EF1D02401BBC}" destId="{77DFA686-315A-47B2-B0AA-6C3E870A1883}" srcOrd="0" destOrd="0" presId="urn:microsoft.com/office/officeart/2011/layout/CircleProcess"/>
    <dgm:cxn modelId="{7FEAAF02-ECA7-42C1-947A-30BE5B77DAC9}" type="presOf" srcId="{AB0BE511-4794-47D8-9059-61F8187C6CF7}" destId="{F021C540-2378-4A41-B0F4-74B688EEEF86}" srcOrd="1" destOrd="0" presId="urn:microsoft.com/office/officeart/2011/layout/CircleProcess"/>
    <dgm:cxn modelId="{174F356B-D6EB-4CD6-93E0-390C8B03D608}" type="presOf" srcId="{9A6B75B4-C667-4705-800B-3300121AA449}" destId="{FC55DFE5-11E1-4102-888A-708A56F31550}" srcOrd="0" destOrd="3" presId="urn:microsoft.com/office/officeart/2011/layout/CircleProcess"/>
    <dgm:cxn modelId="{55A66313-B527-4D3E-A6BD-E16D33D662F3}" type="presOf" srcId="{7636B546-8E8E-48B0-B2B6-EC79C0B6E067}" destId="{FC55DFE5-11E1-4102-888A-708A56F31550}" srcOrd="0" destOrd="2" presId="urn:microsoft.com/office/officeart/2011/layout/CircleProcess"/>
    <dgm:cxn modelId="{E3150E43-476A-4A39-A3BF-026E8EFE92DB}" type="presOf" srcId="{0E83172A-B457-458B-AF7F-EF1D02401BBC}" destId="{84DA0F94-F86B-45D6-8583-5EDFCFEA5F2F}" srcOrd="1" destOrd="0" presId="urn:microsoft.com/office/officeart/2011/layout/CircleProcess"/>
    <dgm:cxn modelId="{F3D0A9FC-25EC-4F9F-A052-C7BC14290414}" type="presOf" srcId="{22405577-2487-4DA2-8594-DCECF2813A70}" destId="{D57FA80E-82DB-49A2-A29B-6325247937BB}" srcOrd="0" destOrd="0" presId="urn:microsoft.com/office/officeart/2011/layout/CircleProcess"/>
    <dgm:cxn modelId="{281B870F-E31E-4AC3-BE95-78B251F4A6C4}" srcId="{C7A94364-F391-49EE-A7B2-167215D6617D}" destId="{B77D31F6-A42A-4EB5-8757-651F9B3BD8FC}" srcOrd="1" destOrd="0" parTransId="{FBBCA430-6108-47F2-8FF2-16582C2BD922}" sibTransId="{CC6D741E-AA03-4E64-ABD4-FFAA098CB743}"/>
    <dgm:cxn modelId="{F4C75450-37A2-424A-B6CE-BC33F8A7505A}" type="presOf" srcId="{3EA5F149-145B-4C00-8A13-D30870090AC5}" destId="{E2A40513-7B4F-4F02-8640-66D298329819}" srcOrd="1" destOrd="0" presId="urn:microsoft.com/office/officeart/2011/layout/CircleProcess"/>
    <dgm:cxn modelId="{5F5DDB3E-B533-425D-9120-C49CC99AF95F}" srcId="{C76BE32D-A31B-4B42-97F5-9BBE9AFBDDA4}" destId="{7636B546-8E8E-48B0-B2B6-EC79C0B6E067}" srcOrd="2" destOrd="0" parTransId="{8844C939-4F32-47E1-8AB9-9BB721F4C470}" sibTransId="{5D4D38D2-B6DD-4E69-9A74-F99DBF1C5A0C}"/>
    <dgm:cxn modelId="{3C6AA5C9-EDA7-4D24-BCBA-692053D2CC51}" srcId="{0E83172A-B457-458B-AF7F-EF1D02401BBC}" destId="{38F8F178-4EB8-4E41-8CED-84407D8B28E9}" srcOrd="1" destOrd="0" parTransId="{0F781A88-978C-428D-8A84-2AEE54F20928}" sibTransId="{FDD890AA-8C20-43B1-95EA-A7CE54B4F445}"/>
    <dgm:cxn modelId="{1847D205-F195-464E-9433-681037EF2827}" srcId="{AB0BE511-4794-47D8-9059-61F8187C6CF7}" destId="{C4EE7BBD-CE04-40C9-8013-70EA8E22BFFD}" srcOrd="2" destOrd="0" parTransId="{1A10EB77-DCD0-417E-801F-4D4B10D2A1E8}" sibTransId="{93FB9C54-4CF9-429E-854F-52541AD87DD8}"/>
    <dgm:cxn modelId="{E34785C2-9AE4-46D4-B054-D12E02912259}" srcId="{AE7E5AF3-3980-42AB-9E95-5437DAC4AC38}" destId="{0E83172A-B457-458B-AF7F-EF1D02401BBC}" srcOrd="1" destOrd="0" parTransId="{F447C32C-0E7E-4827-85BE-77BE7926CD02}" sibTransId="{9492D5EC-429C-4B87-9564-57D8E3EBAE16}"/>
    <dgm:cxn modelId="{B5AE5E6B-15C1-4020-A6CD-0462C553D00B}" type="presOf" srcId="{03E8DDAB-D184-4E55-8AF3-6F295B1A398C}" destId="{FC55DFE5-11E1-4102-888A-708A56F31550}" srcOrd="0" destOrd="0" presId="urn:microsoft.com/office/officeart/2011/layout/CircleProcess"/>
    <dgm:cxn modelId="{09AF50BA-0F78-4077-A21C-F1E340316510}" srcId="{C76BE32D-A31B-4B42-97F5-9BBE9AFBDDA4}" destId="{9A6B75B4-C667-4705-800B-3300121AA449}" srcOrd="3" destOrd="0" parTransId="{E167C7D1-A34B-4D1B-B98B-B7431B6F552E}" sibTransId="{BC049919-057D-4222-A961-29B86A6FB935}"/>
    <dgm:cxn modelId="{FD1074A7-88FF-442F-BB9D-6C1C99B47530}" srcId="{AE7E5AF3-3980-42AB-9E95-5437DAC4AC38}" destId="{C76BE32D-A31B-4B42-97F5-9BBE9AFBDDA4}" srcOrd="3" destOrd="0" parTransId="{AD423C2E-3E82-42F0-A7AE-4A9AF06C4C0A}" sibTransId="{4FADF30E-8E88-45A4-BE84-156DEECDAD37}"/>
    <dgm:cxn modelId="{0112033F-50A0-470B-AC9D-EEC17C6B8895}" type="presOf" srcId="{C4EE7BBD-CE04-40C9-8013-70EA8E22BFFD}" destId="{DEC97AD4-F0EF-410E-AFB5-48E26C6A4194}" srcOrd="0" destOrd="2" presId="urn:microsoft.com/office/officeart/2011/layout/CircleProcess"/>
    <dgm:cxn modelId="{35ED5759-1C0C-4719-B555-3096234C4092}" srcId="{AE7E5AF3-3980-42AB-9E95-5437DAC4AC38}" destId="{C7A94364-F391-49EE-A7B2-167215D6617D}" srcOrd="2" destOrd="0" parTransId="{9C21BDA5-378C-47E0-BEBF-663D789FB6B8}" sibTransId="{362ABF1C-E443-49E7-BB22-B509F8B9B00D}"/>
    <dgm:cxn modelId="{A5BD646B-5A69-4A0C-A322-52A0B84EFCAD}" type="presOf" srcId="{58B1F8C9-CA69-4943-9A43-712CAA7AFF5D}" destId="{DEC97AD4-F0EF-410E-AFB5-48E26C6A4194}" srcOrd="0" destOrd="3" presId="urn:microsoft.com/office/officeart/2011/layout/CircleProcess"/>
    <dgm:cxn modelId="{DC326755-9C9B-4795-AB5E-929DA9403F50}" type="presOf" srcId="{AB0BE511-4794-47D8-9059-61F8187C6CF7}" destId="{575E8C08-F1FA-4F97-A948-3A4EEC7A31B0}" srcOrd="0" destOrd="0" presId="urn:microsoft.com/office/officeart/2011/layout/CircleProcess"/>
    <dgm:cxn modelId="{146A2565-B218-46A5-AF63-AB4ACFB841F0}" type="presParOf" srcId="{751C65AF-C852-47A5-824B-04ACF08493F1}" destId="{6275DAD1-F014-4359-9F1D-485250237020}" srcOrd="0" destOrd="0" presId="urn:microsoft.com/office/officeart/2011/layout/CircleProcess"/>
    <dgm:cxn modelId="{B565FEC3-3B98-4565-A76A-4E0BEFF7AD7E}" type="presParOf" srcId="{6275DAD1-F014-4359-9F1D-485250237020}" destId="{5E6511C7-4983-451B-AE6A-46B1EBA36332}" srcOrd="0" destOrd="0" presId="urn:microsoft.com/office/officeart/2011/layout/CircleProcess"/>
    <dgm:cxn modelId="{553D0074-4423-4F34-863B-1002C7A2EE0D}" type="presParOf" srcId="{751C65AF-C852-47A5-824B-04ACF08493F1}" destId="{B81766AD-AEF1-4EE5-853B-52DACDDC6324}" srcOrd="1" destOrd="0" presId="urn:microsoft.com/office/officeart/2011/layout/CircleProcess"/>
    <dgm:cxn modelId="{F96D2F0C-4F5A-4276-B63E-E894657099C5}" type="presParOf" srcId="{B81766AD-AEF1-4EE5-853B-52DACDDC6324}" destId="{A734F8B5-AA06-49E5-9D9A-7885EA9A9E52}" srcOrd="0" destOrd="0" presId="urn:microsoft.com/office/officeart/2011/layout/CircleProcess"/>
    <dgm:cxn modelId="{C05C6EF4-CAE9-4F76-9419-F4781F0D0DB7}" type="presParOf" srcId="{751C65AF-C852-47A5-824B-04ACF08493F1}" destId="{98A047AF-10CB-4DCE-BD91-898C4292FD66}" srcOrd="2" destOrd="0" presId="urn:microsoft.com/office/officeart/2011/layout/CircleProcess"/>
    <dgm:cxn modelId="{20FA0EE8-EBC0-4D07-B57D-812922A93CA4}" type="presParOf" srcId="{751C65AF-C852-47A5-824B-04ACF08493F1}" destId="{E2A40513-7B4F-4F02-8640-66D298329819}" srcOrd="3" destOrd="0" presId="urn:microsoft.com/office/officeart/2011/layout/CircleProcess"/>
    <dgm:cxn modelId="{2410A81A-E74E-4C16-8ABC-B1B0E8B5BB57}" type="presParOf" srcId="{751C65AF-C852-47A5-824B-04ACF08493F1}" destId="{FD4BBCC7-086E-48FA-A104-F0BEFDB77899}" srcOrd="4" destOrd="0" presId="urn:microsoft.com/office/officeart/2011/layout/CircleProcess"/>
    <dgm:cxn modelId="{762709EF-0C1D-43AA-BE3E-3EAE95B5E7D0}" type="presParOf" srcId="{FD4BBCC7-086E-48FA-A104-F0BEFDB77899}" destId="{BEE157C5-BBC6-4FA9-9FBE-562FF8992A5F}" srcOrd="0" destOrd="0" presId="urn:microsoft.com/office/officeart/2011/layout/CircleProcess"/>
    <dgm:cxn modelId="{B8D03B07-8AE1-4CC9-B9E3-DC9AABC504FD}" type="presParOf" srcId="{751C65AF-C852-47A5-824B-04ACF08493F1}" destId="{CA445AC4-574A-4C2D-A522-6DE695A9CCF5}" srcOrd="5" destOrd="0" presId="urn:microsoft.com/office/officeart/2011/layout/CircleProcess"/>
    <dgm:cxn modelId="{01AB9DBB-CE5F-424F-95C0-7E286304C339}" type="presParOf" srcId="{CA445AC4-574A-4C2D-A522-6DE695A9CCF5}" destId="{3AD21919-7FF0-4735-83A1-00DFD69AC2BC}" srcOrd="0" destOrd="0" presId="urn:microsoft.com/office/officeart/2011/layout/CircleProcess"/>
    <dgm:cxn modelId="{DC5879AC-5DAE-4D6E-84F8-A323957691A5}" type="presParOf" srcId="{751C65AF-C852-47A5-824B-04ACF08493F1}" destId="{FC55DFE5-11E1-4102-888A-708A56F31550}" srcOrd="6" destOrd="0" presId="urn:microsoft.com/office/officeart/2011/layout/CircleProcess"/>
    <dgm:cxn modelId="{81A173B5-702D-455A-B10D-A96BC68046B9}" type="presParOf" srcId="{751C65AF-C852-47A5-824B-04ACF08493F1}" destId="{35A61DC1-9AD7-4B80-B554-8D7991FEBFD8}" srcOrd="7" destOrd="0" presId="urn:microsoft.com/office/officeart/2011/layout/CircleProcess"/>
    <dgm:cxn modelId="{DC4AD010-0E68-4875-A7CF-370F87945377}" type="presParOf" srcId="{751C65AF-C852-47A5-824B-04ACF08493F1}" destId="{D0B4D8FD-963B-4B8D-93B5-91BAC6272ED5}" srcOrd="8" destOrd="0" presId="urn:microsoft.com/office/officeart/2011/layout/CircleProcess"/>
    <dgm:cxn modelId="{9D5D8E62-604E-4229-BE52-955240F4556D}" type="presParOf" srcId="{D0B4D8FD-963B-4B8D-93B5-91BAC6272ED5}" destId="{271CADC0-945D-401D-860F-0ED1BBCDE9C2}" srcOrd="0" destOrd="0" presId="urn:microsoft.com/office/officeart/2011/layout/CircleProcess"/>
    <dgm:cxn modelId="{CF627352-B8CC-4806-B3EB-937EE94CA740}" type="presParOf" srcId="{751C65AF-C852-47A5-824B-04ACF08493F1}" destId="{037483CA-6C5D-438A-AB13-FA688AAE1852}" srcOrd="9" destOrd="0" presId="urn:microsoft.com/office/officeart/2011/layout/CircleProcess"/>
    <dgm:cxn modelId="{27A8AE53-FBED-4D82-89BB-A9DB23A96D79}" type="presParOf" srcId="{037483CA-6C5D-438A-AB13-FA688AAE1852}" destId="{C12E7CD3-DA89-4008-B864-D25045D9582F}" srcOrd="0" destOrd="0" presId="urn:microsoft.com/office/officeart/2011/layout/CircleProcess"/>
    <dgm:cxn modelId="{E486F1FC-5482-4FC2-849F-AC94A0B56C92}" type="presParOf" srcId="{751C65AF-C852-47A5-824B-04ACF08493F1}" destId="{D57FA80E-82DB-49A2-A29B-6325247937BB}" srcOrd="10" destOrd="0" presId="urn:microsoft.com/office/officeart/2011/layout/CircleProcess"/>
    <dgm:cxn modelId="{287454A3-AC1D-4741-B2EC-8401B2F3C59A}" type="presParOf" srcId="{751C65AF-C852-47A5-824B-04ACF08493F1}" destId="{CD272F2D-0782-4885-8A92-418E3ACF5EA8}" srcOrd="11" destOrd="0" presId="urn:microsoft.com/office/officeart/2011/layout/CircleProcess"/>
    <dgm:cxn modelId="{2923601E-C814-465F-B8DE-AF2C360E0BA7}" type="presParOf" srcId="{751C65AF-C852-47A5-824B-04ACF08493F1}" destId="{A513FB67-266B-4829-AF25-C4522D2803C0}" srcOrd="12" destOrd="0" presId="urn:microsoft.com/office/officeart/2011/layout/CircleProcess"/>
    <dgm:cxn modelId="{FECCBB6C-3572-4156-9BFC-C9C55FDC2929}" type="presParOf" srcId="{A513FB67-266B-4829-AF25-C4522D2803C0}" destId="{84818066-32BB-4120-A789-62994649B7D4}" srcOrd="0" destOrd="0" presId="urn:microsoft.com/office/officeart/2011/layout/CircleProcess"/>
    <dgm:cxn modelId="{56DBAB2D-E9F8-42FE-816D-F9FFDC82A769}" type="presParOf" srcId="{751C65AF-C852-47A5-824B-04ACF08493F1}" destId="{D4D5B422-BA96-42F7-99DC-E08AF65D8C93}" srcOrd="13" destOrd="0" presId="urn:microsoft.com/office/officeart/2011/layout/CircleProcess"/>
    <dgm:cxn modelId="{E42B5F32-725A-4648-9E3C-C35543143D10}" type="presParOf" srcId="{D4D5B422-BA96-42F7-99DC-E08AF65D8C93}" destId="{77DFA686-315A-47B2-B0AA-6C3E870A1883}" srcOrd="0" destOrd="0" presId="urn:microsoft.com/office/officeart/2011/layout/CircleProcess"/>
    <dgm:cxn modelId="{9212AAAF-68A3-4211-A318-78CB33E1D014}" type="presParOf" srcId="{751C65AF-C852-47A5-824B-04ACF08493F1}" destId="{7E3D6234-BD5F-47B1-A129-814B9413EE7E}" srcOrd="14" destOrd="0" presId="urn:microsoft.com/office/officeart/2011/layout/CircleProcess"/>
    <dgm:cxn modelId="{6761DE65-D37E-40A1-A937-7465F2A3C6F4}" type="presParOf" srcId="{751C65AF-C852-47A5-824B-04ACF08493F1}" destId="{84DA0F94-F86B-45D6-8583-5EDFCFEA5F2F}" srcOrd="15" destOrd="0" presId="urn:microsoft.com/office/officeart/2011/layout/CircleProcess"/>
    <dgm:cxn modelId="{AA533C4A-954E-47B6-8574-B3269710116E}" type="presParOf" srcId="{751C65AF-C852-47A5-824B-04ACF08493F1}" destId="{A4617173-1000-4407-BE45-46CA9CBBAEF6}" srcOrd="16" destOrd="0" presId="urn:microsoft.com/office/officeart/2011/layout/CircleProcess"/>
    <dgm:cxn modelId="{730EEEAD-E93D-444D-A0C3-1F49BAAD5183}" type="presParOf" srcId="{A4617173-1000-4407-BE45-46CA9CBBAEF6}" destId="{C1E276DE-5F93-4254-B0FE-A11A4103C2BD}" srcOrd="0" destOrd="0" presId="urn:microsoft.com/office/officeart/2011/layout/CircleProcess"/>
    <dgm:cxn modelId="{A850CC4F-030B-4B1B-9E17-197034CB01AB}" type="presParOf" srcId="{751C65AF-C852-47A5-824B-04ACF08493F1}" destId="{901FB645-118C-4D34-82CA-7A2D3A0D850A}" srcOrd="17" destOrd="0" presId="urn:microsoft.com/office/officeart/2011/layout/CircleProcess"/>
    <dgm:cxn modelId="{532FE54B-D300-4ED5-924A-BA3420D3DA59}" type="presParOf" srcId="{901FB645-118C-4D34-82CA-7A2D3A0D850A}" destId="{575E8C08-F1FA-4F97-A948-3A4EEC7A31B0}" srcOrd="0" destOrd="0" presId="urn:microsoft.com/office/officeart/2011/layout/CircleProcess"/>
    <dgm:cxn modelId="{3E22D2DE-5F11-455D-AD26-8EB479B77FC1}" type="presParOf" srcId="{751C65AF-C852-47A5-824B-04ACF08493F1}" destId="{DEC97AD4-F0EF-410E-AFB5-48E26C6A4194}" srcOrd="18" destOrd="0" presId="urn:microsoft.com/office/officeart/2011/layout/CircleProcess"/>
    <dgm:cxn modelId="{C54BC10B-4746-4F19-88BF-05D7498609F1}" type="presParOf" srcId="{751C65AF-C852-47A5-824B-04ACF08493F1}" destId="{F021C540-2378-4A41-B0F4-74B688EEEF86}" srcOrd="19" destOrd="0" presId="urn:microsoft.com/office/officeart/2011/layout/CircleProcess"/>
  </dgm:cxnLst>
  <dgm:bg/>
  <dgm:whole>
    <a:ln>
      <a:solidFill>
        <a:srgbClr val="97BF0D"/>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0D157-7476-40E5-B3E6-DDED9B54F66C}" type="doc">
      <dgm:prSet loTypeId="urn:microsoft.com/office/officeart/2005/8/layout/arrow2" loCatId="process" qsTypeId="urn:microsoft.com/office/officeart/2005/8/quickstyle/simple1" qsCatId="simple" csTypeId="urn:microsoft.com/office/officeart/2005/8/colors/accent3_4" csCatId="accent3" phldr="1"/>
      <dgm:spPr/>
    </dgm:pt>
    <dgm:pt modelId="{6A243247-C25A-4637-B15A-D6E5596FCEE1}">
      <dgm:prSet phldrT="[Text]"/>
      <dgm:spPr/>
      <dgm:t>
        <a:bodyPr/>
        <a:lstStyle/>
        <a:p>
          <a:r>
            <a:rPr lang="en-US" dirty="0"/>
            <a:t>Pilot action for funding synergies, Commitment of stakeholders</a:t>
          </a:r>
        </a:p>
      </dgm:t>
    </dgm:pt>
    <dgm:pt modelId="{74484111-4DB7-45CC-8CE8-877C55125975}" type="parTrans" cxnId="{49C575B2-BA14-49F8-A300-CEEBA7CF77E5}">
      <dgm:prSet/>
      <dgm:spPr/>
      <dgm:t>
        <a:bodyPr/>
        <a:lstStyle/>
        <a:p>
          <a:endParaRPr lang="en-US"/>
        </a:p>
      </dgm:t>
    </dgm:pt>
    <dgm:pt modelId="{06C19007-4973-47F0-956A-ED9E35C71A7F}" type="sibTrans" cxnId="{49C575B2-BA14-49F8-A300-CEEBA7CF77E5}">
      <dgm:prSet/>
      <dgm:spPr/>
      <dgm:t>
        <a:bodyPr/>
        <a:lstStyle/>
        <a:p>
          <a:endParaRPr lang="en-US"/>
        </a:p>
      </dgm:t>
    </dgm:pt>
    <dgm:pt modelId="{F684411F-920F-4A15-AB63-B7DD0CDB387D}">
      <dgm:prSet phldrT="[Text]"/>
      <dgm:spPr/>
      <dgm:t>
        <a:bodyPr/>
        <a:lstStyle/>
        <a:p>
          <a:r>
            <a:rPr lang="en-US" dirty="0"/>
            <a:t>Policy lab as a living lab and meeting point for regions, countries and EU, Funding instruments supporting cross-regional collaboration</a:t>
          </a:r>
        </a:p>
      </dgm:t>
    </dgm:pt>
    <dgm:pt modelId="{0F70C78F-A5C4-4714-8E1B-E1C635645DE7}" type="parTrans" cxnId="{CCB531FF-396E-4934-8276-A665A72ECC25}">
      <dgm:prSet/>
      <dgm:spPr/>
      <dgm:t>
        <a:bodyPr/>
        <a:lstStyle/>
        <a:p>
          <a:endParaRPr lang="en-US"/>
        </a:p>
      </dgm:t>
    </dgm:pt>
    <dgm:pt modelId="{595F5314-6FE1-4BBC-B849-FFECC3689037}" type="sibTrans" cxnId="{CCB531FF-396E-4934-8276-A665A72ECC25}">
      <dgm:prSet/>
      <dgm:spPr/>
      <dgm:t>
        <a:bodyPr/>
        <a:lstStyle/>
        <a:p>
          <a:endParaRPr lang="en-US"/>
        </a:p>
      </dgm:t>
    </dgm:pt>
    <dgm:pt modelId="{A7B6F7B8-7C07-4BCC-868A-BCB936165F5B}">
      <dgm:prSet phldrT="[Text]"/>
      <dgm:spPr/>
      <dgm:t>
        <a:bodyPr/>
        <a:lstStyle/>
        <a:p>
          <a:r>
            <a:rPr lang="en-US" dirty="0"/>
            <a:t>Implementation of SCREEN methodology, Common initiatives, direct connections to regional stakeholders</a:t>
          </a:r>
        </a:p>
      </dgm:t>
    </dgm:pt>
    <dgm:pt modelId="{B59F43E2-76EE-4781-90D5-DEA188E9C558}" type="parTrans" cxnId="{64E25AA4-8ACB-412E-AB58-A5C58768F89C}">
      <dgm:prSet/>
      <dgm:spPr/>
      <dgm:t>
        <a:bodyPr/>
        <a:lstStyle/>
        <a:p>
          <a:endParaRPr lang="en-US"/>
        </a:p>
      </dgm:t>
    </dgm:pt>
    <dgm:pt modelId="{B8F1B56E-EA3C-4BA5-883D-A5CE056EFCF5}" type="sibTrans" cxnId="{64E25AA4-8ACB-412E-AB58-A5C58768F89C}">
      <dgm:prSet/>
      <dgm:spPr/>
      <dgm:t>
        <a:bodyPr/>
        <a:lstStyle/>
        <a:p>
          <a:endParaRPr lang="en-US"/>
        </a:p>
      </dgm:t>
    </dgm:pt>
    <dgm:pt modelId="{86269B24-4ACD-4907-B288-2AE8256BB05D}">
      <dgm:prSet phldrT="[Text]"/>
      <dgm:spPr/>
      <dgm:t>
        <a:bodyPr/>
        <a:lstStyle/>
        <a:p>
          <a:r>
            <a:rPr lang="en-US" dirty="0"/>
            <a:t>Open innovation platform facilitating emergent and systemic challenge of circular economy</a:t>
          </a:r>
        </a:p>
      </dgm:t>
    </dgm:pt>
    <dgm:pt modelId="{0B11145A-6168-4E54-BE48-5CB0F354FC63}" type="parTrans" cxnId="{F2802214-4DBF-4ADD-8004-CD937C8E5EAC}">
      <dgm:prSet/>
      <dgm:spPr/>
      <dgm:t>
        <a:bodyPr/>
        <a:lstStyle/>
        <a:p>
          <a:endParaRPr lang="en-US"/>
        </a:p>
      </dgm:t>
    </dgm:pt>
    <dgm:pt modelId="{77E6AC31-1F18-4516-8695-E4FF72EDC492}" type="sibTrans" cxnId="{F2802214-4DBF-4ADD-8004-CD937C8E5EAC}">
      <dgm:prSet/>
      <dgm:spPr/>
      <dgm:t>
        <a:bodyPr/>
        <a:lstStyle/>
        <a:p>
          <a:endParaRPr lang="en-US"/>
        </a:p>
      </dgm:t>
    </dgm:pt>
    <dgm:pt modelId="{CE3C8A81-C73C-447F-9FDB-44D90B0CF714}" type="pres">
      <dgm:prSet presAssocID="{FA20D157-7476-40E5-B3E6-DDED9B54F66C}" presName="arrowDiagram" presStyleCnt="0">
        <dgm:presLayoutVars>
          <dgm:chMax val="5"/>
          <dgm:dir/>
          <dgm:resizeHandles val="exact"/>
        </dgm:presLayoutVars>
      </dgm:prSet>
      <dgm:spPr/>
    </dgm:pt>
    <dgm:pt modelId="{FD24C59A-D2F4-49BE-9C19-56EB42ACF943}" type="pres">
      <dgm:prSet presAssocID="{FA20D157-7476-40E5-B3E6-DDED9B54F66C}" presName="arrow" presStyleLbl="bgShp" presStyleIdx="0" presStyleCnt="1"/>
      <dgm:spPr>
        <a:solidFill>
          <a:srgbClr val="9AC30D"/>
        </a:solidFill>
        <a:ln>
          <a:solidFill>
            <a:srgbClr val="A8CA31"/>
          </a:solidFill>
        </a:ln>
      </dgm:spPr>
    </dgm:pt>
    <dgm:pt modelId="{C8C2BD08-80B6-4E5E-B35D-FF8965463181}" type="pres">
      <dgm:prSet presAssocID="{FA20D157-7476-40E5-B3E6-DDED9B54F66C}" presName="arrowDiagram4" presStyleCnt="0"/>
      <dgm:spPr/>
    </dgm:pt>
    <dgm:pt modelId="{50CF27ED-FFFD-4689-A735-36DB1F679F98}" type="pres">
      <dgm:prSet presAssocID="{6A243247-C25A-4637-B15A-D6E5596FCEE1}" presName="bullet4a" presStyleLbl="node1" presStyleIdx="0" presStyleCnt="4"/>
      <dgm:spPr>
        <a:solidFill>
          <a:srgbClr val="009237"/>
        </a:solidFill>
        <a:ln>
          <a:solidFill>
            <a:srgbClr val="CEE2DD"/>
          </a:solidFill>
        </a:ln>
      </dgm:spPr>
    </dgm:pt>
    <dgm:pt modelId="{BED49112-5914-4915-9A84-9CC80F7C552C}" type="pres">
      <dgm:prSet presAssocID="{6A243247-C25A-4637-B15A-D6E5596FCEE1}" presName="textBox4a" presStyleLbl="revTx" presStyleIdx="0" presStyleCnt="4">
        <dgm:presLayoutVars>
          <dgm:bulletEnabled val="1"/>
        </dgm:presLayoutVars>
      </dgm:prSet>
      <dgm:spPr/>
      <dgm:t>
        <a:bodyPr/>
        <a:lstStyle/>
        <a:p>
          <a:endParaRPr lang="it-IT"/>
        </a:p>
      </dgm:t>
    </dgm:pt>
    <dgm:pt modelId="{08D0E520-CF68-4C29-BFE7-BD2FC1F9D8CE}" type="pres">
      <dgm:prSet presAssocID="{A7B6F7B8-7C07-4BCC-868A-BCB936165F5B}" presName="bullet4b" presStyleLbl="node1" presStyleIdx="1" presStyleCnt="4"/>
      <dgm:spPr>
        <a:solidFill>
          <a:srgbClr val="009237"/>
        </a:solidFill>
        <a:ln>
          <a:solidFill>
            <a:srgbClr val="CEE2DD"/>
          </a:solidFill>
        </a:ln>
      </dgm:spPr>
    </dgm:pt>
    <dgm:pt modelId="{3097D577-3241-44C5-9949-12CE8A19726B}" type="pres">
      <dgm:prSet presAssocID="{A7B6F7B8-7C07-4BCC-868A-BCB936165F5B}" presName="textBox4b" presStyleLbl="revTx" presStyleIdx="1" presStyleCnt="4">
        <dgm:presLayoutVars>
          <dgm:bulletEnabled val="1"/>
        </dgm:presLayoutVars>
      </dgm:prSet>
      <dgm:spPr/>
      <dgm:t>
        <a:bodyPr/>
        <a:lstStyle/>
        <a:p>
          <a:endParaRPr lang="it-IT"/>
        </a:p>
      </dgm:t>
    </dgm:pt>
    <dgm:pt modelId="{7A86DF51-DDA7-4DB8-9CC5-C7D5BAEF7905}" type="pres">
      <dgm:prSet presAssocID="{F684411F-920F-4A15-AB63-B7DD0CDB387D}" presName="bullet4c" presStyleLbl="node1" presStyleIdx="2" presStyleCnt="4"/>
      <dgm:spPr>
        <a:solidFill>
          <a:srgbClr val="009237"/>
        </a:solidFill>
        <a:ln>
          <a:solidFill>
            <a:srgbClr val="CEE2DD"/>
          </a:solidFill>
        </a:ln>
      </dgm:spPr>
    </dgm:pt>
    <dgm:pt modelId="{E0F94C06-2503-498F-8C57-20F0CBD3CE3E}" type="pres">
      <dgm:prSet presAssocID="{F684411F-920F-4A15-AB63-B7DD0CDB387D}" presName="textBox4c" presStyleLbl="revTx" presStyleIdx="2" presStyleCnt="4">
        <dgm:presLayoutVars>
          <dgm:bulletEnabled val="1"/>
        </dgm:presLayoutVars>
      </dgm:prSet>
      <dgm:spPr/>
      <dgm:t>
        <a:bodyPr/>
        <a:lstStyle/>
        <a:p>
          <a:endParaRPr lang="it-IT"/>
        </a:p>
      </dgm:t>
    </dgm:pt>
    <dgm:pt modelId="{8264285C-AAAA-4B19-8D95-BD0BED47DC3B}" type="pres">
      <dgm:prSet presAssocID="{86269B24-4ACD-4907-B288-2AE8256BB05D}" presName="bullet4d" presStyleLbl="node1" presStyleIdx="3" presStyleCnt="4"/>
      <dgm:spPr>
        <a:solidFill>
          <a:srgbClr val="009237"/>
        </a:solidFill>
        <a:ln>
          <a:solidFill>
            <a:srgbClr val="CEE2DD"/>
          </a:solidFill>
        </a:ln>
      </dgm:spPr>
    </dgm:pt>
    <dgm:pt modelId="{C437F64A-FDEB-4AEE-BE3B-98D0000F2461}" type="pres">
      <dgm:prSet presAssocID="{86269B24-4ACD-4907-B288-2AE8256BB05D}" presName="textBox4d" presStyleLbl="revTx" presStyleIdx="3" presStyleCnt="4">
        <dgm:presLayoutVars>
          <dgm:bulletEnabled val="1"/>
        </dgm:presLayoutVars>
      </dgm:prSet>
      <dgm:spPr/>
      <dgm:t>
        <a:bodyPr/>
        <a:lstStyle/>
        <a:p>
          <a:endParaRPr lang="it-IT"/>
        </a:p>
      </dgm:t>
    </dgm:pt>
  </dgm:ptLst>
  <dgm:cxnLst>
    <dgm:cxn modelId="{CC4108C1-255B-40EE-B414-DC042E44BC1C}" type="presOf" srcId="{6A243247-C25A-4637-B15A-D6E5596FCEE1}" destId="{BED49112-5914-4915-9A84-9CC80F7C552C}" srcOrd="0" destOrd="0" presId="urn:microsoft.com/office/officeart/2005/8/layout/arrow2"/>
    <dgm:cxn modelId="{CCB531FF-396E-4934-8276-A665A72ECC25}" srcId="{FA20D157-7476-40E5-B3E6-DDED9B54F66C}" destId="{F684411F-920F-4A15-AB63-B7DD0CDB387D}" srcOrd="2" destOrd="0" parTransId="{0F70C78F-A5C4-4714-8E1B-E1C635645DE7}" sibTransId="{595F5314-6FE1-4BBC-B849-FFECC3689037}"/>
    <dgm:cxn modelId="{4DDCDAAB-86F6-4B36-AA6C-83DCC254665E}" type="presOf" srcId="{A7B6F7B8-7C07-4BCC-868A-BCB936165F5B}" destId="{3097D577-3241-44C5-9949-12CE8A19726B}" srcOrd="0" destOrd="0" presId="urn:microsoft.com/office/officeart/2005/8/layout/arrow2"/>
    <dgm:cxn modelId="{F2802214-4DBF-4ADD-8004-CD937C8E5EAC}" srcId="{FA20D157-7476-40E5-B3E6-DDED9B54F66C}" destId="{86269B24-4ACD-4907-B288-2AE8256BB05D}" srcOrd="3" destOrd="0" parTransId="{0B11145A-6168-4E54-BE48-5CB0F354FC63}" sibTransId="{77E6AC31-1F18-4516-8695-E4FF72EDC492}"/>
    <dgm:cxn modelId="{49C575B2-BA14-49F8-A300-CEEBA7CF77E5}" srcId="{FA20D157-7476-40E5-B3E6-DDED9B54F66C}" destId="{6A243247-C25A-4637-B15A-D6E5596FCEE1}" srcOrd="0" destOrd="0" parTransId="{74484111-4DB7-45CC-8CE8-877C55125975}" sibTransId="{06C19007-4973-47F0-956A-ED9E35C71A7F}"/>
    <dgm:cxn modelId="{DBCE91BF-5A41-4015-BB80-769F423885C1}" type="presOf" srcId="{FA20D157-7476-40E5-B3E6-DDED9B54F66C}" destId="{CE3C8A81-C73C-447F-9FDB-44D90B0CF714}" srcOrd="0" destOrd="0" presId="urn:microsoft.com/office/officeart/2005/8/layout/arrow2"/>
    <dgm:cxn modelId="{F1EEFEE3-4CF1-458B-BEE6-9593C646CFD4}" type="presOf" srcId="{86269B24-4ACD-4907-B288-2AE8256BB05D}" destId="{C437F64A-FDEB-4AEE-BE3B-98D0000F2461}" srcOrd="0" destOrd="0" presId="urn:microsoft.com/office/officeart/2005/8/layout/arrow2"/>
    <dgm:cxn modelId="{BE47CED0-3762-4620-AAC6-4B95E490D323}" type="presOf" srcId="{F684411F-920F-4A15-AB63-B7DD0CDB387D}" destId="{E0F94C06-2503-498F-8C57-20F0CBD3CE3E}" srcOrd="0" destOrd="0" presId="urn:microsoft.com/office/officeart/2005/8/layout/arrow2"/>
    <dgm:cxn modelId="{64E25AA4-8ACB-412E-AB58-A5C58768F89C}" srcId="{FA20D157-7476-40E5-B3E6-DDED9B54F66C}" destId="{A7B6F7B8-7C07-4BCC-868A-BCB936165F5B}" srcOrd="1" destOrd="0" parTransId="{B59F43E2-76EE-4781-90D5-DEA188E9C558}" sibTransId="{B8F1B56E-EA3C-4BA5-883D-A5CE056EFCF5}"/>
    <dgm:cxn modelId="{B046D9EB-4A42-483B-9A7F-9AB8E93D039C}" type="presParOf" srcId="{CE3C8A81-C73C-447F-9FDB-44D90B0CF714}" destId="{FD24C59A-D2F4-49BE-9C19-56EB42ACF943}" srcOrd="0" destOrd="0" presId="urn:microsoft.com/office/officeart/2005/8/layout/arrow2"/>
    <dgm:cxn modelId="{00791386-8163-4A4F-9159-D276178A6474}" type="presParOf" srcId="{CE3C8A81-C73C-447F-9FDB-44D90B0CF714}" destId="{C8C2BD08-80B6-4E5E-B35D-FF8965463181}" srcOrd="1" destOrd="0" presId="urn:microsoft.com/office/officeart/2005/8/layout/arrow2"/>
    <dgm:cxn modelId="{869769BF-8C1C-4C31-BD5C-81514EA21F68}" type="presParOf" srcId="{C8C2BD08-80B6-4E5E-B35D-FF8965463181}" destId="{50CF27ED-FFFD-4689-A735-36DB1F679F98}" srcOrd="0" destOrd="0" presId="urn:microsoft.com/office/officeart/2005/8/layout/arrow2"/>
    <dgm:cxn modelId="{692A6616-F3FF-404E-9702-3C4FB81FCA59}" type="presParOf" srcId="{C8C2BD08-80B6-4E5E-B35D-FF8965463181}" destId="{BED49112-5914-4915-9A84-9CC80F7C552C}" srcOrd="1" destOrd="0" presId="urn:microsoft.com/office/officeart/2005/8/layout/arrow2"/>
    <dgm:cxn modelId="{D926D788-4847-4129-AE31-E103DFF9D088}" type="presParOf" srcId="{C8C2BD08-80B6-4E5E-B35D-FF8965463181}" destId="{08D0E520-CF68-4C29-BFE7-BD2FC1F9D8CE}" srcOrd="2" destOrd="0" presId="urn:microsoft.com/office/officeart/2005/8/layout/arrow2"/>
    <dgm:cxn modelId="{95C0E075-DF75-44EC-A82F-3C24F196D013}" type="presParOf" srcId="{C8C2BD08-80B6-4E5E-B35D-FF8965463181}" destId="{3097D577-3241-44C5-9949-12CE8A19726B}" srcOrd="3" destOrd="0" presId="urn:microsoft.com/office/officeart/2005/8/layout/arrow2"/>
    <dgm:cxn modelId="{1860B680-025C-43C8-80DF-2559849DBE18}" type="presParOf" srcId="{C8C2BD08-80B6-4E5E-B35D-FF8965463181}" destId="{7A86DF51-DDA7-4DB8-9CC5-C7D5BAEF7905}" srcOrd="4" destOrd="0" presId="urn:microsoft.com/office/officeart/2005/8/layout/arrow2"/>
    <dgm:cxn modelId="{1616C193-3741-4C7D-A291-AFFBDD583C57}" type="presParOf" srcId="{C8C2BD08-80B6-4E5E-B35D-FF8965463181}" destId="{E0F94C06-2503-498F-8C57-20F0CBD3CE3E}" srcOrd="5" destOrd="0" presId="urn:microsoft.com/office/officeart/2005/8/layout/arrow2"/>
    <dgm:cxn modelId="{32DF4137-B2DE-41CA-8937-248970ABAEBB}" type="presParOf" srcId="{C8C2BD08-80B6-4E5E-B35D-FF8965463181}" destId="{8264285C-AAAA-4B19-8D95-BD0BED47DC3B}" srcOrd="6" destOrd="0" presId="urn:microsoft.com/office/officeart/2005/8/layout/arrow2"/>
    <dgm:cxn modelId="{766DD6D2-6ADB-4AFF-9D2C-7E1E87CA7FDD}" type="presParOf" srcId="{C8C2BD08-80B6-4E5E-B35D-FF8965463181}" destId="{C437F64A-FDEB-4AEE-BE3B-98D0000F2461}"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28525-F9DF-4338-AF12-9930C3782FC4}" type="doc">
      <dgm:prSet loTypeId="urn:microsoft.com/office/officeart/2005/8/layout/pyramid4" loCatId="pyramid" qsTypeId="urn:microsoft.com/office/officeart/2005/8/quickstyle/simple1" qsCatId="simple" csTypeId="urn:microsoft.com/office/officeart/2005/8/colors/accent3_4" csCatId="accent3" phldr="1"/>
      <dgm:spPr/>
      <dgm:t>
        <a:bodyPr/>
        <a:lstStyle/>
        <a:p>
          <a:endParaRPr lang="en-US"/>
        </a:p>
      </dgm:t>
    </dgm:pt>
    <dgm:pt modelId="{9C4E0FCC-53AA-4183-BB0E-1CE17C47F3F6}">
      <dgm:prSet phldrT="[Text]" custT="1"/>
      <dgm:spPr>
        <a:solidFill>
          <a:srgbClr val="009437"/>
        </a:solidFill>
      </dgm:spPr>
      <dgm:t>
        <a:bodyPr lIns="0" tIns="0" rIns="0" bIns="0"/>
        <a:lstStyle/>
        <a:p>
          <a:r>
            <a:rPr lang="en-US" sz="1050" dirty="0"/>
            <a:t>SCREEN NETWORK</a:t>
          </a:r>
        </a:p>
      </dgm:t>
    </dgm:pt>
    <dgm:pt modelId="{62820C68-0C32-449B-B5F3-8BC138D72466}" type="parTrans" cxnId="{68B9934E-E546-43CC-870A-A6B41D8A31B0}">
      <dgm:prSet/>
      <dgm:spPr/>
      <dgm:t>
        <a:bodyPr/>
        <a:lstStyle/>
        <a:p>
          <a:endParaRPr lang="en-US" sz="1800"/>
        </a:p>
      </dgm:t>
    </dgm:pt>
    <dgm:pt modelId="{6FC6B574-B6EE-409B-9846-C5DABDD9DA65}" type="sibTrans" cxnId="{68B9934E-E546-43CC-870A-A6B41D8A31B0}">
      <dgm:prSet/>
      <dgm:spPr/>
      <dgm:t>
        <a:bodyPr/>
        <a:lstStyle/>
        <a:p>
          <a:endParaRPr lang="en-US" sz="1800"/>
        </a:p>
      </dgm:t>
    </dgm:pt>
    <dgm:pt modelId="{3B43C5B8-A8A3-4130-8A98-18716597C6DC}">
      <dgm:prSet phldrT="[Text]" custT="1"/>
      <dgm:spPr>
        <a:solidFill>
          <a:srgbClr val="0B4E43"/>
        </a:solidFill>
      </dgm:spPr>
      <dgm:t>
        <a:bodyPr lIns="0" tIns="0" rIns="0" bIns="0"/>
        <a:lstStyle/>
        <a:p>
          <a:r>
            <a:rPr lang="en-US" sz="1050" dirty="0"/>
            <a:t>POLICY LAB,</a:t>
          </a:r>
        </a:p>
        <a:p>
          <a:r>
            <a:rPr lang="en-US" sz="1050" dirty="0"/>
            <a:t>CROSS-REGIONAL INTERACTION</a:t>
          </a:r>
        </a:p>
      </dgm:t>
    </dgm:pt>
    <dgm:pt modelId="{A01B5243-F522-4B6A-9A05-CA73968BD4BE}" type="parTrans" cxnId="{3EA7D289-61CA-4706-B8FE-C36BB05A5EE4}">
      <dgm:prSet/>
      <dgm:spPr/>
      <dgm:t>
        <a:bodyPr/>
        <a:lstStyle/>
        <a:p>
          <a:endParaRPr lang="en-US" sz="1800"/>
        </a:p>
      </dgm:t>
    </dgm:pt>
    <dgm:pt modelId="{DE909E82-C9F2-4520-AF40-EFFCF2B0E141}" type="sibTrans" cxnId="{3EA7D289-61CA-4706-B8FE-C36BB05A5EE4}">
      <dgm:prSet/>
      <dgm:spPr/>
      <dgm:t>
        <a:bodyPr/>
        <a:lstStyle/>
        <a:p>
          <a:endParaRPr lang="en-US" sz="1800"/>
        </a:p>
      </dgm:t>
    </dgm:pt>
    <dgm:pt modelId="{DDDF35EB-9771-4896-A1DE-4C9D54D39B60}">
      <dgm:prSet phldrT="[Text]" custT="1"/>
      <dgm:spPr>
        <a:solidFill>
          <a:srgbClr val="FFF719"/>
        </a:solidFill>
      </dgm:spPr>
      <dgm:t>
        <a:bodyPr lIns="0" tIns="0" rIns="0" bIns="0"/>
        <a:lstStyle/>
        <a:p>
          <a:r>
            <a:rPr lang="en-US" sz="1050" dirty="0">
              <a:solidFill>
                <a:schemeClr val="tx1"/>
              </a:solidFill>
            </a:rPr>
            <a:t>OPERATIONAL AND FUNDING SYNERGIES</a:t>
          </a:r>
        </a:p>
      </dgm:t>
    </dgm:pt>
    <dgm:pt modelId="{F4080805-6424-4FE1-9DD8-604158380A4B}" type="parTrans" cxnId="{B563B9C7-0789-4FC2-B986-B9C05CC567F7}">
      <dgm:prSet/>
      <dgm:spPr/>
      <dgm:t>
        <a:bodyPr/>
        <a:lstStyle/>
        <a:p>
          <a:endParaRPr lang="en-US" sz="1800"/>
        </a:p>
      </dgm:t>
    </dgm:pt>
    <dgm:pt modelId="{305DA827-27E7-40B4-9E49-E1D37F3FA3CA}" type="sibTrans" cxnId="{B563B9C7-0789-4FC2-B986-B9C05CC567F7}">
      <dgm:prSet/>
      <dgm:spPr/>
      <dgm:t>
        <a:bodyPr/>
        <a:lstStyle/>
        <a:p>
          <a:endParaRPr lang="en-US" sz="1800"/>
        </a:p>
      </dgm:t>
    </dgm:pt>
    <dgm:pt modelId="{866EAE25-A79C-41BC-88A7-4538273D457F}">
      <dgm:prSet phldrT="[Text]" custT="1"/>
      <dgm:spPr>
        <a:solidFill>
          <a:srgbClr val="9BC50D"/>
        </a:solidFill>
      </dgm:spPr>
      <dgm:t>
        <a:bodyPr lIns="0" tIns="0" rIns="0" bIns="0"/>
        <a:lstStyle/>
        <a:p>
          <a:r>
            <a:rPr lang="en-US" sz="1050" dirty="0"/>
            <a:t>INITIATIVES SUPPORTING CIRCULAR ECONOMY</a:t>
          </a:r>
        </a:p>
      </dgm:t>
    </dgm:pt>
    <dgm:pt modelId="{0A6CF048-3D5B-450F-A4BC-B07ADA01C473}" type="parTrans" cxnId="{E7BE3198-917A-4DC2-AA6B-A217A43112F0}">
      <dgm:prSet/>
      <dgm:spPr/>
      <dgm:t>
        <a:bodyPr/>
        <a:lstStyle/>
        <a:p>
          <a:endParaRPr lang="en-US" sz="1800"/>
        </a:p>
      </dgm:t>
    </dgm:pt>
    <dgm:pt modelId="{B1D83502-735E-46D4-951E-88BC699A1770}" type="sibTrans" cxnId="{E7BE3198-917A-4DC2-AA6B-A217A43112F0}">
      <dgm:prSet/>
      <dgm:spPr/>
      <dgm:t>
        <a:bodyPr/>
        <a:lstStyle/>
        <a:p>
          <a:endParaRPr lang="en-US" sz="1800"/>
        </a:p>
      </dgm:t>
    </dgm:pt>
    <dgm:pt modelId="{61BE31D5-329D-48E4-8697-A74E931FFEA9}" type="pres">
      <dgm:prSet presAssocID="{E5828525-F9DF-4338-AF12-9930C3782FC4}" presName="compositeShape" presStyleCnt="0">
        <dgm:presLayoutVars>
          <dgm:chMax val="9"/>
          <dgm:dir/>
          <dgm:resizeHandles val="exact"/>
        </dgm:presLayoutVars>
      </dgm:prSet>
      <dgm:spPr/>
      <dgm:t>
        <a:bodyPr/>
        <a:lstStyle/>
        <a:p>
          <a:endParaRPr lang="it-IT"/>
        </a:p>
      </dgm:t>
    </dgm:pt>
    <dgm:pt modelId="{E5DD29F6-144E-4073-A4AC-6F32D8FE91FF}" type="pres">
      <dgm:prSet presAssocID="{E5828525-F9DF-4338-AF12-9930C3782FC4}" presName="triangle1" presStyleLbl="node1" presStyleIdx="0" presStyleCnt="4">
        <dgm:presLayoutVars>
          <dgm:bulletEnabled val="1"/>
        </dgm:presLayoutVars>
      </dgm:prSet>
      <dgm:spPr/>
      <dgm:t>
        <a:bodyPr/>
        <a:lstStyle/>
        <a:p>
          <a:endParaRPr lang="it-IT"/>
        </a:p>
      </dgm:t>
    </dgm:pt>
    <dgm:pt modelId="{2EE967A1-A330-47BA-B12C-5A139BE0BE4F}" type="pres">
      <dgm:prSet presAssocID="{E5828525-F9DF-4338-AF12-9930C3782FC4}" presName="triangle2" presStyleLbl="node1" presStyleIdx="1" presStyleCnt="4">
        <dgm:presLayoutVars>
          <dgm:bulletEnabled val="1"/>
        </dgm:presLayoutVars>
      </dgm:prSet>
      <dgm:spPr/>
      <dgm:t>
        <a:bodyPr/>
        <a:lstStyle/>
        <a:p>
          <a:endParaRPr lang="it-IT"/>
        </a:p>
      </dgm:t>
    </dgm:pt>
    <dgm:pt modelId="{B62FAB32-E0AA-4724-96A2-42588CBA3EB6}" type="pres">
      <dgm:prSet presAssocID="{E5828525-F9DF-4338-AF12-9930C3782FC4}" presName="triangle3" presStyleLbl="node1" presStyleIdx="2" presStyleCnt="4">
        <dgm:presLayoutVars>
          <dgm:bulletEnabled val="1"/>
        </dgm:presLayoutVars>
      </dgm:prSet>
      <dgm:spPr/>
      <dgm:t>
        <a:bodyPr/>
        <a:lstStyle/>
        <a:p>
          <a:endParaRPr lang="it-IT"/>
        </a:p>
      </dgm:t>
    </dgm:pt>
    <dgm:pt modelId="{A48DA1B8-EDE9-43E1-AEA0-1F1D8D5990DB}" type="pres">
      <dgm:prSet presAssocID="{E5828525-F9DF-4338-AF12-9930C3782FC4}" presName="triangle4" presStyleLbl="node1" presStyleIdx="3" presStyleCnt="4">
        <dgm:presLayoutVars>
          <dgm:bulletEnabled val="1"/>
        </dgm:presLayoutVars>
      </dgm:prSet>
      <dgm:spPr/>
      <dgm:t>
        <a:bodyPr/>
        <a:lstStyle/>
        <a:p>
          <a:endParaRPr lang="it-IT"/>
        </a:p>
      </dgm:t>
    </dgm:pt>
  </dgm:ptLst>
  <dgm:cxnLst>
    <dgm:cxn modelId="{042483AA-DA02-4477-859C-E00D5BB0787D}" type="presOf" srcId="{9C4E0FCC-53AA-4183-BB0E-1CE17C47F3F6}" destId="{E5DD29F6-144E-4073-A4AC-6F32D8FE91FF}" srcOrd="0" destOrd="0" presId="urn:microsoft.com/office/officeart/2005/8/layout/pyramid4"/>
    <dgm:cxn modelId="{B563B9C7-0789-4FC2-B986-B9C05CC567F7}" srcId="{E5828525-F9DF-4338-AF12-9930C3782FC4}" destId="{DDDF35EB-9771-4896-A1DE-4C9D54D39B60}" srcOrd="2" destOrd="0" parTransId="{F4080805-6424-4FE1-9DD8-604158380A4B}" sibTransId="{305DA827-27E7-40B4-9E49-E1D37F3FA3CA}"/>
    <dgm:cxn modelId="{3EA7D289-61CA-4706-B8FE-C36BB05A5EE4}" srcId="{E5828525-F9DF-4338-AF12-9930C3782FC4}" destId="{3B43C5B8-A8A3-4130-8A98-18716597C6DC}" srcOrd="1" destOrd="0" parTransId="{A01B5243-F522-4B6A-9A05-CA73968BD4BE}" sibTransId="{DE909E82-C9F2-4520-AF40-EFFCF2B0E141}"/>
    <dgm:cxn modelId="{AC1CC734-2D94-4084-B92F-7B01D158D11A}" type="presOf" srcId="{E5828525-F9DF-4338-AF12-9930C3782FC4}" destId="{61BE31D5-329D-48E4-8697-A74E931FFEA9}" srcOrd="0" destOrd="0" presId="urn:microsoft.com/office/officeart/2005/8/layout/pyramid4"/>
    <dgm:cxn modelId="{11184347-AC84-4371-A7F9-BF16C73A93F1}" type="presOf" srcId="{866EAE25-A79C-41BC-88A7-4538273D457F}" destId="{A48DA1B8-EDE9-43E1-AEA0-1F1D8D5990DB}" srcOrd="0" destOrd="0" presId="urn:microsoft.com/office/officeart/2005/8/layout/pyramid4"/>
    <dgm:cxn modelId="{68B9934E-E546-43CC-870A-A6B41D8A31B0}" srcId="{E5828525-F9DF-4338-AF12-9930C3782FC4}" destId="{9C4E0FCC-53AA-4183-BB0E-1CE17C47F3F6}" srcOrd="0" destOrd="0" parTransId="{62820C68-0C32-449B-B5F3-8BC138D72466}" sibTransId="{6FC6B574-B6EE-409B-9846-C5DABDD9DA65}"/>
    <dgm:cxn modelId="{F6709970-D6F3-41DA-907E-EF6131F99E69}" type="presOf" srcId="{DDDF35EB-9771-4896-A1DE-4C9D54D39B60}" destId="{B62FAB32-E0AA-4724-96A2-42588CBA3EB6}" srcOrd="0" destOrd="0" presId="urn:microsoft.com/office/officeart/2005/8/layout/pyramid4"/>
    <dgm:cxn modelId="{E7BE3198-917A-4DC2-AA6B-A217A43112F0}" srcId="{E5828525-F9DF-4338-AF12-9930C3782FC4}" destId="{866EAE25-A79C-41BC-88A7-4538273D457F}" srcOrd="3" destOrd="0" parTransId="{0A6CF048-3D5B-450F-A4BC-B07ADA01C473}" sibTransId="{B1D83502-735E-46D4-951E-88BC699A1770}"/>
    <dgm:cxn modelId="{D6DFE49C-7CDF-40F2-9771-953EA6E68A98}" type="presOf" srcId="{3B43C5B8-A8A3-4130-8A98-18716597C6DC}" destId="{2EE967A1-A330-47BA-B12C-5A139BE0BE4F}" srcOrd="0" destOrd="0" presId="urn:microsoft.com/office/officeart/2005/8/layout/pyramid4"/>
    <dgm:cxn modelId="{DB58B5B5-5964-4666-AF95-5366B6C07434}" type="presParOf" srcId="{61BE31D5-329D-48E4-8697-A74E931FFEA9}" destId="{E5DD29F6-144E-4073-A4AC-6F32D8FE91FF}" srcOrd="0" destOrd="0" presId="urn:microsoft.com/office/officeart/2005/8/layout/pyramid4"/>
    <dgm:cxn modelId="{7F39D574-C834-4257-99A7-B80F71DDA2AA}" type="presParOf" srcId="{61BE31D5-329D-48E4-8697-A74E931FFEA9}" destId="{2EE967A1-A330-47BA-B12C-5A139BE0BE4F}" srcOrd="1" destOrd="0" presId="urn:microsoft.com/office/officeart/2005/8/layout/pyramid4"/>
    <dgm:cxn modelId="{F133EB7D-214D-47C1-BA6F-CDA05B71A159}" type="presParOf" srcId="{61BE31D5-329D-48E4-8697-A74E931FFEA9}" destId="{B62FAB32-E0AA-4724-96A2-42588CBA3EB6}" srcOrd="2" destOrd="0" presId="urn:microsoft.com/office/officeart/2005/8/layout/pyramid4"/>
    <dgm:cxn modelId="{82215A86-3305-400A-BC76-E8C6910CD8ED}" type="presParOf" srcId="{61BE31D5-329D-48E4-8697-A74E931FFEA9}" destId="{A48DA1B8-EDE9-43E1-AEA0-1F1D8D5990D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83525-9C96-BF40-84B4-D594E57300EE}">
      <dsp:nvSpPr>
        <dsp:cNvPr id="0" name=""/>
        <dsp:cNvSpPr/>
      </dsp:nvSpPr>
      <dsp:spPr>
        <a:xfrm>
          <a:off x="2306" y="312529"/>
          <a:ext cx="2314196" cy="2314196"/>
        </a:xfrm>
        <a:prstGeom prst="ellipse">
          <a:avLst/>
        </a:prstGeom>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358" tIns="31750" rIns="127358" bIns="31750" numCol="1" spcCol="1270" anchor="ctr" anchorCtr="0">
          <a:noAutofit/>
        </a:bodyPr>
        <a:lstStyle/>
        <a:p>
          <a:pPr lvl="0" algn="ctr" defTabSz="1111250" rtl="0">
            <a:lnSpc>
              <a:spcPct val="90000"/>
            </a:lnSpc>
            <a:spcBef>
              <a:spcPct val="0"/>
            </a:spcBef>
            <a:spcAft>
              <a:spcPct val="35000"/>
            </a:spcAft>
          </a:pPr>
          <a:r>
            <a:rPr lang="it-IT" sz="2500" i="0" kern="1200" dirty="0" err="1"/>
            <a:t>Regional</a:t>
          </a:r>
          <a:r>
            <a:rPr lang="it-IT" sz="2500" i="0" kern="1200"/>
            <a:t> R&amp;D </a:t>
          </a:r>
          <a:r>
            <a:rPr lang="it-IT" sz="2500" i="0" kern="1200" dirty="0" err="1"/>
            <a:t>Support</a:t>
          </a:r>
          <a:r>
            <a:rPr lang="it-IT" sz="2500" i="0" kern="1200" dirty="0"/>
            <a:t> Programs</a:t>
          </a:r>
        </a:p>
      </dsp:txBody>
      <dsp:txXfrm>
        <a:off x="341212" y="651435"/>
        <a:ext cx="1636384" cy="1636384"/>
      </dsp:txXfrm>
    </dsp:sp>
    <dsp:sp modelId="{5CAA1F12-FC9F-E944-B2CE-9331FD60A9EC}">
      <dsp:nvSpPr>
        <dsp:cNvPr id="0" name=""/>
        <dsp:cNvSpPr/>
      </dsp:nvSpPr>
      <dsp:spPr>
        <a:xfrm>
          <a:off x="1853663" y="306350"/>
          <a:ext cx="2314196" cy="2314196"/>
        </a:xfrm>
        <a:prstGeom prst="ellipse">
          <a:avLst/>
        </a:prstGeom>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358" tIns="31750" rIns="127358" bIns="31750" numCol="1" spcCol="1270" anchor="ctr" anchorCtr="0">
          <a:noAutofit/>
        </a:bodyPr>
        <a:lstStyle/>
        <a:p>
          <a:pPr lvl="0" algn="ctr" defTabSz="1111250" rtl="0">
            <a:lnSpc>
              <a:spcPct val="90000"/>
            </a:lnSpc>
            <a:spcBef>
              <a:spcPct val="0"/>
            </a:spcBef>
            <a:spcAft>
              <a:spcPct val="35000"/>
            </a:spcAft>
          </a:pPr>
          <a:r>
            <a:rPr lang="it-IT" sz="2500" i="0" kern="1200" dirty="0" err="1"/>
            <a:t>Regional</a:t>
          </a:r>
          <a:r>
            <a:rPr lang="it-IT" sz="2500" i="0" kern="1200" dirty="0"/>
            <a:t> </a:t>
          </a:r>
          <a:r>
            <a:rPr lang="it-IT" sz="2500" i="0" kern="1200" dirty="0" err="1"/>
            <a:t>Innovation</a:t>
          </a:r>
          <a:r>
            <a:rPr lang="it-IT" sz="2500" i="0" kern="1200" dirty="0"/>
            <a:t> </a:t>
          </a:r>
          <a:r>
            <a:rPr lang="it-IT" sz="2500" i="0" kern="1200" dirty="0" err="1"/>
            <a:t>Support</a:t>
          </a:r>
          <a:r>
            <a:rPr lang="it-IT" sz="2500" i="0" kern="1200" dirty="0"/>
            <a:t> Programs</a:t>
          </a:r>
        </a:p>
      </dsp:txBody>
      <dsp:txXfrm>
        <a:off x="2192569" y="645256"/>
        <a:ext cx="1636384" cy="1636384"/>
      </dsp:txXfrm>
    </dsp:sp>
    <dsp:sp modelId="{CB47A503-CB40-D04D-824D-9E0E361C8B54}">
      <dsp:nvSpPr>
        <dsp:cNvPr id="0" name=""/>
        <dsp:cNvSpPr/>
      </dsp:nvSpPr>
      <dsp:spPr>
        <a:xfrm>
          <a:off x="3705021" y="306350"/>
          <a:ext cx="2314196" cy="2314196"/>
        </a:xfrm>
        <a:prstGeom prst="ellipse">
          <a:avLst/>
        </a:prstGeom>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358" tIns="31750" rIns="127358" bIns="31750" numCol="1" spcCol="1270" anchor="ctr" anchorCtr="0">
          <a:noAutofit/>
        </a:bodyPr>
        <a:lstStyle/>
        <a:p>
          <a:pPr lvl="0" algn="ctr" defTabSz="1111250" rtl="0">
            <a:lnSpc>
              <a:spcPct val="90000"/>
            </a:lnSpc>
            <a:spcBef>
              <a:spcPct val="0"/>
            </a:spcBef>
            <a:spcAft>
              <a:spcPct val="35000"/>
            </a:spcAft>
          </a:pPr>
          <a:r>
            <a:rPr lang="it-IT" sz="2500" i="0" kern="1200" dirty="0"/>
            <a:t>Vouchers for </a:t>
          </a:r>
          <a:r>
            <a:rPr lang="it-IT" sz="2500" i="0" kern="1200" dirty="0" err="1"/>
            <a:t>Industry</a:t>
          </a:r>
          <a:endParaRPr lang="it-IT" sz="2500" i="0" kern="1200" dirty="0"/>
        </a:p>
      </dsp:txBody>
      <dsp:txXfrm>
        <a:off x="4043927" y="645256"/>
        <a:ext cx="1636384" cy="1636384"/>
      </dsp:txXfrm>
    </dsp:sp>
    <dsp:sp modelId="{EB3190E0-F0FD-B547-A0EA-FD23AD7FC4E4}">
      <dsp:nvSpPr>
        <dsp:cNvPr id="0" name=""/>
        <dsp:cNvSpPr/>
      </dsp:nvSpPr>
      <dsp:spPr>
        <a:xfrm>
          <a:off x="5556378" y="306350"/>
          <a:ext cx="2314196" cy="2314196"/>
        </a:xfrm>
        <a:prstGeom prst="ellipse">
          <a:avLst/>
        </a:prstGeom>
        <a:gradFill flip="none" rotWithShape="1">
          <a:gsLst>
            <a:gs pos="0">
              <a:srgbClr val="297412"/>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path path="circle">
            <a:fillToRect l="100000" t="100000"/>
          </a:path>
          <a:tileRect r="-100000" b="-10000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358" tIns="31750" rIns="127358" bIns="31750" numCol="1" spcCol="1270" anchor="ctr" anchorCtr="0">
          <a:noAutofit/>
        </a:bodyPr>
        <a:lstStyle/>
        <a:p>
          <a:pPr lvl="0" algn="ctr" defTabSz="1111250" rtl="0">
            <a:lnSpc>
              <a:spcPct val="90000"/>
            </a:lnSpc>
            <a:spcBef>
              <a:spcPct val="0"/>
            </a:spcBef>
            <a:spcAft>
              <a:spcPct val="35000"/>
            </a:spcAft>
          </a:pPr>
          <a:r>
            <a:rPr lang="it-IT" sz="2500" i="0" kern="1200"/>
            <a:t>Start Up Programs</a:t>
          </a:r>
          <a:endParaRPr lang="it-IT" sz="2500" i="0" kern="1200" dirty="0"/>
        </a:p>
      </dsp:txBody>
      <dsp:txXfrm>
        <a:off x="5895284" y="645256"/>
        <a:ext cx="1636384" cy="1636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886E5-79AA-4971-9467-83071316289F}">
      <dsp:nvSpPr>
        <dsp:cNvPr id="0" name=""/>
        <dsp:cNvSpPr/>
      </dsp:nvSpPr>
      <dsp:spPr>
        <a:xfrm>
          <a:off x="1058300" y="2262"/>
          <a:ext cx="2178216" cy="1500790"/>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DA234-8519-422A-B6C2-FCB4D31C60A4}">
      <dsp:nvSpPr>
        <dsp:cNvPr id="0" name=""/>
        <dsp:cNvSpPr/>
      </dsp:nvSpPr>
      <dsp:spPr>
        <a:xfrm>
          <a:off x="1058300" y="1503053"/>
          <a:ext cx="2178216" cy="8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nl-NL" sz="2000" kern="1200" dirty="0">
              <a:solidFill>
                <a:schemeClr val="accent6">
                  <a:lumMod val="60000"/>
                  <a:lumOff val="40000"/>
                </a:schemeClr>
              </a:solidFill>
            </a:rPr>
            <a:t>Policy Lab</a:t>
          </a:r>
        </a:p>
      </dsp:txBody>
      <dsp:txXfrm>
        <a:off x="1058300" y="1503053"/>
        <a:ext cx="2178216" cy="808118"/>
      </dsp:txXfrm>
    </dsp:sp>
    <dsp:sp modelId="{F6EE0890-2006-4AF1-979E-27F6C1202645}">
      <dsp:nvSpPr>
        <dsp:cNvPr id="0" name=""/>
        <dsp:cNvSpPr/>
      </dsp:nvSpPr>
      <dsp:spPr>
        <a:xfrm>
          <a:off x="3454429" y="1242"/>
          <a:ext cx="2178216" cy="150079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88825-3217-4DE8-9CF3-31CE6B2629C5}">
      <dsp:nvSpPr>
        <dsp:cNvPr id="0" name=""/>
        <dsp:cNvSpPr/>
      </dsp:nvSpPr>
      <dsp:spPr>
        <a:xfrm>
          <a:off x="3454429" y="1503053"/>
          <a:ext cx="2178216" cy="8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nl-NL" sz="2000" kern="1200" dirty="0">
              <a:solidFill>
                <a:schemeClr val="accent6">
                  <a:lumMod val="60000"/>
                  <a:lumOff val="40000"/>
                </a:schemeClr>
              </a:solidFill>
            </a:rPr>
            <a:t>Workshops</a:t>
          </a:r>
        </a:p>
      </dsp:txBody>
      <dsp:txXfrm>
        <a:off x="3454429" y="1503053"/>
        <a:ext cx="2178216" cy="808118"/>
      </dsp:txXfrm>
    </dsp:sp>
    <dsp:sp modelId="{DC771670-7F7A-4101-8D5E-633E8C1DE6AB}">
      <dsp:nvSpPr>
        <dsp:cNvPr id="0" name=""/>
        <dsp:cNvSpPr/>
      </dsp:nvSpPr>
      <dsp:spPr>
        <a:xfrm>
          <a:off x="1058300" y="2528993"/>
          <a:ext cx="2178216" cy="150079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83602-2BBA-43E2-8E00-2151C0354509}">
      <dsp:nvSpPr>
        <dsp:cNvPr id="0" name=""/>
        <dsp:cNvSpPr/>
      </dsp:nvSpPr>
      <dsp:spPr>
        <a:xfrm>
          <a:off x="1058300" y="4029784"/>
          <a:ext cx="2178216" cy="8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nl-NL" sz="2000" kern="1200" dirty="0">
              <a:solidFill>
                <a:schemeClr val="accent6">
                  <a:lumMod val="60000"/>
                  <a:lumOff val="40000"/>
                </a:schemeClr>
              </a:solidFill>
            </a:rPr>
            <a:t>Questionnaire</a:t>
          </a:r>
        </a:p>
      </dsp:txBody>
      <dsp:txXfrm>
        <a:off x="1058300" y="4029784"/>
        <a:ext cx="2178216" cy="808118"/>
      </dsp:txXfrm>
    </dsp:sp>
    <dsp:sp modelId="{35910F46-5084-482E-A71B-B23B7B2B3AAE}">
      <dsp:nvSpPr>
        <dsp:cNvPr id="0" name=""/>
        <dsp:cNvSpPr/>
      </dsp:nvSpPr>
      <dsp:spPr>
        <a:xfrm>
          <a:off x="3454429" y="2528993"/>
          <a:ext cx="2178216" cy="1500790"/>
        </a:xfrm>
        <a:prstGeom prst="round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8FFDC-A2DD-4297-BE11-FAB5152A4F8B}">
      <dsp:nvSpPr>
        <dsp:cNvPr id="0" name=""/>
        <dsp:cNvSpPr/>
      </dsp:nvSpPr>
      <dsp:spPr>
        <a:xfrm>
          <a:off x="3454429" y="4029784"/>
          <a:ext cx="2178216" cy="8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nl-NL" sz="2000" kern="1200" dirty="0">
              <a:solidFill>
                <a:schemeClr val="accent6">
                  <a:lumMod val="60000"/>
                  <a:lumOff val="40000"/>
                </a:schemeClr>
              </a:solidFill>
            </a:rPr>
            <a:t>Evaluation of Tool </a:t>
          </a:r>
          <a:r>
            <a:rPr lang="nl-NL" sz="2000" kern="1200" dirty="0" err="1">
              <a:solidFill>
                <a:schemeClr val="accent6">
                  <a:lumMod val="60000"/>
                  <a:lumOff val="40000"/>
                </a:schemeClr>
              </a:solidFill>
            </a:rPr>
            <a:t>implementation</a:t>
          </a:r>
          <a:endParaRPr lang="nl-NL" sz="2000" kern="1200" dirty="0">
            <a:solidFill>
              <a:schemeClr val="accent6">
                <a:lumMod val="60000"/>
                <a:lumOff val="40000"/>
              </a:schemeClr>
            </a:solidFill>
          </a:endParaRPr>
        </a:p>
      </dsp:txBody>
      <dsp:txXfrm>
        <a:off x="3454429" y="4029784"/>
        <a:ext cx="2178216" cy="808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B60E4-762A-4A9D-A37E-571C0117EF8B}">
      <dsp:nvSpPr>
        <dsp:cNvPr id="0" name=""/>
        <dsp:cNvSpPr/>
      </dsp:nvSpPr>
      <dsp:spPr>
        <a:xfrm>
          <a:off x="3469" y="524018"/>
          <a:ext cx="2479461" cy="29170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452AA0-1235-4023-A908-02013624FA3D}">
      <dsp:nvSpPr>
        <dsp:cNvPr id="0" name=""/>
        <dsp:cNvSpPr/>
      </dsp:nvSpPr>
      <dsp:spPr>
        <a:xfrm>
          <a:off x="3469" y="633569"/>
          <a:ext cx="182150" cy="1821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B666D9-805F-4D03-8406-83C8C4ED3A4C}">
      <dsp:nvSpPr>
        <dsp:cNvPr id="0" name=""/>
        <dsp:cNvSpPr/>
      </dsp:nvSpPr>
      <dsp:spPr>
        <a:xfrm>
          <a:off x="3469" y="0"/>
          <a:ext cx="2479461" cy="5240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nl-NL" sz="1600" b="1" kern="1200" dirty="0" err="1">
              <a:solidFill>
                <a:srgbClr val="FFCC99"/>
              </a:solidFill>
            </a:rPr>
            <a:t>Empowering</a:t>
          </a:r>
          <a:r>
            <a:rPr lang="nl-NL" sz="1600" b="1" kern="1200" dirty="0">
              <a:solidFill>
                <a:srgbClr val="FFCC99"/>
              </a:solidFill>
            </a:rPr>
            <a:t> Regions</a:t>
          </a:r>
        </a:p>
      </dsp:txBody>
      <dsp:txXfrm>
        <a:off x="3469" y="0"/>
        <a:ext cx="2479461" cy="524018"/>
      </dsp:txXfrm>
    </dsp:sp>
    <dsp:sp modelId="{70231B56-6BBF-476F-AAEE-4549CEB85414}">
      <dsp:nvSpPr>
        <dsp:cNvPr id="0" name=""/>
        <dsp:cNvSpPr/>
      </dsp:nvSpPr>
      <dsp:spPr>
        <a:xfrm>
          <a:off x="3469" y="1058155"/>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605B66-4639-4361-85C9-9489AB88D943}">
      <dsp:nvSpPr>
        <dsp:cNvPr id="0" name=""/>
        <dsp:cNvSpPr/>
      </dsp:nvSpPr>
      <dsp:spPr>
        <a:xfrm>
          <a:off x="177032" y="936937"/>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Data collection &amp; analyses</a:t>
          </a:r>
          <a:endParaRPr lang="nl-NL" sz="1200" b="1" kern="1200" dirty="0">
            <a:solidFill>
              <a:srgbClr val="FFCC99"/>
            </a:solidFill>
          </a:endParaRPr>
        </a:p>
      </dsp:txBody>
      <dsp:txXfrm>
        <a:off x="177032" y="936937"/>
        <a:ext cx="2305898" cy="424582"/>
      </dsp:txXfrm>
    </dsp:sp>
    <dsp:sp modelId="{44DBB3B8-1604-421F-BF7D-5F5F2BAC152F}">
      <dsp:nvSpPr>
        <dsp:cNvPr id="0" name=""/>
        <dsp:cNvSpPr/>
      </dsp:nvSpPr>
      <dsp:spPr>
        <a:xfrm>
          <a:off x="3469" y="1482737"/>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A23CD4-A48E-4D4B-B51F-F17BC49FFC86}">
      <dsp:nvSpPr>
        <dsp:cNvPr id="0" name=""/>
        <dsp:cNvSpPr/>
      </dsp:nvSpPr>
      <dsp:spPr>
        <a:xfrm>
          <a:off x="177032" y="1361519"/>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Capacity building - training</a:t>
          </a:r>
          <a:endParaRPr lang="nl-NL" sz="1200" b="1" kern="1200" dirty="0">
            <a:solidFill>
              <a:srgbClr val="FFCC99"/>
            </a:solidFill>
          </a:endParaRPr>
        </a:p>
      </dsp:txBody>
      <dsp:txXfrm>
        <a:off x="177032" y="1361519"/>
        <a:ext cx="2305898" cy="424582"/>
      </dsp:txXfrm>
    </dsp:sp>
    <dsp:sp modelId="{2FDD52BC-E884-4578-9E06-D0ACCED42E8B}">
      <dsp:nvSpPr>
        <dsp:cNvPr id="0" name=""/>
        <dsp:cNvSpPr/>
      </dsp:nvSpPr>
      <dsp:spPr>
        <a:xfrm>
          <a:off x="3469" y="1907319"/>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2B121A0-B09E-47C4-B330-527F06046970}">
      <dsp:nvSpPr>
        <dsp:cNvPr id="0" name=""/>
        <dsp:cNvSpPr/>
      </dsp:nvSpPr>
      <dsp:spPr>
        <a:xfrm>
          <a:off x="177032" y="1786101"/>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Clustering activities</a:t>
          </a:r>
          <a:endParaRPr lang="nl-NL" sz="1200" b="1" kern="1200" dirty="0">
            <a:solidFill>
              <a:srgbClr val="FFCC99"/>
            </a:solidFill>
          </a:endParaRPr>
        </a:p>
      </dsp:txBody>
      <dsp:txXfrm>
        <a:off x="177032" y="1786101"/>
        <a:ext cx="2305898" cy="424582"/>
      </dsp:txXfrm>
    </dsp:sp>
    <dsp:sp modelId="{82943F03-24E2-4700-B391-4EDA9EA2C024}">
      <dsp:nvSpPr>
        <dsp:cNvPr id="0" name=""/>
        <dsp:cNvSpPr/>
      </dsp:nvSpPr>
      <dsp:spPr>
        <a:xfrm>
          <a:off x="3469" y="2331901"/>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C71726-7112-4B47-90BF-151C40218466}">
      <dsp:nvSpPr>
        <dsp:cNvPr id="0" name=""/>
        <dsp:cNvSpPr/>
      </dsp:nvSpPr>
      <dsp:spPr>
        <a:xfrm>
          <a:off x="177032" y="2210683"/>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Promotion &amp; awareness raising</a:t>
          </a:r>
          <a:endParaRPr lang="nl-NL" sz="1200" b="1" kern="1200" dirty="0">
            <a:solidFill>
              <a:srgbClr val="FFCC99"/>
            </a:solidFill>
          </a:endParaRPr>
        </a:p>
      </dsp:txBody>
      <dsp:txXfrm>
        <a:off x="177032" y="2210683"/>
        <a:ext cx="2305898" cy="424582"/>
      </dsp:txXfrm>
    </dsp:sp>
    <dsp:sp modelId="{EABB0954-BD42-44B9-B091-9D7328835D35}">
      <dsp:nvSpPr>
        <dsp:cNvPr id="0" name=""/>
        <dsp:cNvSpPr/>
      </dsp:nvSpPr>
      <dsp:spPr>
        <a:xfrm>
          <a:off x="3469" y="2756483"/>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34A6054-8F66-4643-B90E-BA2EF4ADA420}">
      <dsp:nvSpPr>
        <dsp:cNvPr id="0" name=""/>
        <dsp:cNvSpPr/>
      </dsp:nvSpPr>
      <dsp:spPr>
        <a:xfrm>
          <a:off x="177032" y="2635265"/>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Stakeholder involvement – training/workshops/value chain mapping/etc.</a:t>
          </a:r>
          <a:endParaRPr lang="nl-NL" sz="1200" b="1" kern="1200" dirty="0">
            <a:solidFill>
              <a:srgbClr val="FFCC99"/>
            </a:solidFill>
          </a:endParaRPr>
        </a:p>
      </dsp:txBody>
      <dsp:txXfrm>
        <a:off x="177032" y="2635265"/>
        <a:ext cx="2305898" cy="424582"/>
      </dsp:txXfrm>
    </dsp:sp>
    <dsp:sp modelId="{AB9BEE55-992C-48B6-A3DD-6A543E33533B}">
      <dsp:nvSpPr>
        <dsp:cNvPr id="0" name=""/>
        <dsp:cNvSpPr/>
      </dsp:nvSpPr>
      <dsp:spPr>
        <a:xfrm>
          <a:off x="2606903" y="524018"/>
          <a:ext cx="2479461" cy="29170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4D4814-AD31-498D-8810-38441BB7BADA}">
      <dsp:nvSpPr>
        <dsp:cNvPr id="0" name=""/>
        <dsp:cNvSpPr/>
      </dsp:nvSpPr>
      <dsp:spPr>
        <a:xfrm>
          <a:off x="2606903" y="633569"/>
          <a:ext cx="182150" cy="1821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16F6A8-71A2-43E7-838B-74BBE833F01A}">
      <dsp:nvSpPr>
        <dsp:cNvPr id="0" name=""/>
        <dsp:cNvSpPr/>
      </dsp:nvSpPr>
      <dsp:spPr>
        <a:xfrm>
          <a:off x="2606903" y="0"/>
          <a:ext cx="2479461" cy="5240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nl-NL" sz="1600" b="1" kern="1200" dirty="0" err="1">
              <a:solidFill>
                <a:srgbClr val="FFCC99"/>
              </a:solidFill>
            </a:rPr>
            <a:t>Optimalisation</a:t>
          </a:r>
          <a:r>
            <a:rPr lang="nl-NL" sz="1600" b="1" kern="1200" dirty="0">
              <a:solidFill>
                <a:srgbClr val="FFCC99"/>
              </a:solidFill>
            </a:rPr>
            <a:t> of Tools</a:t>
          </a:r>
        </a:p>
      </dsp:txBody>
      <dsp:txXfrm>
        <a:off x="2606903" y="0"/>
        <a:ext cx="2479461" cy="524018"/>
      </dsp:txXfrm>
    </dsp:sp>
    <dsp:sp modelId="{B400E765-FFFC-44AE-AD5D-0340BBF4AB57}">
      <dsp:nvSpPr>
        <dsp:cNvPr id="0" name=""/>
        <dsp:cNvSpPr/>
      </dsp:nvSpPr>
      <dsp:spPr>
        <a:xfrm>
          <a:off x="2606903" y="1058155"/>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8939CE2-E11C-4A5D-A010-2A8B328DFA95}">
      <dsp:nvSpPr>
        <dsp:cNvPr id="0" name=""/>
        <dsp:cNvSpPr/>
      </dsp:nvSpPr>
      <dsp:spPr>
        <a:xfrm>
          <a:off x="2780466" y="936937"/>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Applying, evaluation and improving SCREEN tools</a:t>
          </a:r>
          <a:endParaRPr lang="nl-NL" sz="1200" b="1" kern="1200" dirty="0">
            <a:solidFill>
              <a:srgbClr val="FFCC99"/>
            </a:solidFill>
          </a:endParaRPr>
        </a:p>
      </dsp:txBody>
      <dsp:txXfrm>
        <a:off x="2780466" y="936937"/>
        <a:ext cx="2305898" cy="424582"/>
      </dsp:txXfrm>
    </dsp:sp>
    <dsp:sp modelId="{06A62D4D-E34E-4CCC-ACB7-949EB3C8149C}">
      <dsp:nvSpPr>
        <dsp:cNvPr id="0" name=""/>
        <dsp:cNvSpPr/>
      </dsp:nvSpPr>
      <dsp:spPr>
        <a:xfrm>
          <a:off x="2606903" y="1482737"/>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E984325-478F-4724-B0E4-BF627E24AFF8}">
      <dsp:nvSpPr>
        <dsp:cNvPr id="0" name=""/>
        <dsp:cNvSpPr/>
      </dsp:nvSpPr>
      <dsp:spPr>
        <a:xfrm>
          <a:off x="2780466" y="1361519"/>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Identifying cross-regional synergies and R&amp;I gaps</a:t>
          </a:r>
          <a:endParaRPr lang="nl-NL" sz="1200" b="1" kern="1200" dirty="0">
            <a:solidFill>
              <a:srgbClr val="FFCC99"/>
            </a:solidFill>
          </a:endParaRPr>
        </a:p>
      </dsp:txBody>
      <dsp:txXfrm>
        <a:off x="2780466" y="1361519"/>
        <a:ext cx="2305898" cy="424582"/>
      </dsp:txXfrm>
    </dsp:sp>
    <dsp:sp modelId="{D39644F0-0239-41C1-B22B-C44545BC3360}">
      <dsp:nvSpPr>
        <dsp:cNvPr id="0" name=""/>
        <dsp:cNvSpPr/>
      </dsp:nvSpPr>
      <dsp:spPr>
        <a:xfrm>
          <a:off x="5210338" y="524018"/>
          <a:ext cx="2479461" cy="29170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53F04C-2C38-4BF2-BB80-39A179C92311}">
      <dsp:nvSpPr>
        <dsp:cNvPr id="0" name=""/>
        <dsp:cNvSpPr/>
      </dsp:nvSpPr>
      <dsp:spPr>
        <a:xfrm>
          <a:off x="5210338" y="633569"/>
          <a:ext cx="182150" cy="1821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4E11C0B-CBBB-4A5F-82DF-7D42BF6EFA63}">
      <dsp:nvSpPr>
        <dsp:cNvPr id="0" name=""/>
        <dsp:cNvSpPr/>
      </dsp:nvSpPr>
      <dsp:spPr>
        <a:xfrm>
          <a:off x="5210338" y="0"/>
          <a:ext cx="2479461" cy="5240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nl-NL" sz="1400" b="1" kern="1200" dirty="0">
              <a:solidFill>
                <a:srgbClr val="FFCC99"/>
              </a:solidFill>
            </a:rPr>
            <a:t>Policy Support &amp; Development</a:t>
          </a:r>
        </a:p>
      </dsp:txBody>
      <dsp:txXfrm>
        <a:off x="5210338" y="0"/>
        <a:ext cx="2479461" cy="524018"/>
      </dsp:txXfrm>
    </dsp:sp>
    <dsp:sp modelId="{D1020ACC-7819-46D8-956D-4C824A265151}">
      <dsp:nvSpPr>
        <dsp:cNvPr id="0" name=""/>
        <dsp:cNvSpPr/>
      </dsp:nvSpPr>
      <dsp:spPr>
        <a:xfrm>
          <a:off x="5210338" y="1058155"/>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4BABAF7-6633-47D2-BA09-454AE1E7B763}">
      <dsp:nvSpPr>
        <dsp:cNvPr id="0" name=""/>
        <dsp:cNvSpPr/>
      </dsp:nvSpPr>
      <dsp:spPr>
        <a:xfrm>
          <a:off x="5383900" y="936937"/>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Common and clear definition</a:t>
          </a:r>
          <a:endParaRPr lang="nl-NL" sz="1200" b="1" kern="1200" dirty="0">
            <a:solidFill>
              <a:srgbClr val="FFCC99"/>
            </a:solidFill>
          </a:endParaRPr>
        </a:p>
      </dsp:txBody>
      <dsp:txXfrm>
        <a:off x="5383900" y="936937"/>
        <a:ext cx="2305898" cy="424582"/>
      </dsp:txXfrm>
    </dsp:sp>
    <dsp:sp modelId="{6D751948-C001-4096-AB63-C72EA70EA9E4}">
      <dsp:nvSpPr>
        <dsp:cNvPr id="0" name=""/>
        <dsp:cNvSpPr/>
      </dsp:nvSpPr>
      <dsp:spPr>
        <a:xfrm>
          <a:off x="5210338" y="1482737"/>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0E74BE9-ABCC-4D22-AB39-A6C33329A204}">
      <dsp:nvSpPr>
        <dsp:cNvPr id="0" name=""/>
        <dsp:cNvSpPr/>
      </dsp:nvSpPr>
      <dsp:spPr>
        <a:xfrm>
          <a:off x="5383900" y="1361519"/>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nl-NL" sz="1200" b="1" kern="1200" dirty="0" err="1">
              <a:solidFill>
                <a:srgbClr val="FFCC99"/>
              </a:solidFill>
            </a:rPr>
            <a:t>Homogenizing</a:t>
          </a:r>
          <a:r>
            <a:rPr lang="nl-NL" sz="1200" b="1" kern="1200" dirty="0">
              <a:solidFill>
                <a:srgbClr val="FFCC99"/>
              </a:solidFill>
            </a:rPr>
            <a:t> </a:t>
          </a:r>
          <a:r>
            <a:rPr lang="nl-NL" sz="1200" b="1" kern="1200" dirty="0" err="1">
              <a:solidFill>
                <a:srgbClr val="FFCC99"/>
              </a:solidFill>
            </a:rPr>
            <a:t>statistical</a:t>
          </a:r>
          <a:r>
            <a:rPr lang="nl-NL" sz="1200" b="1" kern="1200" dirty="0">
              <a:solidFill>
                <a:srgbClr val="FFCC99"/>
              </a:solidFill>
            </a:rPr>
            <a:t> data</a:t>
          </a:r>
        </a:p>
      </dsp:txBody>
      <dsp:txXfrm>
        <a:off x="5383900" y="1361519"/>
        <a:ext cx="2305898" cy="424582"/>
      </dsp:txXfrm>
    </dsp:sp>
    <dsp:sp modelId="{029C5AD0-4258-47E1-98A6-121456E4C98A}">
      <dsp:nvSpPr>
        <dsp:cNvPr id="0" name=""/>
        <dsp:cNvSpPr/>
      </dsp:nvSpPr>
      <dsp:spPr>
        <a:xfrm>
          <a:off x="5210338" y="1907319"/>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4969605-E120-42DC-9866-6BBC8B88421E}">
      <dsp:nvSpPr>
        <dsp:cNvPr id="0" name=""/>
        <dsp:cNvSpPr/>
      </dsp:nvSpPr>
      <dsp:spPr>
        <a:xfrm>
          <a:off x="5383900" y="1786101"/>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Strategic Circular Transition Agenda &amp; Action Plans</a:t>
          </a:r>
          <a:endParaRPr lang="nl-NL" sz="1200" b="1" kern="1200" dirty="0">
            <a:solidFill>
              <a:srgbClr val="FFCC99"/>
            </a:solidFill>
          </a:endParaRPr>
        </a:p>
      </dsp:txBody>
      <dsp:txXfrm>
        <a:off x="5383900" y="1786101"/>
        <a:ext cx="2305898" cy="424582"/>
      </dsp:txXfrm>
    </dsp:sp>
    <dsp:sp modelId="{BF27B3DD-D7C0-4160-B613-586E58B254B9}">
      <dsp:nvSpPr>
        <dsp:cNvPr id="0" name=""/>
        <dsp:cNvSpPr/>
      </dsp:nvSpPr>
      <dsp:spPr>
        <a:xfrm>
          <a:off x="5210338" y="2331901"/>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8AB3D4A-E44F-4883-8EDF-13BE62F739E4}">
      <dsp:nvSpPr>
        <dsp:cNvPr id="0" name=""/>
        <dsp:cNvSpPr/>
      </dsp:nvSpPr>
      <dsp:spPr>
        <a:xfrm>
          <a:off x="5383900" y="2210683"/>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Policy Lab</a:t>
          </a:r>
          <a:endParaRPr lang="nl-NL" sz="1200" b="1" kern="1200" dirty="0">
            <a:solidFill>
              <a:srgbClr val="FFCC99"/>
            </a:solidFill>
          </a:endParaRPr>
        </a:p>
      </dsp:txBody>
      <dsp:txXfrm>
        <a:off x="5383900" y="2210683"/>
        <a:ext cx="2305898" cy="424582"/>
      </dsp:txXfrm>
    </dsp:sp>
    <dsp:sp modelId="{25521F1B-80B6-4B58-BC4F-A5D123CB9A40}">
      <dsp:nvSpPr>
        <dsp:cNvPr id="0" name=""/>
        <dsp:cNvSpPr/>
      </dsp:nvSpPr>
      <dsp:spPr>
        <a:xfrm>
          <a:off x="5210338" y="2756483"/>
          <a:ext cx="182145" cy="18214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C437E7-EDEE-40B6-99C9-4A1E60FCFC56}">
      <dsp:nvSpPr>
        <dsp:cNvPr id="0" name=""/>
        <dsp:cNvSpPr/>
      </dsp:nvSpPr>
      <dsp:spPr>
        <a:xfrm>
          <a:off x="5383900" y="2635265"/>
          <a:ext cx="2305898" cy="4245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solidFill>
                <a:srgbClr val="FFCC99"/>
              </a:solidFill>
            </a:rPr>
            <a:t>Funding  synergies</a:t>
          </a:r>
          <a:br>
            <a:rPr lang="en-US" sz="1200" b="1" kern="1200" dirty="0">
              <a:solidFill>
                <a:srgbClr val="FFCC99"/>
              </a:solidFill>
            </a:rPr>
          </a:br>
          <a:r>
            <a:rPr lang="en-US" sz="1200" b="1" kern="1200" dirty="0">
              <a:solidFill>
                <a:srgbClr val="FFCC99"/>
              </a:solidFill>
            </a:rPr>
            <a:t>(Methodology Regional cooperation/Fund of Funds)</a:t>
          </a:r>
          <a:endParaRPr lang="nl-NL" sz="1200" b="1" kern="1200" dirty="0">
            <a:solidFill>
              <a:srgbClr val="FFCC99"/>
            </a:solidFill>
          </a:endParaRPr>
        </a:p>
      </dsp:txBody>
      <dsp:txXfrm>
        <a:off x="5383900" y="2635265"/>
        <a:ext cx="2305898" cy="424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511C7-4983-451B-AE6A-46B1EBA36332}">
      <dsp:nvSpPr>
        <dsp:cNvPr id="0" name=""/>
        <dsp:cNvSpPr/>
      </dsp:nvSpPr>
      <dsp:spPr>
        <a:xfrm>
          <a:off x="6650669" y="808380"/>
          <a:ext cx="1511968" cy="1512216"/>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734F8B5-AA06-49E5-9D9A-7885EA9A9E52}">
      <dsp:nvSpPr>
        <dsp:cNvPr id="0" name=""/>
        <dsp:cNvSpPr/>
      </dsp:nvSpPr>
      <dsp:spPr>
        <a:xfrm>
          <a:off x="6700558" y="858796"/>
          <a:ext cx="1411385" cy="1411383"/>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a:t>Collaboration platform</a:t>
          </a:r>
        </a:p>
      </dsp:txBody>
      <dsp:txXfrm>
        <a:off x="6902529" y="1060460"/>
        <a:ext cx="1008247" cy="1008055"/>
      </dsp:txXfrm>
    </dsp:sp>
    <dsp:sp modelId="{98A047AF-10CB-4DCE-BD91-898C4292FD66}">
      <dsp:nvSpPr>
        <dsp:cNvPr id="0" name=""/>
        <dsp:cNvSpPr/>
      </dsp:nvSpPr>
      <dsp:spPr>
        <a:xfrm>
          <a:off x="6700558" y="2348457"/>
          <a:ext cx="1411385" cy="82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Mechanisms for network development as an open innovation platform</a:t>
          </a:r>
        </a:p>
        <a:p>
          <a:pPr marL="114300" lvl="1" indent="-114300" algn="l" defTabSz="533400">
            <a:lnSpc>
              <a:spcPct val="90000"/>
            </a:lnSpc>
            <a:spcBef>
              <a:spcPct val="0"/>
            </a:spcBef>
            <a:spcAft>
              <a:spcPct val="15000"/>
            </a:spcAft>
            <a:buChar char="••"/>
          </a:pPr>
          <a:r>
            <a:rPr lang="en-US" sz="1200" kern="1200" noProof="0" dirty="0"/>
            <a:t>Continuous development</a:t>
          </a:r>
        </a:p>
      </dsp:txBody>
      <dsp:txXfrm>
        <a:off x="6700558" y="2348457"/>
        <a:ext cx="1411385" cy="828945"/>
      </dsp:txXfrm>
    </dsp:sp>
    <dsp:sp modelId="{BEE157C5-BBC6-4FA9-9FBE-562FF8992A5F}">
      <dsp:nvSpPr>
        <dsp:cNvPr id="0" name=""/>
        <dsp:cNvSpPr/>
      </dsp:nvSpPr>
      <dsp:spPr>
        <a:xfrm rot="2700000">
          <a:off x="5087289" y="808458"/>
          <a:ext cx="1511793" cy="1511793"/>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AD21919-7FF0-4735-83A1-00DFD69AC2BC}">
      <dsp:nvSpPr>
        <dsp:cNvPr id="0" name=""/>
        <dsp:cNvSpPr/>
      </dsp:nvSpPr>
      <dsp:spPr>
        <a:xfrm>
          <a:off x="5138700" y="858796"/>
          <a:ext cx="1411385" cy="1411383"/>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a:t>Action plan</a:t>
          </a:r>
        </a:p>
      </dsp:txBody>
      <dsp:txXfrm>
        <a:off x="5339867" y="1060460"/>
        <a:ext cx="1008247" cy="1008055"/>
      </dsp:txXfrm>
    </dsp:sp>
    <dsp:sp modelId="{FC55DFE5-11E1-4102-888A-708A56F31550}">
      <dsp:nvSpPr>
        <dsp:cNvPr id="0" name=""/>
        <dsp:cNvSpPr/>
      </dsp:nvSpPr>
      <dsp:spPr>
        <a:xfrm>
          <a:off x="5138700" y="2348457"/>
          <a:ext cx="1411385" cy="82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0" kern="1200" noProof="0" dirty="0"/>
            <a:t>Identified potential in the SCREEN network</a:t>
          </a:r>
        </a:p>
        <a:p>
          <a:pPr marL="114300" lvl="1" indent="-114300" algn="l" defTabSz="533400">
            <a:lnSpc>
              <a:spcPct val="90000"/>
            </a:lnSpc>
            <a:spcBef>
              <a:spcPct val="0"/>
            </a:spcBef>
            <a:spcAft>
              <a:spcPct val="15000"/>
            </a:spcAft>
            <a:buChar char="••"/>
          </a:pPr>
          <a:r>
            <a:rPr lang="en-US" sz="1200" kern="1200" noProof="0" dirty="0"/>
            <a:t>Recommended actions for the SCREEN network</a:t>
          </a:r>
          <a:endParaRPr lang="en-US" sz="1200" b="1" kern="1200" noProof="0" dirty="0"/>
        </a:p>
        <a:p>
          <a:pPr marL="114300" lvl="1" indent="-114300" algn="l" defTabSz="533400">
            <a:lnSpc>
              <a:spcPct val="90000"/>
            </a:lnSpc>
            <a:spcBef>
              <a:spcPct val="0"/>
            </a:spcBef>
            <a:spcAft>
              <a:spcPct val="15000"/>
            </a:spcAft>
            <a:buChar char="••"/>
          </a:pPr>
          <a:r>
            <a:rPr lang="en-US" sz="1200" b="0" kern="1200" noProof="0" dirty="0"/>
            <a:t>Future steps for the network</a:t>
          </a:r>
        </a:p>
        <a:p>
          <a:pPr marL="114300" lvl="1" indent="-114300" algn="l" defTabSz="533400">
            <a:lnSpc>
              <a:spcPct val="90000"/>
            </a:lnSpc>
            <a:spcBef>
              <a:spcPct val="0"/>
            </a:spcBef>
            <a:spcAft>
              <a:spcPct val="15000"/>
            </a:spcAft>
            <a:buChar char="••"/>
          </a:pPr>
          <a:endParaRPr lang="en-US" sz="1200" b="0" kern="1200" noProof="0" dirty="0"/>
        </a:p>
      </dsp:txBody>
      <dsp:txXfrm>
        <a:off x="5138700" y="2348457"/>
        <a:ext cx="1411385" cy="828945"/>
      </dsp:txXfrm>
    </dsp:sp>
    <dsp:sp modelId="{271CADC0-945D-401D-860F-0ED1BBCDE9C2}">
      <dsp:nvSpPr>
        <dsp:cNvPr id="0" name=""/>
        <dsp:cNvSpPr/>
      </dsp:nvSpPr>
      <dsp:spPr>
        <a:xfrm rot="2700000">
          <a:off x="3525431" y="808458"/>
          <a:ext cx="1511793" cy="1511793"/>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12E7CD3-DA89-4008-B864-D25045D9582F}">
      <dsp:nvSpPr>
        <dsp:cNvPr id="0" name=""/>
        <dsp:cNvSpPr/>
      </dsp:nvSpPr>
      <dsp:spPr>
        <a:xfrm>
          <a:off x="3576037" y="858796"/>
          <a:ext cx="1411385" cy="1411383"/>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a:t>Funding synergies</a:t>
          </a:r>
        </a:p>
      </dsp:txBody>
      <dsp:txXfrm>
        <a:off x="3777204" y="1060460"/>
        <a:ext cx="1008247" cy="1008055"/>
      </dsp:txXfrm>
    </dsp:sp>
    <dsp:sp modelId="{D57FA80E-82DB-49A2-A29B-6325247937BB}">
      <dsp:nvSpPr>
        <dsp:cNvPr id="0" name=""/>
        <dsp:cNvSpPr/>
      </dsp:nvSpPr>
      <dsp:spPr>
        <a:xfrm>
          <a:off x="3576037" y="2348457"/>
          <a:ext cx="1411385" cy="82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Memorandum of Understanding</a:t>
          </a:r>
        </a:p>
        <a:p>
          <a:pPr marL="114300" lvl="1" indent="-114300" algn="l" defTabSz="533400">
            <a:lnSpc>
              <a:spcPct val="90000"/>
            </a:lnSpc>
            <a:spcBef>
              <a:spcPct val="0"/>
            </a:spcBef>
            <a:spcAft>
              <a:spcPct val="15000"/>
            </a:spcAft>
            <a:buChar char="••"/>
          </a:pPr>
          <a:r>
            <a:rPr lang="en-US" sz="1200" kern="1200" noProof="0" dirty="0"/>
            <a:t>Assessment criteria</a:t>
          </a:r>
        </a:p>
        <a:p>
          <a:pPr marL="114300" lvl="1" indent="-114300" algn="l" defTabSz="533400">
            <a:lnSpc>
              <a:spcPct val="90000"/>
            </a:lnSpc>
            <a:spcBef>
              <a:spcPct val="0"/>
            </a:spcBef>
            <a:spcAft>
              <a:spcPct val="15000"/>
            </a:spcAft>
            <a:buChar char="••"/>
          </a:pPr>
          <a:r>
            <a:rPr lang="en-US" sz="1200" kern="1200" noProof="0" dirty="0"/>
            <a:t>Entrepreneurial way of testing funding synergies</a:t>
          </a:r>
        </a:p>
      </dsp:txBody>
      <dsp:txXfrm>
        <a:off x="3576037" y="2348457"/>
        <a:ext cx="1411385" cy="828945"/>
      </dsp:txXfrm>
    </dsp:sp>
    <dsp:sp modelId="{84818066-32BB-4120-A789-62994649B7D4}">
      <dsp:nvSpPr>
        <dsp:cNvPr id="0" name=""/>
        <dsp:cNvSpPr/>
      </dsp:nvSpPr>
      <dsp:spPr>
        <a:xfrm rot="2700000">
          <a:off x="1962768" y="808458"/>
          <a:ext cx="1511793" cy="1511793"/>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7DFA686-315A-47B2-B0AA-6C3E870A1883}">
      <dsp:nvSpPr>
        <dsp:cNvPr id="0" name=""/>
        <dsp:cNvSpPr/>
      </dsp:nvSpPr>
      <dsp:spPr>
        <a:xfrm>
          <a:off x="2013375" y="858796"/>
          <a:ext cx="1411385" cy="1411383"/>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a:t>Operational synergies</a:t>
          </a:r>
        </a:p>
      </dsp:txBody>
      <dsp:txXfrm>
        <a:off x="2215346" y="1060460"/>
        <a:ext cx="1008247" cy="1008055"/>
      </dsp:txXfrm>
    </dsp:sp>
    <dsp:sp modelId="{7E3D6234-BD5F-47B1-A129-814B9413EE7E}">
      <dsp:nvSpPr>
        <dsp:cNvPr id="0" name=""/>
        <dsp:cNvSpPr/>
      </dsp:nvSpPr>
      <dsp:spPr>
        <a:xfrm>
          <a:off x="2013375" y="2348457"/>
          <a:ext cx="1411385" cy="82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Synergy grids on common themes</a:t>
          </a:r>
        </a:p>
        <a:p>
          <a:pPr marL="114300" lvl="1" indent="-114300" algn="l" defTabSz="533400">
            <a:lnSpc>
              <a:spcPct val="90000"/>
            </a:lnSpc>
            <a:spcBef>
              <a:spcPct val="0"/>
            </a:spcBef>
            <a:spcAft>
              <a:spcPct val="15000"/>
            </a:spcAft>
            <a:buChar char="••"/>
          </a:pPr>
          <a:r>
            <a:rPr lang="en-US" sz="1200" kern="1200" noProof="0" dirty="0"/>
            <a:t>Potential operational synergies</a:t>
          </a:r>
        </a:p>
        <a:p>
          <a:pPr marL="114300" lvl="1" indent="-114300" algn="l" defTabSz="533400">
            <a:lnSpc>
              <a:spcPct val="90000"/>
            </a:lnSpc>
            <a:spcBef>
              <a:spcPct val="0"/>
            </a:spcBef>
            <a:spcAft>
              <a:spcPct val="15000"/>
            </a:spcAft>
            <a:buChar char="••"/>
          </a:pPr>
          <a:endParaRPr lang="en-US" sz="1200" kern="1200" noProof="0" dirty="0"/>
        </a:p>
      </dsp:txBody>
      <dsp:txXfrm>
        <a:off x="2013375" y="2348457"/>
        <a:ext cx="1411385" cy="828945"/>
      </dsp:txXfrm>
    </dsp:sp>
    <dsp:sp modelId="{C1E276DE-5F93-4254-B0FE-A11A4103C2BD}">
      <dsp:nvSpPr>
        <dsp:cNvPr id="0" name=""/>
        <dsp:cNvSpPr/>
      </dsp:nvSpPr>
      <dsp:spPr>
        <a:xfrm rot="2700000">
          <a:off x="400106" y="808458"/>
          <a:ext cx="1511793" cy="1511793"/>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75E8C08-F1FA-4F97-A948-3A4EEC7A31B0}">
      <dsp:nvSpPr>
        <dsp:cNvPr id="0" name=""/>
        <dsp:cNvSpPr/>
      </dsp:nvSpPr>
      <dsp:spPr>
        <a:xfrm>
          <a:off x="450712" y="858796"/>
          <a:ext cx="1411385" cy="1411383"/>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a:t>Motivation and Goals</a:t>
          </a:r>
          <a:endParaRPr lang="en-US" sz="1400" kern="1200" noProof="0" dirty="0"/>
        </a:p>
      </dsp:txBody>
      <dsp:txXfrm>
        <a:off x="652684" y="1060460"/>
        <a:ext cx="1008247" cy="1008055"/>
      </dsp:txXfrm>
    </dsp:sp>
    <dsp:sp modelId="{DEC97AD4-F0EF-410E-AFB5-48E26C6A4194}">
      <dsp:nvSpPr>
        <dsp:cNvPr id="0" name=""/>
        <dsp:cNvSpPr/>
      </dsp:nvSpPr>
      <dsp:spPr>
        <a:xfrm>
          <a:off x="450712" y="2348457"/>
          <a:ext cx="1411385" cy="82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Starting point for the SCREEN network</a:t>
          </a:r>
        </a:p>
        <a:p>
          <a:pPr marL="114300" lvl="1" indent="-114300" algn="l" defTabSz="533400">
            <a:lnSpc>
              <a:spcPct val="90000"/>
            </a:lnSpc>
            <a:spcBef>
              <a:spcPct val="0"/>
            </a:spcBef>
            <a:spcAft>
              <a:spcPct val="15000"/>
            </a:spcAft>
            <a:buChar char="••"/>
          </a:pPr>
          <a:r>
            <a:rPr lang="en-US" sz="1200" kern="1200" noProof="0" dirty="0"/>
            <a:t>Importance of circular economy</a:t>
          </a:r>
        </a:p>
        <a:p>
          <a:pPr marL="114300" lvl="1" indent="-114300" algn="l" defTabSz="533400">
            <a:lnSpc>
              <a:spcPct val="90000"/>
            </a:lnSpc>
            <a:spcBef>
              <a:spcPct val="0"/>
            </a:spcBef>
            <a:spcAft>
              <a:spcPct val="15000"/>
            </a:spcAft>
            <a:buChar char="••"/>
          </a:pPr>
          <a:r>
            <a:rPr lang="en-US" sz="1200" kern="1200" noProof="0" dirty="0"/>
            <a:t>Importance of cross-regional synergies</a:t>
          </a:r>
        </a:p>
        <a:p>
          <a:pPr marL="114300" lvl="1" indent="-114300" algn="l" defTabSz="533400">
            <a:lnSpc>
              <a:spcPct val="90000"/>
            </a:lnSpc>
            <a:spcBef>
              <a:spcPct val="0"/>
            </a:spcBef>
            <a:spcAft>
              <a:spcPct val="15000"/>
            </a:spcAft>
            <a:buChar char="••"/>
          </a:pPr>
          <a:endParaRPr lang="en-US" sz="1200" kern="1200" noProof="0" dirty="0"/>
        </a:p>
      </dsp:txBody>
      <dsp:txXfrm>
        <a:off x="450712" y="2348457"/>
        <a:ext cx="1411385" cy="828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4C59A-D2F4-49BE-9C19-56EB42ACF943}">
      <dsp:nvSpPr>
        <dsp:cNvPr id="0" name=""/>
        <dsp:cNvSpPr/>
      </dsp:nvSpPr>
      <dsp:spPr>
        <a:xfrm>
          <a:off x="0" y="313332"/>
          <a:ext cx="4428492" cy="2767807"/>
        </a:xfrm>
        <a:prstGeom prst="swooshArrow">
          <a:avLst>
            <a:gd name="adj1" fmla="val 25000"/>
            <a:gd name="adj2" fmla="val 25000"/>
          </a:avLst>
        </a:prstGeom>
        <a:solidFill>
          <a:srgbClr val="9AC30D"/>
        </a:solidFill>
        <a:ln>
          <a:solidFill>
            <a:srgbClr val="A8CA31"/>
          </a:solidFill>
        </a:ln>
        <a:effectLst/>
      </dsp:spPr>
      <dsp:style>
        <a:lnRef idx="0">
          <a:scrgbClr r="0" g="0" b="0"/>
        </a:lnRef>
        <a:fillRef idx="1">
          <a:scrgbClr r="0" g="0" b="0"/>
        </a:fillRef>
        <a:effectRef idx="0">
          <a:scrgbClr r="0" g="0" b="0"/>
        </a:effectRef>
        <a:fontRef idx="minor"/>
      </dsp:style>
    </dsp:sp>
    <dsp:sp modelId="{50CF27ED-FFFD-4689-A735-36DB1F679F98}">
      <dsp:nvSpPr>
        <dsp:cNvPr id="0" name=""/>
        <dsp:cNvSpPr/>
      </dsp:nvSpPr>
      <dsp:spPr>
        <a:xfrm>
          <a:off x="436206" y="2371473"/>
          <a:ext cx="101855" cy="101855"/>
        </a:xfrm>
        <a:prstGeom prst="ellipse">
          <a:avLst/>
        </a:prstGeom>
        <a:solidFill>
          <a:srgbClr val="009237"/>
        </a:solidFill>
        <a:ln w="25400" cap="flat" cmpd="sng" algn="ctr">
          <a:solidFill>
            <a:srgbClr val="CEE2DD"/>
          </a:solidFill>
          <a:prstDash val="solid"/>
        </a:ln>
        <a:effectLst/>
      </dsp:spPr>
      <dsp:style>
        <a:lnRef idx="2">
          <a:scrgbClr r="0" g="0" b="0"/>
        </a:lnRef>
        <a:fillRef idx="1">
          <a:scrgbClr r="0" g="0" b="0"/>
        </a:fillRef>
        <a:effectRef idx="0">
          <a:scrgbClr r="0" g="0" b="0"/>
        </a:effectRef>
        <a:fontRef idx="minor">
          <a:schemeClr val="lt1"/>
        </a:fontRef>
      </dsp:style>
    </dsp:sp>
    <dsp:sp modelId="{BED49112-5914-4915-9A84-9CC80F7C552C}">
      <dsp:nvSpPr>
        <dsp:cNvPr id="0" name=""/>
        <dsp:cNvSpPr/>
      </dsp:nvSpPr>
      <dsp:spPr>
        <a:xfrm>
          <a:off x="487134" y="2422401"/>
          <a:ext cx="757272" cy="6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971" tIns="0" rIns="0" bIns="0" numCol="1" spcCol="1270" anchor="t" anchorCtr="0">
          <a:noAutofit/>
        </a:bodyPr>
        <a:lstStyle/>
        <a:p>
          <a:pPr lvl="0" algn="l" defTabSz="355600">
            <a:lnSpc>
              <a:spcPct val="90000"/>
            </a:lnSpc>
            <a:spcBef>
              <a:spcPct val="0"/>
            </a:spcBef>
            <a:spcAft>
              <a:spcPct val="35000"/>
            </a:spcAft>
          </a:pPr>
          <a:r>
            <a:rPr lang="en-US" sz="800" kern="1200" dirty="0"/>
            <a:t>Pilot action for funding synergies, Commitment of stakeholders</a:t>
          </a:r>
        </a:p>
      </dsp:txBody>
      <dsp:txXfrm>
        <a:off x="487134" y="2422401"/>
        <a:ext cx="757272" cy="658738"/>
      </dsp:txXfrm>
    </dsp:sp>
    <dsp:sp modelId="{08D0E520-CF68-4C29-BFE7-BD2FC1F9D8CE}">
      <dsp:nvSpPr>
        <dsp:cNvPr id="0" name=""/>
        <dsp:cNvSpPr/>
      </dsp:nvSpPr>
      <dsp:spPr>
        <a:xfrm>
          <a:off x="1155836" y="1727681"/>
          <a:ext cx="177139" cy="177139"/>
        </a:xfrm>
        <a:prstGeom prst="ellipse">
          <a:avLst/>
        </a:prstGeom>
        <a:solidFill>
          <a:srgbClr val="009237"/>
        </a:solidFill>
        <a:ln w="25400" cap="flat" cmpd="sng" algn="ctr">
          <a:solidFill>
            <a:srgbClr val="CEE2DD"/>
          </a:solidFill>
          <a:prstDash val="solid"/>
        </a:ln>
        <a:effectLst/>
      </dsp:spPr>
      <dsp:style>
        <a:lnRef idx="2">
          <a:scrgbClr r="0" g="0" b="0"/>
        </a:lnRef>
        <a:fillRef idx="1">
          <a:scrgbClr r="0" g="0" b="0"/>
        </a:fillRef>
        <a:effectRef idx="0">
          <a:scrgbClr r="0" g="0" b="0"/>
        </a:effectRef>
        <a:fontRef idx="minor">
          <a:schemeClr val="lt1"/>
        </a:fontRef>
      </dsp:style>
    </dsp:sp>
    <dsp:sp modelId="{3097D577-3241-44C5-9949-12CE8A19726B}">
      <dsp:nvSpPr>
        <dsp:cNvPr id="0" name=""/>
        <dsp:cNvSpPr/>
      </dsp:nvSpPr>
      <dsp:spPr>
        <a:xfrm>
          <a:off x="1244406" y="1816251"/>
          <a:ext cx="929983" cy="126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63" tIns="0" rIns="0" bIns="0" numCol="1" spcCol="1270" anchor="t" anchorCtr="0">
          <a:noAutofit/>
        </a:bodyPr>
        <a:lstStyle/>
        <a:p>
          <a:pPr lvl="0" algn="l" defTabSz="355600">
            <a:lnSpc>
              <a:spcPct val="90000"/>
            </a:lnSpc>
            <a:spcBef>
              <a:spcPct val="0"/>
            </a:spcBef>
            <a:spcAft>
              <a:spcPct val="35000"/>
            </a:spcAft>
          </a:pPr>
          <a:r>
            <a:rPr lang="en-US" sz="800" kern="1200" dirty="0"/>
            <a:t>Implementation of SCREEN methodology, Common initiatives, direct connections to regional stakeholders</a:t>
          </a:r>
        </a:p>
      </dsp:txBody>
      <dsp:txXfrm>
        <a:off x="1244406" y="1816251"/>
        <a:ext cx="929983" cy="1264888"/>
      </dsp:txXfrm>
    </dsp:sp>
    <dsp:sp modelId="{7A86DF51-DDA7-4DB8-9CC5-C7D5BAEF7905}">
      <dsp:nvSpPr>
        <dsp:cNvPr id="0" name=""/>
        <dsp:cNvSpPr/>
      </dsp:nvSpPr>
      <dsp:spPr>
        <a:xfrm>
          <a:off x="2074748" y="1253279"/>
          <a:ext cx="234710" cy="234710"/>
        </a:xfrm>
        <a:prstGeom prst="ellipse">
          <a:avLst/>
        </a:prstGeom>
        <a:solidFill>
          <a:srgbClr val="009237"/>
        </a:solidFill>
        <a:ln w="25400" cap="flat" cmpd="sng" algn="ctr">
          <a:solidFill>
            <a:srgbClr val="CEE2DD"/>
          </a:solidFill>
          <a:prstDash val="solid"/>
        </a:ln>
        <a:effectLst/>
      </dsp:spPr>
      <dsp:style>
        <a:lnRef idx="2">
          <a:scrgbClr r="0" g="0" b="0"/>
        </a:lnRef>
        <a:fillRef idx="1">
          <a:scrgbClr r="0" g="0" b="0"/>
        </a:fillRef>
        <a:effectRef idx="0">
          <a:scrgbClr r="0" g="0" b="0"/>
        </a:effectRef>
        <a:fontRef idx="minor">
          <a:schemeClr val="lt1"/>
        </a:fontRef>
      </dsp:style>
    </dsp:sp>
    <dsp:sp modelId="{E0F94C06-2503-498F-8C57-20F0CBD3CE3E}">
      <dsp:nvSpPr>
        <dsp:cNvPr id="0" name=""/>
        <dsp:cNvSpPr/>
      </dsp:nvSpPr>
      <dsp:spPr>
        <a:xfrm>
          <a:off x="2192103" y="1370634"/>
          <a:ext cx="929983" cy="171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8" tIns="0" rIns="0" bIns="0" numCol="1" spcCol="1270" anchor="t" anchorCtr="0">
          <a:noAutofit/>
        </a:bodyPr>
        <a:lstStyle/>
        <a:p>
          <a:pPr lvl="0" algn="l" defTabSz="355600">
            <a:lnSpc>
              <a:spcPct val="90000"/>
            </a:lnSpc>
            <a:spcBef>
              <a:spcPct val="0"/>
            </a:spcBef>
            <a:spcAft>
              <a:spcPct val="35000"/>
            </a:spcAft>
          </a:pPr>
          <a:r>
            <a:rPr lang="en-US" sz="800" kern="1200" dirty="0"/>
            <a:t>Policy lab as a living lab and meeting point for regions, countries and EU, Funding instruments supporting cross-regional collaboration</a:t>
          </a:r>
        </a:p>
      </dsp:txBody>
      <dsp:txXfrm>
        <a:off x="2192103" y="1370634"/>
        <a:ext cx="929983" cy="1710505"/>
      </dsp:txXfrm>
    </dsp:sp>
    <dsp:sp modelId="{8264285C-AAAA-4B19-8D95-BD0BED47DC3B}">
      <dsp:nvSpPr>
        <dsp:cNvPr id="0" name=""/>
        <dsp:cNvSpPr/>
      </dsp:nvSpPr>
      <dsp:spPr>
        <a:xfrm>
          <a:off x="3075587" y="939410"/>
          <a:ext cx="314422" cy="314422"/>
        </a:xfrm>
        <a:prstGeom prst="ellipse">
          <a:avLst/>
        </a:prstGeom>
        <a:solidFill>
          <a:srgbClr val="009237"/>
        </a:solidFill>
        <a:ln w="25400" cap="flat" cmpd="sng" algn="ctr">
          <a:solidFill>
            <a:srgbClr val="CEE2DD"/>
          </a:solidFill>
          <a:prstDash val="solid"/>
        </a:ln>
        <a:effectLst/>
      </dsp:spPr>
      <dsp:style>
        <a:lnRef idx="2">
          <a:scrgbClr r="0" g="0" b="0"/>
        </a:lnRef>
        <a:fillRef idx="1">
          <a:scrgbClr r="0" g="0" b="0"/>
        </a:fillRef>
        <a:effectRef idx="0">
          <a:scrgbClr r="0" g="0" b="0"/>
        </a:effectRef>
        <a:fontRef idx="minor">
          <a:schemeClr val="lt1"/>
        </a:fontRef>
      </dsp:style>
    </dsp:sp>
    <dsp:sp modelId="{C437F64A-FDEB-4AEE-BE3B-98D0000F2461}">
      <dsp:nvSpPr>
        <dsp:cNvPr id="0" name=""/>
        <dsp:cNvSpPr/>
      </dsp:nvSpPr>
      <dsp:spPr>
        <a:xfrm>
          <a:off x="3232799" y="1096621"/>
          <a:ext cx="929983" cy="198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06" tIns="0" rIns="0" bIns="0" numCol="1" spcCol="1270" anchor="t" anchorCtr="0">
          <a:noAutofit/>
        </a:bodyPr>
        <a:lstStyle/>
        <a:p>
          <a:pPr lvl="0" algn="l" defTabSz="355600">
            <a:lnSpc>
              <a:spcPct val="90000"/>
            </a:lnSpc>
            <a:spcBef>
              <a:spcPct val="0"/>
            </a:spcBef>
            <a:spcAft>
              <a:spcPct val="35000"/>
            </a:spcAft>
          </a:pPr>
          <a:r>
            <a:rPr lang="en-US" sz="800" kern="1200" dirty="0"/>
            <a:t>Open innovation platform facilitating emergent and systemic challenge of circular economy</a:t>
          </a:r>
        </a:p>
      </dsp:txBody>
      <dsp:txXfrm>
        <a:off x="3232799" y="1096621"/>
        <a:ext cx="929983" cy="1984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D29F6-144E-4073-A4AC-6F32D8FE91FF}">
      <dsp:nvSpPr>
        <dsp:cNvPr id="0" name=""/>
        <dsp:cNvSpPr/>
      </dsp:nvSpPr>
      <dsp:spPr>
        <a:xfrm>
          <a:off x="1892220" y="0"/>
          <a:ext cx="1623981" cy="1623981"/>
        </a:xfrm>
        <a:prstGeom prst="triangle">
          <a:avLst/>
        </a:prstGeom>
        <a:solidFill>
          <a:srgbClr val="009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a:t>SCREEN NETWORK</a:t>
          </a:r>
        </a:p>
      </dsp:txBody>
      <dsp:txXfrm>
        <a:off x="2298215" y="811991"/>
        <a:ext cx="811991" cy="811990"/>
      </dsp:txXfrm>
    </dsp:sp>
    <dsp:sp modelId="{2EE967A1-A330-47BA-B12C-5A139BE0BE4F}">
      <dsp:nvSpPr>
        <dsp:cNvPr id="0" name=""/>
        <dsp:cNvSpPr/>
      </dsp:nvSpPr>
      <dsp:spPr>
        <a:xfrm>
          <a:off x="1080230" y="1623981"/>
          <a:ext cx="1623981" cy="1623981"/>
        </a:xfrm>
        <a:prstGeom prst="triangle">
          <a:avLst/>
        </a:prstGeom>
        <a:solidFill>
          <a:srgbClr val="0B4E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a:t>POLICY LAB,</a:t>
          </a:r>
        </a:p>
        <a:p>
          <a:pPr lvl="0" algn="ctr" defTabSz="466725">
            <a:lnSpc>
              <a:spcPct val="90000"/>
            </a:lnSpc>
            <a:spcBef>
              <a:spcPct val="0"/>
            </a:spcBef>
            <a:spcAft>
              <a:spcPct val="35000"/>
            </a:spcAft>
          </a:pPr>
          <a:r>
            <a:rPr lang="en-US" sz="1050" kern="1200" dirty="0"/>
            <a:t>CROSS-REGIONAL INTERACTION</a:t>
          </a:r>
        </a:p>
      </dsp:txBody>
      <dsp:txXfrm>
        <a:off x="1486225" y="2435972"/>
        <a:ext cx="811991" cy="811990"/>
      </dsp:txXfrm>
    </dsp:sp>
    <dsp:sp modelId="{B62FAB32-E0AA-4724-96A2-42588CBA3EB6}">
      <dsp:nvSpPr>
        <dsp:cNvPr id="0" name=""/>
        <dsp:cNvSpPr/>
      </dsp:nvSpPr>
      <dsp:spPr>
        <a:xfrm rot="10800000">
          <a:off x="1892220" y="1623981"/>
          <a:ext cx="1623981" cy="1623981"/>
        </a:xfrm>
        <a:prstGeom prst="triangle">
          <a:avLst/>
        </a:prstGeom>
        <a:solidFill>
          <a:srgbClr val="FFF7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a:solidFill>
                <a:schemeClr val="tx1"/>
              </a:solidFill>
            </a:rPr>
            <a:t>OPERATIONAL AND FUNDING SYNERGIES</a:t>
          </a:r>
        </a:p>
      </dsp:txBody>
      <dsp:txXfrm rot="10800000">
        <a:off x="2298215" y="1623981"/>
        <a:ext cx="811991" cy="811990"/>
      </dsp:txXfrm>
    </dsp:sp>
    <dsp:sp modelId="{A48DA1B8-EDE9-43E1-AEA0-1F1D8D5990DB}">
      <dsp:nvSpPr>
        <dsp:cNvPr id="0" name=""/>
        <dsp:cNvSpPr/>
      </dsp:nvSpPr>
      <dsp:spPr>
        <a:xfrm>
          <a:off x="2704211" y="1623981"/>
          <a:ext cx="1623981" cy="1623981"/>
        </a:xfrm>
        <a:prstGeom prst="triangle">
          <a:avLst/>
        </a:prstGeom>
        <a:solidFill>
          <a:srgbClr val="9BC5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a:t>INITIATIVES SUPPORTING CIRCULAR ECONOMY</a:t>
          </a:r>
        </a:p>
      </dsp:txBody>
      <dsp:txXfrm>
        <a:off x="3110206" y="2435972"/>
        <a:ext cx="811991" cy="81199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FB1E22DA-BF3D-4E72-9642-AF7C14300A09}" type="datetimeFigureOut">
              <a:rPr lang="it-IT" smtClean="0"/>
              <a:t>04/11/2018</a:t>
            </a:fld>
            <a:endParaRPr lang="it-IT"/>
          </a:p>
        </p:txBody>
      </p:sp>
      <p:sp>
        <p:nvSpPr>
          <p:cNvPr id="4" name="Segnaposto piè di pagina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3C7EB288-379D-41DA-BD4B-5D460FAA7345}" type="slidenum">
              <a:rPr lang="it-IT" smtClean="0"/>
              <a:t>‹N›</a:t>
            </a:fld>
            <a:endParaRPr lang="it-IT"/>
          </a:p>
        </p:txBody>
      </p:sp>
    </p:spTree>
    <p:extLst>
      <p:ext uri="{BB962C8B-B14F-4D97-AF65-F5344CB8AC3E}">
        <p14:creationId xmlns:p14="http://schemas.microsoft.com/office/powerpoint/2010/main" val="375005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B86762C5-0C86-459D-90DF-305BEC70923A}" type="datetimeFigureOut">
              <a:rPr lang="it-IT" smtClean="0"/>
              <a:t>04/11/2018</a:t>
            </a:fld>
            <a:endParaRPr lang="it-IT"/>
          </a:p>
        </p:txBody>
      </p:sp>
      <p:sp>
        <p:nvSpPr>
          <p:cNvPr id="4" name="Segnaposto immagine diapositiva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2054CC6C-7261-4D9A-B0C3-C8BDE836EA3B}" type="slidenum">
              <a:rPr lang="it-IT" smtClean="0"/>
              <a:t>‹N›</a:t>
            </a:fld>
            <a:endParaRPr lang="it-IT"/>
          </a:p>
        </p:txBody>
      </p:sp>
    </p:spTree>
    <p:extLst>
      <p:ext uri="{BB962C8B-B14F-4D97-AF65-F5344CB8AC3E}">
        <p14:creationId xmlns:p14="http://schemas.microsoft.com/office/powerpoint/2010/main" val="92804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5D3909-B78C-458E-9570-4B4470F64CB6}" type="slidenum">
              <a:rPr lang="it-IT" smtClean="0">
                <a:solidFill>
                  <a:prstClr val="black"/>
                </a:solidFill>
              </a:rPr>
              <a:pPr/>
              <a:t>2</a:t>
            </a:fld>
            <a:endParaRPr lang="it-IT" dirty="0">
              <a:solidFill>
                <a:prstClr val="black"/>
              </a:solidFill>
            </a:endParaRPr>
          </a:p>
        </p:txBody>
      </p:sp>
    </p:spTree>
    <p:extLst>
      <p:ext uri="{BB962C8B-B14F-4D97-AF65-F5344CB8AC3E}">
        <p14:creationId xmlns:p14="http://schemas.microsoft.com/office/powerpoint/2010/main" val="336549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r>
              <a:rPr lang="en-US" dirty="0"/>
              <a:t>Result of a series of discussions within the Policy Lab</a:t>
            </a:r>
          </a:p>
          <a:p>
            <a:r>
              <a:rPr lang="en-US" dirty="0"/>
              <a:t>Designed to be  a “Multi-partner Seal of Excellence” allowing actual financing </a:t>
            </a:r>
          </a:p>
          <a:p>
            <a:r>
              <a:rPr lang="en-US" dirty="0"/>
              <a:t>First signatures already achieved in the first quarter of 2018, further ones are coming</a:t>
            </a:r>
          </a:p>
          <a:p>
            <a:r>
              <a:rPr lang="en-US" dirty="0"/>
              <a:t>Open to all EU regions</a:t>
            </a:r>
          </a:p>
          <a:p>
            <a:endParaRPr lang="it-IT" dirty="0"/>
          </a:p>
        </p:txBody>
      </p:sp>
      <p:sp>
        <p:nvSpPr>
          <p:cNvPr id="4" name="Segnaposto numero diapositiva 3"/>
          <p:cNvSpPr>
            <a:spLocks noGrp="1"/>
          </p:cNvSpPr>
          <p:nvPr>
            <p:ph type="sldNum" sz="quarter" idx="10"/>
          </p:nvPr>
        </p:nvSpPr>
        <p:spPr/>
        <p:txBody>
          <a:bodyPr/>
          <a:lstStyle/>
          <a:p>
            <a:fld id="{EC5D3909-B78C-458E-9570-4B4470F64CB6}" type="slidenum">
              <a:rPr lang="it-IT" smtClean="0"/>
              <a:t>46</a:t>
            </a:fld>
            <a:endParaRPr lang="it-IT" dirty="0"/>
          </a:p>
        </p:txBody>
      </p:sp>
    </p:spTree>
    <p:extLst>
      <p:ext uri="{BB962C8B-B14F-4D97-AF65-F5344CB8AC3E}">
        <p14:creationId xmlns:p14="http://schemas.microsoft.com/office/powerpoint/2010/main" val="324023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pPr defTabSz="866760">
              <a:defRPr/>
            </a:pPr>
            <a:endParaRPr lang="en-GB" i="0" u="none" noProof="0" dirty="0"/>
          </a:p>
        </p:txBody>
      </p:sp>
      <p:sp>
        <p:nvSpPr>
          <p:cNvPr id="4" name="Segnaposto numero diapositiva 3"/>
          <p:cNvSpPr>
            <a:spLocks noGrp="1"/>
          </p:cNvSpPr>
          <p:nvPr>
            <p:ph type="sldNum" sz="quarter" idx="10"/>
          </p:nvPr>
        </p:nvSpPr>
        <p:spPr/>
        <p:txBody>
          <a:bodyPr/>
          <a:lstStyle/>
          <a:p>
            <a:fld id="{EC5D3909-B78C-458E-9570-4B4470F64CB6}" type="slidenum">
              <a:rPr lang="it-IT" smtClean="0"/>
              <a:t>47</a:t>
            </a:fld>
            <a:endParaRPr lang="it-IT" dirty="0"/>
          </a:p>
        </p:txBody>
      </p:sp>
    </p:spTree>
    <p:extLst>
      <p:ext uri="{BB962C8B-B14F-4D97-AF65-F5344CB8AC3E}">
        <p14:creationId xmlns:p14="http://schemas.microsoft.com/office/powerpoint/2010/main" val="219532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513E6A-8068-0345-8AF9-D5B47AB1361B}" type="slidenum">
              <a:rPr lang="it-IT" smtClean="0">
                <a:solidFill>
                  <a:prstClr val="black"/>
                </a:solidFill>
              </a:rPr>
              <a:pPr/>
              <a:t>15</a:t>
            </a:fld>
            <a:endParaRPr lang="it-IT">
              <a:solidFill>
                <a:prstClr val="black"/>
              </a:solidFill>
            </a:endParaRPr>
          </a:p>
        </p:txBody>
      </p:sp>
    </p:spTree>
    <p:extLst>
      <p:ext uri="{BB962C8B-B14F-4D97-AF65-F5344CB8AC3E}">
        <p14:creationId xmlns:p14="http://schemas.microsoft.com/office/powerpoint/2010/main" val="364882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F20FC2C-08CA-44FB-8802-FDB9AA59EBB0}" type="slidenum">
              <a:rPr lang="es-ES" smtClean="0">
                <a:solidFill>
                  <a:prstClr val="black"/>
                </a:solidFill>
              </a:rPr>
              <a:pPr/>
              <a:t>22</a:t>
            </a:fld>
            <a:endParaRPr lang="es-ES">
              <a:solidFill>
                <a:prstClr val="black"/>
              </a:solidFill>
            </a:endParaRPr>
          </a:p>
        </p:txBody>
      </p:sp>
    </p:spTree>
    <p:extLst>
      <p:ext uri="{BB962C8B-B14F-4D97-AF65-F5344CB8AC3E}">
        <p14:creationId xmlns:p14="http://schemas.microsoft.com/office/powerpoint/2010/main" val="9731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F20FC2C-08CA-44FB-8802-FDB9AA59EBB0}" type="slidenum">
              <a:rPr lang="es-ES" smtClean="0">
                <a:solidFill>
                  <a:prstClr val="black"/>
                </a:solidFill>
              </a:rPr>
              <a:pPr/>
              <a:t>24</a:t>
            </a:fld>
            <a:endParaRPr lang="es-ES">
              <a:solidFill>
                <a:prstClr val="black"/>
              </a:solidFill>
            </a:endParaRPr>
          </a:p>
        </p:txBody>
      </p:sp>
    </p:spTree>
    <p:extLst>
      <p:ext uri="{BB962C8B-B14F-4D97-AF65-F5344CB8AC3E}">
        <p14:creationId xmlns:p14="http://schemas.microsoft.com/office/powerpoint/2010/main" val="9731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EEB8E-2435-47BA-A693-455219E0498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3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Emergent</a:t>
            </a:r>
            <a:r>
              <a:rPr lang="fi-FI" dirty="0"/>
              <a:t> </a:t>
            </a:r>
            <a:r>
              <a:rPr lang="fi-FI" dirty="0" err="1"/>
              <a:t>topic</a:t>
            </a:r>
            <a:r>
              <a:rPr lang="fi-FI" dirty="0"/>
              <a:t> </a:t>
            </a:r>
            <a:r>
              <a:rPr lang="fi-FI" dirty="0">
                <a:sym typeface="Wingdings" panose="05000000000000000000" pitchFamily="2" charset="2"/>
              </a:rPr>
              <a:t> </a:t>
            </a:r>
            <a:r>
              <a:rPr lang="fi-FI" dirty="0" err="1">
                <a:sym typeface="Wingdings" panose="05000000000000000000" pitchFamily="2" charset="2"/>
              </a:rPr>
              <a:t>systemic</a:t>
            </a:r>
            <a:r>
              <a:rPr lang="fi-FI" dirty="0">
                <a:sym typeface="Wingdings" panose="05000000000000000000" pitchFamily="2" charset="2"/>
              </a:rPr>
              <a:t> </a:t>
            </a:r>
            <a:r>
              <a:rPr lang="fi-FI" dirty="0" err="1">
                <a:sym typeface="Wingdings" panose="05000000000000000000" pitchFamily="2" charset="2"/>
              </a:rPr>
              <a:t>challenges</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EEB8E-2435-47BA-A693-455219E0498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24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EEB8E-2435-47BA-A693-455219E0498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68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t>
            </a:r>
            <a:endParaRPr lang="en-US" dirty="0"/>
          </a:p>
          <a:p>
            <a:endParaRPr lang="en-US" dirty="0"/>
          </a:p>
          <a:p>
            <a:r>
              <a:rPr lang="en-US" dirty="0"/>
              <a:t>However, only the network effect, in which the platform’s </a:t>
            </a:r>
          </a:p>
          <a:p>
            <a:r>
              <a:rPr lang="en-US" dirty="0"/>
              <a:t>users – one or more user groups – create value for each </a:t>
            </a:r>
          </a:p>
          <a:p>
            <a:r>
              <a:rPr lang="en-US" dirty="0"/>
              <a:t>other and make the platform attractive to each other, turns </a:t>
            </a:r>
          </a:p>
          <a:p>
            <a:r>
              <a:rPr lang="en-US" dirty="0"/>
              <a:t>the activities into a functional platform and spreads the </a:t>
            </a:r>
            <a:r>
              <a:rPr lang="en-US" dirty="0" err="1"/>
              <a:t>cul</a:t>
            </a:r>
            <a:r>
              <a:rPr lang="en-US" dirty="0"/>
              <a:t>-</a:t>
            </a:r>
          </a:p>
          <a:p>
            <a:r>
              <a:rPr lang="en-US" dirty="0" err="1"/>
              <a:t>ture</a:t>
            </a:r>
            <a:r>
              <a:rPr lang="en-US" dirty="0"/>
              <a:t> of working together. The community, space and activities </a:t>
            </a:r>
          </a:p>
          <a:p>
            <a:r>
              <a:rPr lang="en-US" dirty="0"/>
              <a:t>can be facilitated in many different ways to support this joint </a:t>
            </a:r>
          </a:p>
          <a:p>
            <a:r>
              <a:rPr lang="en-US" dirty="0"/>
              <a:t>value creation process</a:t>
            </a:r>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EEB8E-2435-47BA-A693-455219E0498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26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Lisätty SCREEN-logo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EEB8E-2435-47BA-A693-455219E0498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32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41841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39677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2"/>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2"/>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47534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28650"/>
            <a:ext cx="7467600" cy="33147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11/4/2018</a:t>
            </a:fld>
            <a:endParaRPr lang="en-US" dirty="0"/>
          </a:p>
        </p:txBody>
      </p:sp>
      <p:sp>
        <p:nvSpPr>
          <p:cNvPr id="10" name="Slide Number Placeholder 9"/>
          <p:cNvSpPr>
            <a:spLocks noGrp="1"/>
          </p:cNvSpPr>
          <p:nvPr>
            <p:ph type="sldNum" sz="quarter" idx="11"/>
          </p:nvPr>
        </p:nvSpPr>
        <p:spPr/>
        <p:txBody>
          <a:bodyPr/>
          <a:lstStyle/>
          <a:p>
            <a:fld id="{69E57DC2-970A-4B3E-BB1C-7A09969E49DF}" type="slidenum">
              <a:rPr lang="en-US" smtClean="0"/>
              <a:t>‹N›</a:t>
            </a:fld>
            <a:endParaRPr lang="en-US" dirty="0"/>
          </a:p>
        </p:txBody>
      </p:sp>
      <p:sp>
        <p:nvSpPr>
          <p:cNvPr id="12" name="Footer Placeholder 11"/>
          <p:cNvSpPr>
            <a:spLocks noGrp="1"/>
          </p:cNvSpPr>
          <p:nvPr>
            <p:ph type="ftr" sz="quarter" idx="12"/>
          </p:nvPr>
        </p:nvSpPr>
        <p:spPr/>
        <p:txBody>
          <a:bodyPr/>
          <a:lstStyle/>
          <a:p>
            <a:endParaRPr lang="en-US" dirty="0"/>
          </a:p>
        </p:txBody>
      </p:sp>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777" y="4527949"/>
            <a:ext cx="933450" cy="55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30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28650"/>
            <a:ext cx="7467600" cy="33147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11/4/2018</a:t>
            </a:fld>
            <a:endParaRPr lang="en-US" dirty="0"/>
          </a:p>
        </p:txBody>
      </p:sp>
      <p:sp>
        <p:nvSpPr>
          <p:cNvPr id="10" name="Slide Number Placeholder 9"/>
          <p:cNvSpPr>
            <a:spLocks noGrp="1"/>
          </p:cNvSpPr>
          <p:nvPr>
            <p:ph type="sldNum" sz="quarter" idx="11"/>
          </p:nvPr>
        </p:nvSpPr>
        <p:spPr/>
        <p:txBody>
          <a:bodyPr/>
          <a:lstStyle/>
          <a:p>
            <a:fld id="{69E57DC2-970A-4B3E-BB1C-7A09969E49DF}" type="slidenum">
              <a:rPr lang="en-US" smtClean="0"/>
              <a:t>‹N›</a:t>
            </a:fld>
            <a:endParaRPr lang="en-US" dirty="0"/>
          </a:p>
        </p:txBody>
      </p:sp>
      <p:sp>
        <p:nvSpPr>
          <p:cNvPr id="12" name="Footer Placeholder 11"/>
          <p:cNvSpPr>
            <a:spLocks noGrp="1"/>
          </p:cNvSpPr>
          <p:nvPr>
            <p:ph type="ftr" sz="quarter" idx="12"/>
          </p:nvPr>
        </p:nvSpPr>
        <p:spPr/>
        <p:txBody>
          <a:bodyPr/>
          <a:lstStyle/>
          <a:p>
            <a:endParaRPr lang="en-US" dirty="0"/>
          </a:p>
        </p:txBody>
      </p:sp>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777" y="4527949"/>
            <a:ext cx="933450" cy="55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301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192266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208084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168995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6" name="Segnaposto piè di pagina 5"/>
          <p:cNvSpPr>
            <a:spLocks noGrp="1"/>
          </p:cNvSpPr>
          <p:nvPr>
            <p:ph type="ftr" sz="quarter" idx="11"/>
          </p:nvPr>
        </p:nvSpPr>
        <p:spPr/>
        <p:txBody>
          <a:bodyPr/>
          <a:lstStyle/>
          <a:p>
            <a:endParaRPr lang="it-IT">
              <a:solidFill>
                <a:srgbClr val="37AB3B">
                  <a:tint val="75000"/>
                </a:srgbClr>
              </a:solidFill>
            </a:endParaRPr>
          </a:p>
        </p:txBody>
      </p:sp>
      <p:sp>
        <p:nvSpPr>
          <p:cNvPr id="7" name="Segnaposto numero diapositiva 6"/>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51503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8" name="Segnaposto piè di pagina 7"/>
          <p:cNvSpPr>
            <a:spLocks noGrp="1"/>
          </p:cNvSpPr>
          <p:nvPr>
            <p:ph type="ftr" sz="quarter" idx="11"/>
          </p:nvPr>
        </p:nvSpPr>
        <p:spPr/>
        <p:txBody>
          <a:bodyPr/>
          <a:lstStyle/>
          <a:p>
            <a:endParaRPr lang="it-IT">
              <a:solidFill>
                <a:srgbClr val="37AB3B">
                  <a:tint val="75000"/>
                </a:srgbClr>
              </a:solidFill>
            </a:endParaRPr>
          </a:p>
        </p:txBody>
      </p:sp>
      <p:sp>
        <p:nvSpPr>
          <p:cNvPr id="9" name="Segnaposto numero diapositiva 8"/>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70160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4" name="Segnaposto piè di pagina 3"/>
          <p:cNvSpPr>
            <a:spLocks noGrp="1"/>
          </p:cNvSpPr>
          <p:nvPr>
            <p:ph type="ftr" sz="quarter" idx="11"/>
          </p:nvPr>
        </p:nvSpPr>
        <p:spPr/>
        <p:txBody>
          <a:bodyPr/>
          <a:lstStyle/>
          <a:p>
            <a:endParaRPr lang="it-IT">
              <a:solidFill>
                <a:srgbClr val="37AB3B">
                  <a:tint val="75000"/>
                </a:srgbClr>
              </a:solidFill>
            </a:endParaRPr>
          </a:p>
        </p:txBody>
      </p:sp>
      <p:sp>
        <p:nvSpPr>
          <p:cNvPr id="5" name="Segnaposto numero diapositiva 4"/>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99578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295625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3" name="Segnaposto piè di pagina 2"/>
          <p:cNvSpPr>
            <a:spLocks noGrp="1"/>
          </p:cNvSpPr>
          <p:nvPr>
            <p:ph type="ftr" sz="quarter" idx="11"/>
          </p:nvPr>
        </p:nvSpPr>
        <p:spPr/>
        <p:txBody>
          <a:bodyPr/>
          <a:lstStyle/>
          <a:p>
            <a:endParaRPr lang="it-IT">
              <a:solidFill>
                <a:srgbClr val="37AB3B">
                  <a:tint val="75000"/>
                </a:srgbClr>
              </a:solidFill>
            </a:endParaRPr>
          </a:p>
        </p:txBody>
      </p:sp>
      <p:sp>
        <p:nvSpPr>
          <p:cNvPr id="4" name="Segnaposto numero diapositiva 3"/>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41200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04787"/>
            <a:ext cx="3008313" cy="871538"/>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6" name="Segnaposto piè di pagina 5"/>
          <p:cNvSpPr>
            <a:spLocks noGrp="1"/>
          </p:cNvSpPr>
          <p:nvPr>
            <p:ph type="ftr" sz="quarter" idx="11"/>
          </p:nvPr>
        </p:nvSpPr>
        <p:spPr/>
        <p:txBody>
          <a:bodyPr/>
          <a:lstStyle/>
          <a:p>
            <a:endParaRPr lang="it-IT">
              <a:solidFill>
                <a:srgbClr val="37AB3B">
                  <a:tint val="75000"/>
                </a:srgbClr>
              </a:solidFill>
            </a:endParaRPr>
          </a:p>
        </p:txBody>
      </p:sp>
      <p:sp>
        <p:nvSpPr>
          <p:cNvPr id="7" name="Segnaposto numero diapositiva 6"/>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118609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6" name="Segnaposto piè di pagina 5"/>
          <p:cNvSpPr>
            <a:spLocks noGrp="1"/>
          </p:cNvSpPr>
          <p:nvPr>
            <p:ph type="ftr" sz="quarter" idx="11"/>
          </p:nvPr>
        </p:nvSpPr>
        <p:spPr/>
        <p:txBody>
          <a:bodyPr/>
          <a:lstStyle/>
          <a:p>
            <a:endParaRPr lang="it-IT">
              <a:solidFill>
                <a:srgbClr val="37AB3B">
                  <a:tint val="75000"/>
                </a:srgbClr>
              </a:solidFill>
            </a:endParaRPr>
          </a:p>
        </p:txBody>
      </p:sp>
      <p:sp>
        <p:nvSpPr>
          <p:cNvPr id="7" name="Segnaposto numero diapositiva 6"/>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59502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295182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3"/>
            <a:ext cx="2057400" cy="329088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154783"/>
            <a:ext cx="6019800" cy="32908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412265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02">
    <p:bg>
      <p:bgPr>
        <a:solidFill>
          <a:srgbClr val="00453A"/>
        </a:solidFill>
        <a:effectLst/>
      </p:bgPr>
    </p:bg>
    <p:spTree>
      <p:nvGrpSpPr>
        <p:cNvPr id="1" name=""/>
        <p:cNvGrpSpPr/>
        <p:nvPr/>
      </p:nvGrpSpPr>
      <p:grpSpPr>
        <a:xfrm>
          <a:off x="0" y="0"/>
          <a:ext cx="0" cy="0"/>
          <a:chOff x="0" y="0"/>
          <a:chExt cx="0" cy="0"/>
        </a:xfrm>
      </p:grpSpPr>
      <p:pic>
        <p:nvPicPr>
          <p:cNvPr id="7" name="Immagine 6" descr="screen_cover_img_03.jpg"/>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6305662" y="-63499"/>
            <a:ext cx="2897608" cy="5257799"/>
          </a:xfrm>
          <a:prstGeom prst="rect">
            <a:avLst/>
          </a:prstGeom>
        </p:spPr>
      </p:pic>
      <p:pic>
        <p:nvPicPr>
          <p:cNvPr id="8" name="Immagine 7" descr="screen_logo.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1449" y="577894"/>
            <a:ext cx="2863666" cy="1478187"/>
          </a:xfrm>
          <a:prstGeom prst="rect">
            <a:avLst/>
          </a:prstGeom>
        </p:spPr>
      </p:pic>
      <p:pic>
        <p:nvPicPr>
          <p:cNvPr id="9" name="Immagine 8" descr="EU_disclaimer_0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28601" y="1637594"/>
            <a:ext cx="2606040" cy="192024"/>
          </a:xfrm>
          <a:prstGeom prst="rect">
            <a:avLst/>
          </a:prstGeom>
        </p:spPr>
      </p:pic>
    </p:spTree>
    <p:extLst>
      <p:ext uri="{BB962C8B-B14F-4D97-AF65-F5344CB8AC3E}">
        <p14:creationId xmlns:p14="http://schemas.microsoft.com/office/powerpoint/2010/main" val="2102871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216160" y="950615"/>
            <a:ext cx="7235981" cy="3849987"/>
          </a:xfrm>
        </p:spPr>
        <p:txBody>
          <a:bodyPr/>
          <a:lstStyle>
            <a:lvl1pPr>
              <a:defRPr sz="9800"/>
            </a:lvl1pPr>
          </a:lstStyle>
          <a:p>
            <a:r>
              <a:rPr lang="it-IT" dirty="0"/>
              <a:t>Fare clic per modificare lo stile del titolo</a:t>
            </a:r>
            <a:endParaRPr lang="en-US" dirty="0"/>
          </a:p>
        </p:txBody>
      </p:sp>
      <p:sp>
        <p:nvSpPr>
          <p:cNvPr id="3" name="Subtitle 2"/>
          <p:cNvSpPr>
            <a:spLocks noGrp="1"/>
          </p:cNvSpPr>
          <p:nvPr>
            <p:ph type="subTitle" idx="1"/>
          </p:nvPr>
        </p:nvSpPr>
        <p:spPr>
          <a:xfrm>
            <a:off x="1216153" y="151286"/>
            <a:ext cx="6189583" cy="712177"/>
          </a:xfrm>
        </p:spPr>
        <p:txBody>
          <a:bodyPr>
            <a:normAutofit/>
          </a:bodyPr>
          <a:lstStyle>
            <a:lvl1pPr marL="0" indent="0" algn="r">
              <a:buNone/>
              <a:defRPr sz="2000">
                <a:solidFill>
                  <a:schemeClr val="tx2">
                    <a:lumMod val="60000"/>
                    <a:lumOff val="40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a:xfrm>
            <a:off x="8150477" y="177321"/>
            <a:ext cx="785301" cy="273844"/>
          </a:xfrm>
        </p:spPr>
        <p:txBody>
          <a:bodyPr/>
          <a:lstStyle>
            <a:lvl1pPr>
              <a:defRPr sz="1200"/>
            </a:lvl1pPr>
          </a:lstStyle>
          <a:p>
            <a:fld id="{69E57DC2-970A-4B3E-BB1C-7A09969E49DF}" type="slidenum">
              <a:rPr lang="en-US" smtClean="0">
                <a:solidFill>
                  <a:srgbClr val="675D59">
                    <a:lumMod val="60000"/>
                    <a:lumOff val="40000"/>
                  </a:srgbClr>
                </a:solidFill>
              </a:rPr>
              <a:pPr/>
              <a:t>‹N›</a:t>
            </a:fld>
            <a:endParaRPr lang="en-US" dirty="0">
              <a:solidFill>
                <a:srgbClr val="675D59">
                  <a:lumMod val="60000"/>
                  <a:lumOff val="40000"/>
                </a:srgbClr>
              </a:solidFill>
            </a:endParaRP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7352" y="4527946"/>
            <a:ext cx="939311" cy="55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360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219200" y="3943350"/>
            <a:ext cx="7239000" cy="857250"/>
          </a:xfrm>
        </p:spPr>
        <p:txBody>
          <a:bodyPr>
            <a:noAutofit/>
          </a:bodyPr>
          <a:lstStyle>
            <a:lvl1pPr algn="l">
              <a:defRPr sz="6100" baseline="0">
                <a:ln w="12700">
                  <a:solidFill>
                    <a:schemeClr val="tx2"/>
                  </a:solidFill>
                </a:ln>
              </a:defRPr>
            </a:lvl1pPr>
          </a:lstStyle>
          <a:p>
            <a:r>
              <a:rPr lang="it-IT"/>
              <a:t>Fare clic per modificare lo stile del titolo</a:t>
            </a:r>
            <a:endParaRPr lang="en-US" dirty="0"/>
          </a:p>
        </p:txBody>
      </p:sp>
      <p:sp>
        <p:nvSpPr>
          <p:cNvPr id="3" name="Content Placeholder 2"/>
          <p:cNvSpPr>
            <a:spLocks noGrp="1"/>
          </p:cNvSpPr>
          <p:nvPr>
            <p:ph idx="1"/>
          </p:nvPr>
        </p:nvSpPr>
        <p:spPr>
          <a:xfrm>
            <a:off x="1219200" y="628650"/>
            <a:ext cx="7467600" cy="3314700"/>
          </a:xfrm>
        </p:spPr>
        <p:txBody>
          <a:bodyPr>
            <a:normAutofit/>
          </a:bodyPr>
          <a:lstStyle>
            <a:lvl1pPr>
              <a:defRPr sz="2400"/>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11/4/2018</a:t>
            </a:fld>
            <a:endParaRPr lang="en-US" dirty="0"/>
          </a:p>
        </p:txBody>
      </p:sp>
      <p:sp>
        <p:nvSpPr>
          <p:cNvPr id="10" name="Slide Number Placeholder 9"/>
          <p:cNvSpPr>
            <a:spLocks noGrp="1"/>
          </p:cNvSpPr>
          <p:nvPr>
            <p:ph type="sldNum" sz="quarter" idx="11"/>
          </p:nvPr>
        </p:nvSpPr>
        <p:spPr/>
        <p:txBody>
          <a:bodyPr/>
          <a:lstStyle/>
          <a:p>
            <a:fld id="{69E57DC2-970A-4B3E-BB1C-7A09969E49DF}" type="slidenum">
              <a:rPr lang="en-US" smtClean="0">
                <a:solidFill>
                  <a:srgbClr val="675D59">
                    <a:lumMod val="60000"/>
                    <a:lumOff val="40000"/>
                  </a:srgbClr>
                </a:solidFill>
              </a:rPr>
              <a:pPr/>
              <a:t>‹N›</a:t>
            </a:fld>
            <a:endParaRPr lang="en-US" dirty="0">
              <a:solidFill>
                <a:srgbClr val="675D59">
                  <a:lumMod val="60000"/>
                  <a:lumOff val="40000"/>
                </a:srgbClr>
              </a:solidFill>
            </a:endParaRPr>
          </a:p>
        </p:txBody>
      </p:sp>
      <p:sp>
        <p:nvSpPr>
          <p:cNvPr id="12" name="Footer Placeholder 11"/>
          <p:cNvSpPr>
            <a:spLocks noGrp="1"/>
          </p:cNvSpPr>
          <p:nvPr>
            <p:ph type="ftr" sz="quarter" idx="12"/>
          </p:nvPr>
        </p:nvSpPr>
        <p:spPr/>
        <p:txBody>
          <a:bodyPr/>
          <a:lstStyle/>
          <a:p>
            <a:endParaRPr lang="en-US" dirty="0">
              <a:solidFill>
                <a:srgbClr val="4D5B6B">
                  <a:lumMod val="60000"/>
                  <a:lumOff val="40000"/>
                </a:srgbClr>
              </a:solidFill>
            </a:endParaRPr>
          </a:p>
        </p:txBody>
      </p:sp>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777" y="4527956"/>
            <a:ext cx="933450" cy="55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47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E6118-2437-4B30-8E3C-4D2BE6020583}" type="datetimeFigureOut">
              <a:rPr lang="en-US" smtClean="0"/>
              <a:pPr/>
              <a:t>11/4/2018</a:t>
            </a:fld>
            <a:endParaRPr lang="en-US" dirty="0"/>
          </a:p>
        </p:txBody>
      </p:sp>
      <p:sp>
        <p:nvSpPr>
          <p:cNvPr id="6" name="Slide Number Placeholder 5"/>
          <p:cNvSpPr>
            <a:spLocks noGrp="1"/>
          </p:cNvSpPr>
          <p:nvPr>
            <p:ph type="sldNum" sz="quarter" idx="11"/>
          </p:nvPr>
        </p:nvSpPr>
        <p:spPr/>
        <p:txBody>
          <a:bodyPr/>
          <a:lstStyle/>
          <a:p>
            <a:fld id="{69E57DC2-970A-4B3E-BB1C-7A09969E49DF}" type="slidenum">
              <a:rPr lang="en-US" smtClean="0">
                <a:solidFill>
                  <a:srgbClr val="675D59">
                    <a:lumMod val="60000"/>
                    <a:lumOff val="40000"/>
                  </a:srgbClr>
                </a:solidFill>
              </a:rPr>
              <a:pPr/>
              <a:t>‹N›</a:t>
            </a:fld>
            <a:endParaRPr lang="en-US" dirty="0">
              <a:solidFill>
                <a:srgbClr val="675D59">
                  <a:lumMod val="60000"/>
                  <a:lumOff val="40000"/>
                </a:srgbClr>
              </a:solidFill>
            </a:endParaRPr>
          </a:p>
        </p:txBody>
      </p:sp>
      <p:sp>
        <p:nvSpPr>
          <p:cNvPr id="7" name="Footer Placeholder 6"/>
          <p:cNvSpPr>
            <a:spLocks noGrp="1"/>
          </p:cNvSpPr>
          <p:nvPr>
            <p:ph type="ftr" sz="quarter" idx="12"/>
          </p:nvPr>
        </p:nvSpPr>
        <p:spPr/>
        <p:txBody>
          <a:bodyPr/>
          <a:lstStyle/>
          <a:p>
            <a:endParaRPr lang="en-US" dirty="0">
              <a:solidFill>
                <a:srgbClr val="4D5B6B">
                  <a:lumMod val="60000"/>
                  <a:lumOff val="40000"/>
                </a:srgbClr>
              </a:solidFill>
            </a:endParaRP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701" y="4463563"/>
            <a:ext cx="939311" cy="55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120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6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62"/>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6" name="Holder 6"/>
          <p:cNvSpPr>
            <a:spLocks noGrp="1"/>
          </p:cNvSpPr>
          <p:nvPr>
            <p:ph type="sldNum" sz="quarter" idx="7"/>
          </p:nvPr>
        </p:nvSpPr>
        <p:spPr>
          <a:xfrm>
            <a:off x="6583680" y="4783462"/>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24802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3267031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033" y="606269"/>
            <a:ext cx="8993944" cy="307777"/>
          </a:xfrm>
        </p:spPr>
        <p:txBody>
          <a:bodyPr lIns="0" tIns="0" rIns="0" bIns="0"/>
          <a:lstStyle>
            <a:lvl1pPr>
              <a:defRPr sz="2000" b="1" i="0">
                <a:solidFill>
                  <a:srgbClr val="4D5B6B"/>
                </a:solidFill>
                <a:latin typeface="Calibri"/>
                <a:cs typeface="Calibri"/>
              </a:defRPr>
            </a:lvl1pPr>
          </a:lstStyle>
          <a:p>
            <a:endParaRPr/>
          </a:p>
        </p:txBody>
      </p:sp>
      <p:sp>
        <p:nvSpPr>
          <p:cNvPr id="3" name="Holder 3"/>
          <p:cNvSpPr>
            <a:spLocks noGrp="1"/>
          </p:cNvSpPr>
          <p:nvPr>
            <p:ph type="body" idx="1"/>
          </p:nvPr>
        </p:nvSpPr>
        <p:spPr>
          <a:xfrm>
            <a:off x="691667" y="1138622"/>
            <a:ext cx="8015654" cy="307777"/>
          </a:xfrm>
        </p:spPr>
        <p:txBody>
          <a:bodyPr lIns="0" tIns="0" rIns="0" bIns="0"/>
          <a:lstStyle>
            <a:lvl1pPr>
              <a:defRPr sz="2000" b="1" i="0">
                <a:solidFill>
                  <a:srgbClr val="4D5B6B"/>
                </a:solidFill>
                <a:latin typeface="Calibri"/>
                <a:cs typeface="Calibri"/>
              </a:defRPr>
            </a:lvl1pPr>
          </a:lstStyle>
          <a:p>
            <a:endParaRPr/>
          </a:p>
        </p:txBody>
      </p:sp>
      <p:sp>
        <p:nvSpPr>
          <p:cNvPr id="4" name="Holder 4"/>
          <p:cNvSpPr>
            <a:spLocks noGrp="1"/>
          </p:cNvSpPr>
          <p:nvPr>
            <p:ph type="ftr" sz="quarter" idx="5"/>
          </p:nvPr>
        </p:nvSpPr>
        <p:spPr>
          <a:xfrm>
            <a:off x="3108960" y="478346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62"/>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6" name="Holder 6"/>
          <p:cNvSpPr>
            <a:spLocks noGrp="1"/>
          </p:cNvSpPr>
          <p:nvPr>
            <p:ph type="sldNum" sz="quarter" idx="7"/>
          </p:nvPr>
        </p:nvSpPr>
        <p:spPr>
          <a:xfrm>
            <a:off x="6583680" y="4783462"/>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7155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5033" y="606269"/>
            <a:ext cx="8993944" cy="307777"/>
          </a:xfrm>
        </p:spPr>
        <p:txBody>
          <a:bodyPr lIns="0" tIns="0" rIns="0" bIns="0"/>
          <a:lstStyle>
            <a:lvl1pPr>
              <a:defRPr sz="2000" b="1" i="0">
                <a:solidFill>
                  <a:srgbClr val="4D5B6B"/>
                </a:solidFill>
                <a:latin typeface="Calibri"/>
                <a:cs typeface="Calibri"/>
              </a:defRPr>
            </a:lvl1pPr>
          </a:lstStyle>
          <a:p>
            <a:endParaRPr/>
          </a:p>
        </p:txBody>
      </p:sp>
      <p:sp>
        <p:nvSpPr>
          <p:cNvPr id="3" name="Holder 3"/>
          <p:cNvSpPr>
            <a:spLocks noGrp="1"/>
          </p:cNvSpPr>
          <p:nvPr>
            <p:ph sz="half" idx="2"/>
          </p:nvPr>
        </p:nvSpPr>
        <p:spPr>
          <a:xfrm>
            <a:off x="457200" y="1183005"/>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6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62"/>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7" name="Holder 7"/>
          <p:cNvSpPr>
            <a:spLocks noGrp="1"/>
          </p:cNvSpPr>
          <p:nvPr>
            <p:ph type="sldNum" sz="quarter" idx="7"/>
          </p:nvPr>
        </p:nvSpPr>
        <p:spPr>
          <a:xfrm>
            <a:off x="6583680" y="4783462"/>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843450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5033" y="606269"/>
            <a:ext cx="8993944" cy="307777"/>
          </a:xfrm>
        </p:spPr>
        <p:txBody>
          <a:bodyPr lIns="0" tIns="0" rIns="0" bIns="0"/>
          <a:lstStyle>
            <a:lvl1pPr>
              <a:defRPr sz="2000" b="1" i="0">
                <a:solidFill>
                  <a:srgbClr val="4D5B6B"/>
                </a:solidFill>
                <a:latin typeface="Calibri"/>
                <a:cs typeface="Calibri"/>
              </a:defRPr>
            </a:lvl1pPr>
          </a:lstStyle>
          <a:p>
            <a:endParaRPr/>
          </a:p>
        </p:txBody>
      </p:sp>
      <p:sp>
        <p:nvSpPr>
          <p:cNvPr id="3" name="Holder 3"/>
          <p:cNvSpPr>
            <a:spLocks noGrp="1"/>
          </p:cNvSpPr>
          <p:nvPr>
            <p:ph type="ftr" sz="quarter" idx="5"/>
          </p:nvPr>
        </p:nvSpPr>
        <p:spPr>
          <a:xfrm>
            <a:off x="3108960" y="478346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62"/>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5" name="Holder 5"/>
          <p:cNvSpPr>
            <a:spLocks noGrp="1"/>
          </p:cNvSpPr>
          <p:nvPr>
            <p:ph type="sldNum" sz="quarter" idx="7"/>
          </p:nvPr>
        </p:nvSpPr>
        <p:spPr>
          <a:xfrm>
            <a:off x="6583680" y="4783462"/>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918535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906000" h="6858000">
                <a:moveTo>
                  <a:pt x="0" y="6858000"/>
                </a:moveTo>
                <a:lnTo>
                  <a:pt x="9906000" y="6858000"/>
                </a:lnTo>
                <a:lnTo>
                  <a:pt x="9906000" y="0"/>
                </a:lnTo>
                <a:lnTo>
                  <a:pt x="0" y="0"/>
                </a:lnTo>
                <a:lnTo>
                  <a:pt x="0" y="6858000"/>
                </a:lnTo>
                <a:close/>
              </a:path>
            </a:pathLst>
          </a:custGeom>
          <a:solidFill>
            <a:srgbClr val="004539"/>
          </a:solidFill>
        </p:spPr>
        <p:txBody>
          <a:bodyPr wrap="square" lIns="0" tIns="0" rIns="0" bIns="0" rtlCol="0"/>
          <a:lstStyle/>
          <a:p>
            <a:pPr defTabSz="389582"/>
            <a:endParaRPr sz="1500">
              <a:solidFill>
                <a:prstClr val="black"/>
              </a:solidFill>
            </a:endParaRPr>
          </a:p>
        </p:txBody>
      </p:sp>
      <p:sp>
        <p:nvSpPr>
          <p:cNvPr id="17" name="bk object 17"/>
          <p:cNvSpPr/>
          <p:nvPr/>
        </p:nvSpPr>
        <p:spPr>
          <a:xfrm>
            <a:off x="8453399" y="4286250"/>
            <a:ext cx="243254" cy="323850"/>
          </a:xfrm>
          <a:custGeom>
            <a:avLst/>
            <a:gdLst/>
            <a:ahLst/>
            <a:cxnLst/>
            <a:rect l="l" t="t" r="r" b="b"/>
            <a:pathLst>
              <a:path w="263525" h="431800">
                <a:moveTo>
                  <a:pt x="106679" y="0"/>
                </a:moveTo>
                <a:lnTo>
                  <a:pt x="0" y="0"/>
                </a:lnTo>
                <a:lnTo>
                  <a:pt x="153161" y="215900"/>
                </a:lnTo>
                <a:lnTo>
                  <a:pt x="0" y="431800"/>
                </a:lnTo>
                <a:lnTo>
                  <a:pt x="106679" y="431800"/>
                </a:lnTo>
                <a:lnTo>
                  <a:pt x="263143" y="215900"/>
                </a:lnTo>
                <a:lnTo>
                  <a:pt x="106679" y="0"/>
                </a:lnTo>
                <a:close/>
              </a:path>
            </a:pathLst>
          </a:custGeom>
          <a:solidFill>
            <a:srgbClr val="A79D99"/>
          </a:solidFill>
        </p:spPr>
        <p:txBody>
          <a:bodyPr wrap="square" lIns="0" tIns="0" rIns="0" bIns="0" rtlCol="0"/>
          <a:lstStyle/>
          <a:p>
            <a:pPr defTabSz="389582"/>
            <a:endParaRPr sz="1500">
              <a:solidFill>
                <a:prstClr val="black"/>
              </a:solidFill>
            </a:endParaRPr>
          </a:p>
        </p:txBody>
      </p:sp>
      <p:sp>
        <p:nvSpPr>
          <p:cNvPr id="18" name="bk object 18"/>
          <p:cNvSpPr/>
          <p:nvPr/>
        </p:nvSpPr>
        <p:spPr>
          <a:xfrm>
            <a:off x="6305733" y="2"/>
            <a:ext cx="2838273" cy="514349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389582"/>
            <a:endParaRPr sz="1500">
              <a:solidFill>
                <a:prstClr val="black"/>
              </a:solidFill>
            </a:endParaRPr>
          </a:p>
        </p:txBody>
      </p:sp>
      <p:sp>
        <p:nvSpPr>
          <p:cNvPr id="19" name="bk object 19"/>
          <p:cNvSpPr/>
          <p:nvPr/>
        </p:nvSpPr>
        <p:spPr>
          <a:xfrm>
            <a:off x="161438" y="577883"/>
            <a:ext cx="2863712" cy="147818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389582"/>
            <a:endParaRPr sz="1500">
              <a:solidFill>
                <a:prstClr val="black"/>
              </a:solidFill>
            </a:endParaRPr>
          </a:p>
        </p:txBody>
      </p:sp>
      <p:sp>
        <p:nvSpPr>
          <p:cNvPr id="20" name="bk object 20"/>
          <p:cNvSpPr/>
          <p:nvPr/>
        </p:nvSpPr>
        <p:spPr>
          <a:xfrm>
            <a:off x="3628650" y="1637633"/>
            <a:ext cx="2606039" cy="19202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389582"/>
            <a:endParaRPr sz="1500">
              <a:solidFill>
                <a:prstClr val="black"/>
              </a:solidFill>
            </a:endParaRPr>
          </a:p>
        </p:txBody>
      </p:sp>
      <p:sp>
        <p:nvSpPr>
          <p:cNvPr id="2" name="Holder 2"/>
          <p:cNvSpPr>
            <a:spLocks noGrp="1"/>
          </p:cNvSpPr>
          <p:nvPr>
            <p:ph type="ftr" sz="quarter" idx="5"/>
          </p:nvPr>
        </p:nvSpPr>
        <p:spPr>
          <a:xfrm>
            <a:off x="3108960" y="478346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62"/>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4" name="Holder 4"/>
          <p:cNvSpPr>
            <a:spLocks noGrp="1"/>
          </p:cNvSpPr>
          <p:nvPr>
            <p:ph type="sldNum" sz="quarter" idx="7"/>
          </p:nvPr>
        </p:nvSpPr>
        <p:spPr>
          <a:xfrm>
            <a:off x="6583680" y="4783462"/>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168182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75033" y="606266"/>
            <a:ext cx="8993944" cy="369332"/>
          </a:xfrm>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4783462"/>
            <a:ext cx="2103120" cy="276999"/>
          </a:xfrm>
        </p:spPr>
        <p:txBody>
          <a:bodyPr/>
          <a:lstStyle/>
          <a:p>
            <a:fld id="{1D4802B4-F71A-4505-99A0-0877EE35665A}" type="datetimeFigureOut">
              <a:rPr lang="es-ES" smtClean="0">
                <a:solidFill>
                  <a:prstClr val="black">
                    <a:tint val="75000"/>
                  </a:prstClr>
                </a:solidFill>
              </a:rPr>
              <a:pPr/>
              <a:t>04/11/2018</a:t>
            </a:fld>
            <a:endParaRPr lang="es-ES">
              <a:solidFill>
                <a:prstClr val="black">
                  <a:tint val="75000"/>
                </a:prstClr>
              </a:solidFill>
            </a:endParaRPr>
          </a:p>
        </p:txBody>
      </p:sp>
      <p:sp>
        <p:nvSpPr>
          <p:cNvPr id="4" name="3 Marcador de pie de página"/>
          <p:cNvSpPr>
            <a:spLocks noGrp="1"/>
          </p:cNvSpPr>
          <p:nvPr>
            <p:ph type="ftr" sz="quarter" idx="11"/>
          </p:nvPr>
        </p:nvSpPr>
        <p:spPr>
          <a:xfrm>
            <a:off x="3108960" y="4783462"/>
            <a:ext cx="2926080" cy="276999"/>
          </a:xfrm>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a:xfrm>
            <a:off x="6583680" y="4783462"/>
            <a:ext cx="2103120" cy="276999"/>
          </a:xfrm>
        </p:spPr>
        <p:txBody>
          <a:bodyPr/>
          <a:lstStyle/>
          <a:p>
            <a:fld id="{867BCE3E-8528-472F-9A87-768909430C60}" type="slidenum">
              <a:rPr lang="es-ES" smtClean="0">
                <a:solidFill>
                  <a:prstClr val="black">
                    <a:tint val="75000"/>
                  </a:prstClr>
                </a:solidFill>
              </a:rPr>
              <a:pPr/>
              <a:t>‹N›</a:t>
            </a:fld>
            <a:endParaRPr lang="es-ES">
              <a:solidFill>
                <a:prstClr val="black">
                  <a:tint val="75000"/>
                </a:prstClr>
              </a:solidFill>
            </a:endParaRPr>
          </a:p>
        </p:txBody>
      </p:sp>
    </p:spTree>
    <p:extLst>
      <p:ext uri="{BB962C8B-B14F-4D97-AF65-F5344CB8AC3E}">
        <p14:creationId xmlns:p14="http://schemas.microsoft.com/office/powerpoint/2010/main" val="252523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11"/>
          </p:nvPr>
        </p:nvSpPr>
        <p:spPr/>
        <p:txBody>
          <a:bodyPr/>
          <a:lstStyle/>
          <a:p>
            <a:endParaRPr lang="it-IT">
              <a:solidFill>
                <a:srgbClr val="37AB3B">
                  <a:tint val="75000"/>
                </a:srgbClr>
              </a:solidFill>
            </a:endParaRPr>
          </a:p>
        </p:txBody>
      </p:sp>
      <p:sp>
        <p:nvSpPr>
          <p:cNvPr id="6" name="Segnaposto numero diapositiva 5"/>
          <p:cNvSpPr>
            <a:spLocks noGrp="1"/>
          </p:cNvSpPr>
          <p:nvPr>
            <p:ph type="sldNum" sz="quarter" idx="12"/>
          </p:nvPr>
        </p:nvSpPr>
        <p:spPr/>
        <p:txBody>
          <a:body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2677707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 3" descr="logoreliefCMJN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5867" y="0"/>
            <a:ext cx="1338134" cy="627534"/>
          </a:xfrm>
          <a:prstGeom prst="rect">
            <a:avLst/>
          </a:prstGeom>
        </p:spPr>
      </p:pic>
      <p:sp>
        <p:nvSpPr>
          <p:cNvPr id="6" name="5 Rectángulo"/>
          <p:cNvSpPr/>
          <p:nvPr userDrawn="1"/>
        </p:nvSpPr>
        <p:spPr>
          <a:xfrm>
            <a:off x="35496" y="4731990"/>
            <a:ext cx="9072000"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779074"/>
            <a:endParaRPr lang="es-ES" sz="1500">
              <a:solidFill>
                <a:prstClr val="white"/>
              </a:solidFill>
            </a:endParaRPr>
          </a:p>
        </p:txBody>
      </p:sp>
      <p:sp>
        <p:nvSpPr>
          <p:cNvPr id="7" name="6 CuadroTexto"/>
          <p:cNvSpPr txBox="1"/>
          <p:nvPr userDrawn="1"/>
        </p:nvSpPr>
        <p:spPr>
          <a:xfrm>
            <a:off x="323530" y="4840003"/>
            <a:ext cx="8568952" cy="294110"/>
          </a:xfrm>
          <a:prstGeom prst="rect">
            <a:avLst/>
          </a:prstGeom>
          <a:noFill/>
        </p:spPr>
        <p:txBody>
          <a:bodyPr wrap="square" lIns="77907" tIns="38953" rIns="77907" bIns="38953" rtlCol="0">
            <a:spAutoFit/>
          </a:bodyPr>
          <a:lstStyle/>
          <a:p>
            <a:pPr algn="ctr" defTabSz="779074"/>
            <a:r>
              <a:rPr lang="es-ES" sz="1400" i="1" dirty="0">
                <a:solidFill>
                  <a:prstClr val="white">
                    <a:lumMod val="50000"/>
                  </a:prstClr>
                </a:solidFill>
              </a:rPr>
              <a:t>De- and </a:t>
            </a:r>
            <a:r>
              <a:rPr lang="es-ES" sz="1400" i="1" dirty="0" err="1">
                <a:solidFill>
                  <a:prstClr val="white">
                    <a:lumMod val="50000"/>
                  </a:prstClr>
                </a:solidFill>
              </a:rPr>
              <a:t>Remanufacturing</a:t>
            </a:r>
            <a:r>
              <a:rPr lang="es-ES" sz="1400" i="1" dirty="0">
                <a:solidFill>
                  <a:prstClr val="white">
                    <a:lumMod val="50000"/>
                  </a:prstClr>
                </a:solidFill>
              </a:rPr>
              <a:t> </a:t>
            </a:r>
            <a:r>
              <a:rPr lang="es-ES" sz="1400" i="1" dirty="0" err="1">
                <a:solidFill>
                  <a:prstClr val="white">
                    <a:lumMod val="50000"/>
                  </a:prstClr>
                </a:solidFill>
              </a:rPr>
              <a:t>Pilot</a:t>
            </a:r>
            <a:r>
              <a:rPr lang="es-ES" sz="1400" i="1" dirty="0">
                <a:solidFill>
                  <a:prstClr val="white">
                    <a:lumMod val="50000"/>
                  </a:prstClr>
                </a:solidFill>
              </a:rPr>
              <a:t> Network</a:t>
            </a:r>
          </a:p>
        </p:txBody>
      </p:sp>
      <p:sp>
        <p:nvSpPr>
          <p:cNvPr id="8" name="7 Rectángulo"/>
          <p:cNvSpPr/>
          <p:nvPr userDrawn="1"/>
        </p:nvSpPr>
        <p:spPr>
          <a:xfrm>
            <a:off x="35496" y="654540"/>
            <a:ext cx="9072000"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779074"/>
            <a:endParaRPr lang="es-ES" sz="1500">
              <a:solidFill>
                <a:prstClr val="white"/>
              </a:solidFill>
            </a:endParaRPr>
          </a:p>
        </p:txBody>
      </p:sp>
    </p:spTree>
    <p:extLst>
      <p:ext uri="{BB962C8B-B14F-4D97-AF65-F5344CB8AC3E}">
        <p14:creationId xmlns:p14="http://schemas.microsoft.com/office/powerpoint/2010/main" val="323897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4802B4-F71A-4505-99A0-0877EE35665A}" type="datetimeFigureOut">
              <a:rPr lang="es-ES" smtClean="0">
                <a:solidFill>
                  <a:prstClr val="black">
                    <a:tint val="75000"/>
                  </a:prstClr>
                </a:solidFill>
              </a:rPr>
              <a:pPr/>
              <a:t>04/11/2018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67BCE3E-8528-472F-9A87-768909430C60}" type="slidenum">
              <a:rPr lang="es-ES" smtClean="0">
                <a:solidFill>
                  <a:prstClr val="black">
                    <a:tint val="75000"/>
                  </a:prstClr>
                </a:solidFill>
              </a:rPr>
              <a:pPr/>
              <a:t>‹N›</a:t>
            </a:fld>
            <a:endParaRPr lang="es-ES">
              <a:solidFill>
                <a:prstClr val="black">
                  <a:tint val="75000"/>
                </a:prstClr>
              </a:solidFill>
            </a:endParaRPr>
          </a:p>
        </p:txBody>
      </p:sp>
    </p:spTree>
    <p:extLst>
      <p:ext uri="{BB962C8B-B14F-4D97-AF65-F5344CB8AC3E}">
        <p14:creationId xmlns:p14="http://schemas.microsoft.com/office/powerpoint/2010/main" val="2150996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219200" y="3943350"/>
            <a:ext cx="7239000" cy="857250"/>
          </a:xfrm>
        </p:spPr>
        <p:txBody>
          <a:bodyPr>
            <a:noAutofit/>
          </a:bodyPr>
          <a:lstStyle>
            <a:lvl1pPr algn="l">
              <a:defRPr sz="6100" baseline="0">
                <a:ln w="12700">
                  <a:solidFill>
                    <a:schemeClr val="tx2"/>
                  </a:solidFill>
                </a:ln>
              </a:defRPr>
            </a:lvl1pPr>
          </a:lstStyle>
          <a:p>
            <a:r>
              <a:rPr lang="it-IT"/>
              <a:t>Fare clic per modificare lo stile del titolo</a:t>
            </a:r>
            <a:endParaRPr lang="en-US" dirty="0"/>
          </a:p>
        </p:txBody>
      </p:sp>
      <p:sp>
        <p:nvSpPr>
          <p:cNvPr id="3" name="Content Placeholder 2"/>
          <p:cNvSpPr>
            <a:spLocks noGrp="1"/>
          </p:cNvSpPr>
          <p:nvPr>
            <p:ph idx="1"/>
          </p:nvPr>
        </p:nvSpPr>
        <p:spPr>
          <a:xfrm>
            <a:off x="1219200" y="628650"/>
            <a:ext cx="7467600" cy="3314700"/>
          </a:xfrm>
        </p:spPr>
        <p:txBody>
          <a:bodyPr>
            <a:normAutofit/>
          </a:bodyPr>
          <a:lstStyle>
            <a:lvl1pPr>
              <a:defRPr sz="2400"/>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solidFill>
                  <a:prstClr val="black">
                    <a:tint val="75000"/>
                  </a:prstClr>
                </a:solidFill>
              </a:rPr>
              <a:pPr/>
              <a:t>11/4/2018</a:t>
            </a:fld>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69E57DC2-970A-4B3E-BB1C-7A09969E49DF}" type="slidenum">
              <a:rPr lang="en-US" smtClean="0">
                <a:solidFill>
                  <a:prstClr val="black">
                    <a:tint val="75000"/>
                  </a:prstClr>
                </a:solidFill>
              </a:rPr>
              <a:pPr/>
              <a:t>‹N›</a:t>
            </a:fld>
            <a:endParaRPr lang="en-US" dirty="0">
              <a:solidFill>
                <a:prstClr val="black">
                  <a:tint val="75000"/>
                </a:prstClr>
              </a:solidFill>
            </a:endParaRPr>
          </a:p>
        </p:txBody>
      </p:sp>
      <p:sp>
        <p:nvSpPr>
          <p:cNvPr id="12" name="Footer Placeholder 11"/>
          <p:cNvSpPr>
            <a:spLocks noGrp="1"/>
          </p:cNvSpPr>
          <p:nvPr>
            <p:ph type="ftr" sz="quarter" idx="12"/>
          </p:nvPr>
        </p:nvSpPr>
        <p:spPr/>
        <p:txBody>
          <a:bodyPr/>
          <a:lstStyle/>
          <a:p>
            <a:endParaRPr lang="en-US" dirty="0">
              <a:solidFill>
                <a:prstClr val="black">
                  <a:tint val="75000"/>
                </a:prstClr>
              </a:solidFill>
            </a:endParaRPr>
          </a:p>
        </p:txBody>
      </p:sp>
      <p:pic>
        <p:nvPicPr>
          <p:cNvPr id="409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777" y="4527958"/>
            <a:ext cx="933450" cy="55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41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4453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42902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029" y="606268"/>
            <a:ext cx="8993944" cy="340862"/>
          </a:xfrm>
        </p:spPr>
        <p:txBody>
          <a:bodyPr lIns="0" tIns="0" rIns="0" bIns="0"/>
          <a:lstStyle>
            <a:lvl1pPr>
              <a:defRPr sz="2215" b="1" i="0">
                <a:solidFill>
                  <a:srgbClr val="4D5B6B"/>
                </a:solidFill>
                <a:latin typeface="Calibri"/>
                <a:cs typeface="Calibri"/>
              </a:defRPr>
            </a:lvl1pPr>
          </a:lstStyle>
          <a:p>
            <a:endParaRPr/>
          </a:p>
        </p:txBody>
      </p:sp>
      <p:sp>
        <p:nvSpPr>
          <p:cNvPr id="3" name="Holder 3"/>
          <p:cNvSpPr>
            <a:spLocks noGrp="1"/>
          </p:cNvSpPr>
          <p:nvPr>
            <p:ph type="body" idx="1"/>
          </p:nvPr>
        </p:nvSpPr>
        <p:spPr>
          <a:xfrm>
            <a:off x="691663" y="1138621"/>
            <a:ext cx="8015654" cy="340862"/>
          </a:xfrm>
        </p:spPr>
        <p:txBody>
          <a:bodyPr lIns="0" tIns="0" rIns="0" bIns="0"/>
          <a:lstStyle>
            <a:lvl1pPr>
              <a:defRPr sz="2215" b="1" i="0">
                <a:solidFill>
                  <a:srgbClr val="4D5B6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274303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5029" y="606268"/>
            <a:ext cx="8993944" cy="340862"/>
          </a:xfrm>
        </p:spPr>
        <p:txBody>
          <a:bodyPr lIns="0" tIns="0" rIns="0" bIns="0"/>
          <a:lstStyle>
            <a:lvl1pPr>
              <a:defRPr sz="2215" b="1" i="0">
                <a:solidFill>
                  <a:srgbClr val="4D5B6B"/>
                </a:solidFill>
                <a:latin typeface="Calibri"/>
                <a:cs typeface="Calibri"/>
              </a:defRPr>
            </a:lvl1pPr>
          </a:lstStyle>
          <a:p>
            <a:endParaRPr/>
          </a:p>
        </p:txBody>
      </p:sp>
      <p:sp>
        <p:nvSpPr>
          <p:cNvPr id="3" name="Holder 3"/>
          <p:cNvSpPr>
            <a:spLocks noGrp="1"/>
          </p:cNvSpPr>
          <p:nvPr>
            <p:ph sz="half" idx="2"/>
          </p:nvPr>
        </p:nvSpPr>
        <p:spPr>
          <a:xfrm>
            <a:off x="457200" y="1183005"/>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932828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5029" y="606268"/>
            <a:ext cx="8993944" cy="340862"/>
          </a:xfrm>
        </p:spPr>
        <p:txBody>
          <a:bodyPr lIns="0" tIns="0" rIns="0" bIns="0"/>
          <a:lstStyle>
            <a:lvl1pPr>
              <a:defRPr sz="2215" b="1" i="0">
                <a:solidFill>
                  <a:srgbClr val="4D5B6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826454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906000" h="6858000">
                <a:moveTo>
                  <a:pt x="0" y="6858000"/>
                </a:moveTo>
                <a:lnTo>
                  <a:pt x="9906000" y="6858000"/>
                </a:lnTo>
                <a:lnTo>
                  <a:pt x="9906000" y="0"/>
                </a:lnTo>
                <a:lnTo>
                  <a:pt x="0" y="0"/>
                </a:lnTo>
                <a:lnTo>
                  <a:pt x="0" y="6858000"/>
                </a:lnTo>
                <a:close/>
              </a:path>
            </a:pathLst>
          </a:custGeom>
          <a:solidFill>
            <a:srgbClr val="004539"/>
          </a:solidFill>
        </p:spPr>
        <p:txBody>
          <a:bodyPr wrap="square" lIns="0" tIns="0" rIns="0" bIns="0" rtlCol="0"/>
          <a:lstStyle/>
          <a:p>
            <a:endParaRPr sz="1662">
              <a:solidFill>
                <a:prstClr val="black"/>
              </a:solidFill>
            </a:endParaRPr>
          </a:p>
        </p:txBody>
      </p:sp>
      <p:sp>
        <p:nvSpPr>
          <p:cNvPr id="17" name="bk object 17"/>
          <p:cNvSpPr/>
          <p:nvPr/>
        </p:nvSpPr>
        <p:spPr>
          <a:xfrm>
            <a:off x="8453395" y="4286250"/>
            <a:ext cx="243254" cy="323850"/>
          </a:xfrm>
          <a:custGeom>
            <a:avLst/>
            <a:gdLst/>
            <a:ahLst/>
            <a:cxnLst/>
            <a:rect l="l" t="t" r="r" b="b"/>
            <a:pathLst>
              <a:path w="263525" h="431800">
                <a:moveTo>
                  <a:pt x="106679" y="0"/>
                </a:moveTo>
                <a:lnTo>
                  <a:pt x="0" y="0"/>
                </a:lnTo>
                <a:lnTo>
                  <a:pt x="153161" y="215900"/>
                </a:lnTo>
                <a:lnTo>
                  <a:pt x="0" y="431800"/>
                </a:lnTo>
                <a:lnTo>
                  <a:pt x="106679" y="431800"/>
                </a:lnTo>
                <a:lnTo>
                  <a:pt x="263143" y="215900"/>
                </a:lnTo>
                <a:lnTo>
                  <a:pt x="106679" y="0"/>
                </a:lnTo>
                <a:close/>
              </a:path>
            </a:pathLst>
          </a:custGeom>
          <a:solidFill>
            <a:srgbClr val="A79D99"/>
          </a:solidFill>
        </p:spPr>
        <p:txBody>
          <a:bodyPr wrap="square" lIns="0" tIns="0" rIns="0" bIns="0" rtlCol="0"/>
          <a:lstStyle/>
          <a:p>
            <a:endParaRPr sz="1662">
              <a:solidFill>
                <a:prstClr val="black"/>
              </a:solidFill>
            </a:endParaRPr>
          </a:p>
        </p:txBody>
      </p:sp>
      <p:sp>
        <p:nvSpPr>
          <p:cNvPr id="18" name="bk object 18"/>
          <p:cNvSpPr/>
          <p:nvPr/>
        </p:nvSpPr>
        <p:spPr>
          <a:xfrm>
            <a:off x="6305728" y="0"/>
            <a:ext cx="2838273" cy="514349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62">
              <a:solidFill>
                <a:prstClr val="black"/>
              </a:solidFill>
            </a:endParaRPr>
          </a:p>
        </p:txBody>
      </p:sp>
      <p:sp>
        <p:nvSpPr>
          <p:cNvPr id="19" name="bk object 19"/>
          <p:cNvSpPr/>
          <p:nvPr/>
        </p:nvSpPr>
        <p:spPr>
          <a:xfrm>
            <a:off x="161438" y="577881"/>
            <a:ext cx="2863712" cy="147818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62">
              <a:solidFill>
                <a:prstClr val="black"/>
              </a:solidFill>
            </a:endParaRPr>
          </a:p>
        </p:txBody>
      </p:sp>
      <p:sp>
        <p:nvSpPr>
          <p:cNvPr id="20" name="bk object 20"/>
          <p:cNvSpPr/>
          <p:nvPr/>
        </p:nvSpPr>
        <p:spPr>
          <a:xfrm>
            <a:off x="3628646" y="1637633"/>
            <a:ext cx="2606039" cy="19202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62">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7472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60596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160971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168317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408401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EB60664-7EC9-AC47-9B27-C4D248EDE0E5}" type="datetimeFigureOut">
              <a:rPr lang="it-IT" smtClean="0"/>
              <a:pPr/>
              <a:t>04/11/2018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909BE-3AB9-2646-9815-8DB454EDCD90}" type="slidenum">
              <a:rPr lang="it-IT" smtClean="0"/>
              <a:pPr/>
              <a:t>‹N›</a:t>
            </a:fld>
            <a:endParaRPr lang="it-IT"/>
          </a:p>
        </p:txBody>
      </p:sp>
    </p:spTree>
    <p:extLst>
      <p:ext uri="{BB962C8B-B14F-4D97-AF65-F5344CB8AC3E}">
        <p14:creationId xmlns:p14="http://schemas.microsoft.com/office/powerpoint/2010/main" val="305551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8.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B60664-7EC9-AC47-9B27-C4D248EDE0E5}" type="datetimeFigureOut">
              <a:rPr lang="it-IT" smtClean="0"/>
              <a:pPr/>
              <a:t>04/11/2018</a:t>
            </a:fld>
            <a:endParaRPr lang="it-IT"/>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6909BE-3AB9-2646-9815-8DB454EDCD90}" type="slidenum">
              <a:rPr lang="it-IT" smtClean="0"/>
              <a:pPr/>
              <a:t>‹N›</a:t>
            </a:fld>
            <a:endParaRPr lang="it-IT"/>
          </a:p>
        </p:txBody>
      </p:sp>
    </p:spTree>
    <p:extLst>
      <p:ext uri="{BB962C8B-B14F-4D97-AF65-F5344CB8AC3E}">
        <p14:creationId xmlns:p14="http://schemas.microsoft.com/office/powerpoint/2010/main" val="1042831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2879"/>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B60664-7EC9-AC47-9B27-C4D248EDE0E5}" type="datetimeFigureOut">
              <a:rPr lang="it-IT" smtClean="0">
                <a:solidFill>
                  <a:srgbClr val="37AB3B">
                    <a:tint val="75000"/>
                  </a:srgbClr>
                </a:solidFill>
              </a:rPr>
              <a:pPr/>
              <a:t>04/11/2018</a:t>
            </a:fld>
            <a:endParaRPr lang="it-IT">
              <a:solidFill>
                <a:srgbClr val="37AB3B">
                  <a:tint val="75000"/>
                </a:srgbClr>
              </a:solidFill>
            </a:endParaRPr>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srgbClr val="37AB3B">
                  <a:tint val="75000"/>
                </a:srgbClr>
              </a:solidFill>
            </a:endParaRPr>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6909BE-3AB9-2646-9815-8DB454EDCD90}" type="slidenum">
              <a:rPr lang="it-IT" smtClean="0">
                <a:solidFill>
                  <a:srgbClr val="37AB3B">
                    <a:tint val="75000"/>
                  </a:srgbClr>
                </a:solidFill>
              </a:rPr>
              <a:pPr/>
              <a:t>‹N›</a:t>
            </a:fld>
            <a:endParaRPr lang="it-IT">
              <a:solidFill>
                <a:srgbClr val="37AB3B">
                  <a:tint val="75000"/>
                </a:srgbClr>
              </a:solidFill>
            </a:endParaRPr>
          </a:p>
        </p:txBody>
      </p:sp>
    </p:spTree>
    <p:extLst>
      <p:ext uri="{BB962C8B-B14F-4D97-AF65-F5344CB8AC3E}">
        <p14:creationId xmlns:p14="http://schemas.microsoft.com/office/powerpoint/2010/main" val="2509142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943350"/>
            <a:ext cx="7239000" cy="857250"/>
          </a:xfrm>
          <a:prstGeom prst="rect">
            <a:avLst/>
          </a:prstGeom>
        </p:spPr>
        <p:txBody>
          <a:bodyPr vert="horz" lIns="77925" tIns="38963" rIns="77925" bIns="38963" rtlCol="0" anchor="b">
            <a:noAutofit/>
          </a:bodyPr>
          <a:lstStyle/>
          <a:p>
            <a:endParaRPr lang="en-US" dirty="0"/>
          </a:p>
        </p:txBody>
      </p:sp>
      <p:sp>
        <p:nvSpPr>
          <p:cNvPr id="3" name="Text Placeholder 2"/>
          <p:cNvSpPr>
            <a:spLocks noGrp="1"/>
          </p:cNvSpPr>
          <p:nvPr>
            <p:ph type="body" idx="1"/>
          </p:nvPr>
        </p:nvSpPr>
        <p:spPr>
          <a:xfrm>
            <a:off x="1219200" y="628650"/>
            <a:ext cx="7467600" cy="3314700"/>
          </a:xfrm>
          <a:prstGeom prst="rect">
            <a:avLst/>
          </a:prstGeom>
        </p:spPr>
        <p:txBody>
          <a:bodyPr vert="horz" lIns="77925" tIns="38963" rIns="77925" bIns="38963"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Footer Placeholder 4"/>
          <p:cNvSpPr>
            <a:spLocks noGrp="1"/>
          </p:cNvSpPr>
          <p:nvPr>
            <p:ph type="ftr" sz="quarter" idx="3"/>
          </p:nvPr>
        </p:nvSpPr>
        <p:spPr>
          <a:xfrm>
            <a:off x="1259680" y="4914900"/>
            <a:ext cx="7162800" cy="171450"/>
          </a:xfrm>
          <a:prstGeom prst="rect">
            <a:avLst/>
          </a:prstGeom>
        </p:spPr>
        <p:txBody>
          <a:bodyPr vert="horz" lIns="77925" tIns="38963" rIns="77925" bIns="38963" rtlCol="0" anchor="ctr"/>
          <a:lstStyle>
            <a:lvl1pPr algn="l">
              <a:defRPr sz="1000">
                <a:solidFill>
                  <a:schemeClr val="tx1">
                    <a:lumMod val="60000"/>
                    <a:lumOff val="40000"/>
                  </a:schemeClr>
                </a:solidFill>
              </a:defRPr>
            </a:lvl1pPr>
          </a:lstStyle>
          <a:p>
            <a:pPr defTabSz="389626"/>
            <a:endParaRPr lang="en-US" dirty="0">
              <a:solidFill>
                <a:srgbClr val="4D5B6B">
                  <a:lumMod val="60000"/>
                  <a:lumOff val="40000"/>
                </a:srgbClr>
              </a:solidFill>
            </a:endParaRPr>
          </a:p>
        </p:txBody>
      </p:sp>
      <p:sp>
        <p:nvSpPr>
          <p:cNvPr id="6" name="Slide Number Placeholder 5"/>
          <p:cNvSpPr>
            <a:spLocks noGrp="1"/>
          </p:cNvSpPr>
          <p:nvPr>
            <p:ph type="sldNum" sz="quarter" idx="4"/>
          </p:nvPr>
        </p:nvSpPr>
        <p:spPr>
          <a:xfrm>
            <a:off x="8686800" y="4305309"/>
            <a:ext cx="381000" cy="273844"/>
          </a:xfrm>
          <a:prstGeom prst="rect">
            <a:avLst/>
          </a:prstGeom>
        </p:spPr>
        <p:txBody>
          <a:bodyPr vert="horz" lIns="77925" tIns="38963" rIns="77925" bIns="38963" rtlCol="0" anchor="ctr"/>
          <a:lstStyle>
            <a:lvl1pPr algn="l">
              <a:defRPr sz="1000" b="0">
                <a:solidFill>
                  <a:schemeClr val="tx2">
                    <a:lumMod val="60000"/>
                    <a:lumOff val="40000"/>
                  </a:schemeClr>
                </a:solidFill>
              </a:defRPr>
            </a:lvl1pPr>
          </a:lstStyle>
          <a:p>
            <a:pPr defTabSz="389626"/>
            <a:fld id="{69E57DC2-970A-4B3E-BB1C-7A09969E49DF}" type="slidenum">
              <a:rPr lang="en-US" smtClean="0">
                <a:solidFill>
                  <a:srgbClr val="675D59">
                    <a:lumMod val="60000"/>
                    <a:lumOff val="40000"/>
                  </a:srgbClr>
                </a:solidFill>
              </a:rPr>
              <a:pPr defTabSz="389626"/>
              <a:t>‹N›</a:t>
            </a:fld>
            <a:endParaRPr lang="en-US" dirty="0">
              <a:solidFill>
                <a:srgbClr val="675D59">
                  <a:lumMod val="60000"/>
                  <a:lumOff val="40000"/>
                </a:srgbClr>
              </a:solidFill>
            </a:endParaRPr>
          </a:p>
        </p:txBody>
      </p:sp>
      <p:sp>
        <p:nvSpPr>
          <p:cNvPr id="16" name="Freeform 5"/>
          <p:cNvSpPr>
            <a:spLocks/>
          </p:cNvSpPr>
          <p:nvPr/>
        </p:nvSpPr>
        <p:spPr bwMode="auto">
          <a:xfrm>
            <a:off x="8453446" y="4286250"/>
            <a:ext cx="242887" cy="32385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77925" tIns="38963" rIns="77925" bIns="38963" numCol="1" anchor="t" anchorCtr="0" compatLnSpc="1">
            <a:prstTxWarp prst="textNoShape">
              <a:avLst/>
            </a:prstTxWarp>
          </a:bodyPr>
          <a:lstStyle/>
          <a:p>
            <a:pPr defTabSz="389626"/>
            <a:endParaRPr lang="en-US" sz="1500">
              <a:solidFill>
                <a:srgbClr val="4D5B6B"/>
              </a:solidFill>
            </a:endParaRPr>
          </a:p>
        </p:txBody>
      </p:sp>
      <p:sp>
        <p:nvSpPr>
          <p:cNvPr id="4" name="Date Placeholder 3"/>
          <p:cNvSpPr>
            <a:spLocks noGrp="1"/>
          </p:cNvSpPr>
          <p:nvPr>
            <p:ph type="dt" sz="half" idx="2"/>
          </p:nvPr>
        </p:nvSpPr>
        <p:spPr>
          <a:xfrm rot="16200000">
            <a:off x="-870430" y="3587262"/>
            <a:ext cx="1969477" cy="228600"/>
          </a:xfrm>
          <a:prstGeom prst="rect">
            <a:avLst/>
          </a:prstGeom>
        </p:spPr>
        <p:txBody>
          <a:bodyPr vert="horz" lIns="77925" tIns="38963" rIns="77925" bIns="38963" rtlCol="0" anchor="ctr"/>
          <a:lstStyle>
            <a:lvl1pPr algn="l">
              <a:defRPr sz="1000">
                <a:solidFill>
                  <a:srgbClr val="FFFFFF"/>
                </a:solidFill>
              </a:defRPr>
            </a:lvl1pPr>
          </a:lstStyle>
          <a:p>
            <a:pPr defTabSz="389626"/>
            <a:fld id="{87DE6118-2437-4B30-8E3C-4D2BE6020583}" type="datetimeFigureOut">
              <a:rPr lang="en-US" smtClean="0"/>
              <a:pPr defTabSz="389626"/>
              <a:t>11/4/2018</a:t>
            </a:fld>
            <a:endParaRPr lang="en-US" dirty="0"/>
          </a:p>
        </p:txBody>
      </p:sp>
    </p:spTree>
    <p:extLst>
      <p:ext uri="{BB962C8B-B14F-4D97-AF65-F5344CB8AC3E}">
        <p14:creationId xmlns:p14="http://schemas.microsoft.com/office/powerpoint/2010/main" val="8184743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779252" rtl="0" eaLnBrk="1" latinLnBrk="0" hangingPunct="1">
        <a:spcBef>
          <a:spcPct val="0"/>
        </a:spcBef>
        <a:buNone/>
        <a:defRPr sz="61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633142" indent="-243516" algn="l" defTabSz="779252"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974065" indent="-194813" algn="l" defTabSz="779252" rtl="0" eaLnBrk="1" latinLnBrk="0" hangingPunct="1">
        <a:spcBef>
          <a:spcPct val="20000"/>
        </a:spcBef>
        <a:buFont typeface="Calibri" pitchFamily="34" charset="0"/>
        <a:buChar char="+"/>
        <a:defRPr sz="15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142942" indent="-194813" algn="l" defTabSz="779252" rtl="0" eaLnBrk="1" latinLnBrk="0" hangingPunct="1">
        <a:spcBef>
          <a:spcPct val="20000"/>
        </a:spcBef>
        <a:buClr>
          <a:schemeClr val="tx1"/>
        </a:buClr>
        <a:buFont typeface="Calibri" pitchFamily="34" charset="0"/>
        <a:buChar char="&gt;"/>
        <a:defRPr sz="1500" kern="1200">
          <a:solidFill>
            <a:schemeClr val="tx1"/>
          </a:solidFill>
          <a:latin typeface="+mn-lt"/>
          <a:ea typeface="+mn-ea"/>
          <a:cs typeface="+mn-cs"/>
        </a:defRPr>
      </a:lvl6pPr>
      <a:lvl7pPr marL="2532568" indent="-194813" algn="l" defTabSz="779252" rtl="0" eaLnBrk="1" latinLnBrk="0" hangingPunct="1">
        <a:spcBef>
          <a:spcPct val="20000"/>
        </a:spcBef>
        <a:buFont typeface="Calibri" pitchFamily="34" charset="0"/>
        <a:buChar char="+"/>
        <a:defRPr sz="1500" kern="1200">
          <a:solidFill>
            <a:schemeClr val="tx1"/>
          </a:solidFill>
          <a:latin typeface="+mn-lt"/>
          <a:ea typeface="+mn-ea"/>
          <a:cs typeface="+mn-cs"/>
        </a:defRPr>
      </a:lvl7pPr>
      <a:lvl8pPr marL="2922194" indent="-194813" algn="l" defTabSz="779252" rtl="0" eaLnBrk="1" latinLnBrk="0" hangingPunct="1">
        <a:spcBef>
          <a:spcPct val="20000"/>
        </a:spcBef>
        <a:buClr>
          <a:schemeClr val="tx1"/>
        </a:buClr>
        <a:buFont typeface="Calibri" pitchFamily="34" charset="0"/>
        <a:buChar char="»"/>
        <a:defRPr sz="1500" kern="1200">
          <a:solidFill>
            <a:schemeClr val="tx1"/>
          </a:solidFill>
          <a:latin typeface="+mn-lt"/>
          <a:ea typeface="+mn-ea"/>
          <a:cs typeface="+mn-cs"/>
        </a:defRPr>
      </a:lvl8pPr>
      <a:lvl9pPr marL="3311820" indent="-194813" algn="l" defTabSz="779252" rtl="0" eaLnBrk="1" latinLnBrk="0" hangingPunct="1">
        <a:spcBef>
          <a:spcPct val="20000"/>
        </a:spcBef>
        <a:buClr>
          <a:schemeClr val="tx1"/>
        </a:buClr>
        <a:buFont typeface="Calibri" pitchFamily="34" charset="0"/>
        <a:buChar char="−"/>
        <a:defRPr sz="15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bk object 19"/>
          <p:cNvSpPr/>
          <p:nvPr/>
        </p:nvSpPr>
        <p:spPr>
          <a:xfrm>
            <a:off x="177354" y="4527954"/>
            <a:ext cx="939311" cy="55840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defTabSz="389582"/>
            <a:endParaRPr sz="1500">
              <a:solidFill>
                <a:prstClr val="black"/>
              </a:solidFill>
            </a:endParaRPr>
          </a:p>
        </p:txBody>
      </p:sp>
      <p:sp>
        <p:nvSpPr>
          <p:cNvPr id="2" name="Holder 2"/>
          <p:cNvSpPr>
            <a:spLocks noGrp="1"/>
          </p:cNvSpPr>
          <p:nvPr>
            <p:ph type="title"/>
          </p:nvPr>
        </p:nvSpPr>
        <p:spPr>
          <a:xfrm>
            <a:off x="75033" y="606266"/>
            <a:ext cx="8993944" cy="369332"/>
          </a:xfrm>
          <a:prstGeom prst="rect">
            <a:avLst/>
          </a:prstGeom>
        </p:spPr>
        <p:txBody>
          <a:bodyPr wrap="square" lIns="0" tIns="0" rIns="0" bIns="0">
            <a:spAutoFit/>
          </a:bodyPr>
          <a:lstStyle>
            <a:lvl1pPr>
              <a:defRPr sz="2400" b="1" i="0">
                <a:solidFill>
                  <a:srgbClr val="4D5B6B"/>
                </a:solidFill>
                <a:latin typeface="Calibri"/>
                <a:cs typeface="Calibri"/>
              </a:defRPr>
            </a:lvl1pPr>
          </a:lstStyle>
          <a:p>
            <a:endParaRPr/>
          </a:p>
        </p:txBody>
      </p:sp>
      <p:sp>
        <p:nvSpPr>
          <p:cNvPr id="3" name="Holder 3"/>
          <p:cNvSpPr>
            <a:spLocks noGrp="1"/>
          </p:cNvSpPr>
          <p:nvPr>
            <p:ph type="body" idx="1"/>
          </p:nvPr>
        </p:nvSpPr>
        <p:spPr>
          <a:xfrm>
            <a:off x="691667" y="1138619"/>
            <a:ext cx="8015654" cy="369332"/>
          </a:xfrm>
          <a:prstGeom prst="rect">
            <a:avLst/>
          </a:prstGeom>
        </p:spPr>
        <p:txBody>
          <a:bodyPr wrap="square" lIns="0" tIns="0" rIns="0" bIns="0">
            <a:spAutoFit/>
          </a:bodyPr>
          <a:lstStyle>
            <a:lvl1pPr>
              <a:defRPr sz="2400" b="1" i="0">
                <a:solidFill>
                  <a:srgbClr val="4D5B6B"/>
                </a:solidFill>
                <a:latin typeface="Calibri"/>
                <a:cs typeface="Calibri"/>
              </a:defRPr>
            </a:lvl1pPr>
          </a:lstStyle>
          <a:p>
            <a:endParaRPr/>
          </a:p>
        </p:txBody>
      </p:sp>
      <p:sp>
        <p:nvSpPr>
          <p:cNvPr id="4" name="Holder 4"/>
          <p:cNvSpPr>
            <a:spLocks noGrp="1"/>
          </p:cNvSpPr>
          <p:nvPr>
            <p:ph type="ftr" sz="quarter" idx="5"/>
          </p:nvPr>
        </p:nvSpPr>
        <p:spPr>
          <a:xfrm>
            <a:off x="3108960" y="4783462"/>
            <a:ext cx="2926080" cy="230832"/>
          </a:xfrm>
          <a:prstGeom prst="rect">
            <a:avLst/>
          </a:prstGeom>
        </p:spPr>
        <p:txBody>
          <a:bodyPr wrap="square" lIns="0" tIns="0" rIns="0" bIns="0">
            <a:spAutoFit/>
          </a:bodyPr>
          <a:lstStyle>
            <a:lvl1pPr algn="ctr">
              <a:defRPr>
                <a:solidFill>
                  <a:schemeClr val="tx1">
                    <a:tint val="75000"/>
                  </a:schemeClr>
                </a:solidFill>
              </a:defRPr>
            </a:lvl1pPr>
          </a:lstStyle>
          <a:p>
            <a:pPr defTabSz="389582"/>
            <a:endParaRPr sz="1500">
              <a:solidFill>
                <a:prstClr val="black">
                  <a:tint val="75000"/>
                </a:prstClr>
              </a:solidFill>
            </a:endParaRPr>
          </a:p>
        </p:txBody>
      </p:sp>
      <p:sp>
        <p:nvSpPr>
          <p:cNvPr id="5" name="Holder 5"/>
          <p:cNvSpPr>
            <a:spLocks noGrp="1"/>
          </p:cNvSpPr>
          <p:nvPr>
            <p:ph type="dt" sz="half" idx="6"/>
          </p:nvPr>
        </p:nvSpPr>
        <p:spPr>
          <a:xfrm>
            <a:off x="457200" y="4783462"/>
            <a:ext cx="2103120" cy="230832"/>
          </a:xfrm>
          <a:prstGeom prst="rect">
            <a:avLst/>
          </a:prstGeom>
        </p:spPr>
        <p:txBody>
          <a:bodyPr wrap="square" lIns="0" tIns="0" rIns="0" bIns="0">
            <a:spAutoFit/>
          </a:bodyPr>
          <a:lstStyle>
            <a:lvl1pPr algn="l">
              <a:defRPr>
                <a:solidFill>
                  <a:schemeClr val="tx1">
                    <a:tint val="75000"/>
                  </a:schemeClr>
                </a:solidFill>
              </a:defRPr>
            </a:lvl1pPr>
          </a:lstStyle>
          <a:p>
            <a:pPr defTabSz="389582"/>
            <a:fld id="{1D8BD707-D9CF-40AE-B4C6-C98DA3205C09}" type="datetimeFigureOut">
              <a:rPr lang="en-US" sz="1500">
                <a:solidFill>
                  <a:prstClr val="black">
                    <a:tint val="75000"/>
                  </a:prstClr>
                </a:solidFill>
              </a:rPr>
              <a:pPr defTabSz="389582"/>
              <a:t>11/4/2018</a:t>
            </a:fld>
            <a:endParaRPr lang="en-US" sz="1500">
              <a:solidFill>
                <a:prstClr val="black">
                  <a:tint val="75000"/>
                </a:prstClr>
              </a:solidFill>
            </a:endParaRPr>
          </a:p>
        </p:txBody>
      </p:sp>
      <p:sp>
        <p:nvSpPr>
          <p:cNvPr id="6" name="Holder 6"/>
          <p:cNvSpPr>
            <a:spLocks noGrp="1"/>
          </p:cNvSpPr>
          <p:nvPr>
            <p:ph type="sldNum" sz="quarter" idx="7"/>
          </p:nvPr>
        </p:nvSpPr>
        <p:spPr>
          <a:xfrm>
            <a:off x="6583680" y="4783462"/>
            <a:ext cx="2103120" cy="230832"/>
          </a:xfrm>
          <a:prstGeom prst="rect">
            <a:avLst/>
          </a:prstGeom>
        </p:spPr>
        <p:txBody>
          <a:bodyPr wrap="square" lIns="0" tIns="0" rIns="0" bIns="0">
            <a:spAutoFit/>
          </a:bodyPr>
          <a:lstStyle>
            <a:lvl1pPr algn="r">
              <a:defRPr>
                <a:solidFill>
                  <a:schemeClr val="tx1">
                    <a:tint val="75000"/>
                  </a:schemeClr>
                </a:solidFill>
              </a:defRPr>
            </a:lvl1pPr>
          </a:lstStyle>
          <a:p>
            <a:pPr defTabSz="389582"/>
            <a:fld id="{B6F15528-21DE-4FAA-801E-634DDDAF4B2B}" type="slidenum">
              <a:rPr sz="1500">
                <a:solidFill>
                  <a:prstClr val="black">
                    <a:tint val="75000"/>
                  </a:prstClr>
                </a:solidFill>
              </a:rPr>
              <a:pPr defTabSz="389582"/>
              <a:t>‹N›</a:t>
            </a:fld>
            <a:endParaRPr sz="1500">
              <a:solidFill>
                <a:prstClr val="black">
                  <a:tint val="75000"/>
                </a:prstClr>
              </a:solidFill>
            </a:endParaRPr>
          </a:p>
        </p:txBody>
      </p:sp>
    </p:spTree>
    <p:extLst>
      <p:ext uri="{BB962C8B-B14F-4D97-AF65-F5344CB8AC3E}">
        <p14:creationId xmlns:p14="http://schemas.microsoft.com/office/powerpoint/2010/main" val="22127745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10" r:id="rId7"/>
  </p:sldLayoutIdLst>
  <p:txStyles>
    <p:titleStyle>
      <a:lvl1pPr>
        <a:defRPr>
          <a:latin typeface="+mj-lt"/>
          <a:ea typeface="+mj-ea"/>
          <a:cs typeface="+mj-cs"/>
        </a:defRPr>
      </a:lvl1pPr>
    </p:titleStyle>
    <p:bodyStyle>
      <a:lvl1pPr marL="0">
        <a:defRPr>
          <a:latin typeface="+mn-lt"/>
          <a:ea typeface="+mn-ea"/>
          <a:cs typeface="+mn-cs"/>
        </a:defRPr>
      </a:lvl1pPr>
      <a:lvl2pPr marL="389582">
        <a:defRPr>
          <a:latin typeface="+mn-lt"/>
          <a:ea typeface="+mn-ea"/>
          <a:cs typeface="+mn-cs"/>
        </a:defRPr>
      </a:lvl2pPr>
      <a:lvl3pPr marL="779163">
        <a:defRPr>
          <a:latin typeface="+mn-lt"/>
          <a:ea typeface="+mn-ea"/>
          <a:cs typeface="+mn-cs"/>
        </a:defRPr>
      </a:lvl3pPr>
      <a:lvl4pPr marL="1168745">
        <a:defRPr>
          <a:latin typeface="+mn-lt"/>
          <a:ea typeface="+mn-ea"/>
          <a:cs typeface="+mn-cs"/>
        </a:defRPr>
      </a:lvl4pPr>
      <a:lvl5pPr marL="1558326">
        <a:defRPr>
          <a:latin typeface="+mn-lt"/>
          <a:ea typeface="+mn-ea"/>
          <a:cs typeface="+mn-cs"/>
        </a:defRPr>
      </a:lvl5pPr>
      <a:lvl6pPr marL="1947908">
        <a:defRPr>
          <a:latin typeface="+mn-lt"/>
          <a:ea typeface="+mn-ea"/>
          <a:cs typeface="+mn-cs"/>
        </a:defRPr>
      </a:lvl6pPr>
      <a:lvl7pPr marL="2337489">
        <a:defRPr>
          <a:latin typeface="+mn-lt"/>
          <a:ea typeface="+mn-ea"/>
          <a:cs typeface="+mn-cs"/>
        </a:defRPr>
      </a:lvl7pPr>
      <a:lvl8pPr marL="2727071">
        <a:defRPr>
          <a:latin typeface="+mn-lt"/>
          <a:ea typeface="+mn-ea"/>
          <a:cs typeface="+mn-cs"/>
        </a:defRPr>
      </a:lvl8pPr>
      <a:lvl9pPr marL="3116652">
        <a:defRPr>
          <a:latin typeface="+mn-lt"/>
          <a:ea typeface="+mn-ea"/>
          <a:cs typeface="+mn-cs"/>
        </a:defRPr>
      </a:lvl9pPr>
    </p:bodyStyle>
    <p:otherStyle>
      <a:lvl1pPr marL="0">
        <a:defRPr>
          <a:latin typeface="+mn-lt"/>
          <a:ea typeface="+mn-ea"/>
          <a:cs typeface="+mn-cs"/>
        </a:defRPr>
      </a:lvl1pPr>
      <a:lvl2pPr marL="389582">
        <a:defRPr>
          <a:latin typeface="+mn-lt"/>
          <a:ea typeface="+mn-ea"/>
          <a:cs typeface="+mn-cs"/>
        </a:defRPr>
      </a:lvl2pPr>
      <a:lvl3pPr marL="779163">
        <a:defRPr>
          <a:latin typeface="+mn-lt"/>
          <a:ea typeface="+mn-ea"/>
          <a:cs typeface="+mn-cs"/>
        </a:defRPr>
      </a:lvl3pPr>
      <a:lvl4pPr marL="1168745">
        <a:defRPr>
          <a:latin typeface="+mn-lt"/>
          <a:ea typeface="+mn-ea"/>
          <a:cs typeface="+mn-cs"/>
        </a:defRPr>
      </a:lvl4pPr>
      <a:lvl5pPr marL="1558326">
        <a:defRPr>
          <a:latin typeface="+mn-lt"/>
          <a:ea typeface="+mn-ea"/>
          <a:cs typeface="+mn-cs"/>
        </a:defRPr>
      </a:lvl5pPr>
      <a:lvl6pPr marL="1947908">
        <a:defRPr>
          <a:latin typeface="+mn-lt"/>
          <a:ea typeface="+mn-ea"/>
          <a:cs typeface="+mn-cs"/>
        </a:defRPr>
      </a:lvl6pPr>
      <a:lvl7pPr marL="2337489">
        <a:defRPr>
          <a:latin typeface="+mn-lt"/>
          <a:ea typeface="+mn-ea"/>
          <a:cs typeface="+mn-cs"/>
        </a:defRPr>
      </a:lvl7pPr>
      <a:lvl8pPr marL="2727071">
        <a:defRPr>
          <a:latin typeface="+mn-lt"/>
          <a:ea typeface="+mn-ea"/>
          <a:cs typeface="+mn-cs"/>
        </a:defRPr>
      </a:lvl8pPr>
      <a:lvl9pPr marL="311665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77907" tIns="38953" rIns="77907" bIns="38953"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200151"/>
            <a:ext cx="8229600" cy="3394472"/>
          </a:xfrm>
          <a:prstGeom prst="rect">
            <a:avLst/>
          </a:prstGeom>
        </p:spPr>
        <p:txBody>
          <a:bodyPr vert="horz" lIns="77907" tIns="38953" rIns="77907" bIns="38953"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4767264"/>
            <a:ext cx="2133600" cy="273844"/>
          </a:xfrm>
          <a:prstGeom prst="rect">
            <a:avLst/>
          </a:prstGeom>
        </p:spPr>
        <p:txBody>
          <a:bodyPr vert="horz" lIns="77907" tIns="38953" rIns="77907" bIns="38953" rtlCol="0" anchor="ctr"/>
          <a:lstStyle>
            <a:lvl1pPr algn="l">
              <a:defRPr sz="1000">
                <a:solidFill>
                  <a:schemeClr val="tx1">
                    <a:tint val="75000"/>
                  </a:schemeClr>
                </a:solidFill>
              </a:defRPr>
            </a:lvl1pPr>
          </a:lstStyle>
          <a:p>
            <a:pPr defTabSz="779074"/>
            <a:fld id="{1D4802B4-F71A-4505-99A0-0877EE35665A}" type="datetimeFigureOut">
              <a:rPr lang="es-ES" smtClean="0">
                <a:solidFill>
                  <a:prstClr val="black">
                    <a:tint val="75000"/>
                  </a:prstClr>
                </a:solidFill>
              </a:rPr>
              <a:pPr defTabSz="779074"/>
              <a:t>04/11/2018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77907" tIns="38953" rIns="77907" bIns="38953" rtlCol="0" anchor="ctr"/>
          <a:lstStyle>
            <a:lvl1pPr algn="ctr">
              <a:defRPr sz="1000">
                <a:solidFill>
                  <a:schemeClr val="tx1">
                    <a:tint val="75000"/>
                  </a:schemeClr>
                </a:solidFill>
              </a:defRPr>
            </a:lvl1pPr>
          </a:lstStyle>
          <a:p>
            <a:pPr defTabSz="779074"/>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77907" tIns="38953" rIns="77907" bIns="38953" rtlCol="0" anchor="ctr"/>
          <a:lstStyle>
            <a:lvl1pPr algn="r">
              <a:defRPr sz="1000">
                <a:solidFill>
                  <a:schemeClr val="tx1">
                    <a:tint val="75000"/>
                  </a:schemeClr>
                </a:solidFill>
              </a:defRPr>
            </a:lvl1pPr>
          </a:lstStyle>
          <a:p>
            <a:pPr defTabSz="779074"/>
            <a:fld id="{867BCE3E-8528-472F-9A87-768909430C60}" type="slidenum">
              <a:rPr lang="es-ES" smtClean="0">
                <a:solidFill>
                  <a:prstClr val="black">
                    <a:tint val="75000"/>
                  </a:prstClr>
                </a:solidFill>
              </a:rPr>
              <a:pPr defTabSz="779074"/>
              <a:t>‹N›</a:t>
            </a:fld>
            <a:endParaRPr lang="es-ES">
              <a:solidFill>
                <a:prstClr val="black">
                  <a:tint val="75000"/>
                </a:prstClr>
              </a:solidFill>
            </a:endParaRPr>
          </a:p>
        </p:txBody>
      </p:sp>
    </p:spTree>
    <p:extLst>
      <p:ext uri="{BB962C8B-B14F-4D97-AF65-F5344CB8AC3E}">
        <p14:creationId xmlns:p14="http://schemas.microsoft.com/office/powerpoint/2010/main" val="16376381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ctr" defTabSz="779074" rtl="0" eaLnBrk="1" latinLnBrk="0" hangingPunct="1">
        <a:spcBef>
          <a:spcPct val="0"/>
        </a:spcBef>
        <a:buNone/>
        <a:defRPr sz="3700" kern="1200">
          <a:solidFill>
            <a:schemeClr val="tx1"/>
          </a:solidFill>
          <a:latin typeface="+mj-lt"/>
          <a:ea typeface="+mj-ea"/>
          <a:cs typeface="+mj-cs"/>
        </a:defRPr>
      </a:lvl1pPr>
    </p:titleStyle>
    <p:bodyStyle>
      <a:lvl1pPr marL="292153" indent="-292153" algn="l" defTabSz="779074"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2998" indent="-243460" algn="l" defTabSz="779074"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3843" indent="-194769" algn="l" defTabSz="77907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379"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2917"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455"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1992"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529"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066"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074" rtl="0" eaLnBrk="1" latinLnBrk="0" hangingPunct="1">
        <a:defRPr sz="1500" kern="1200">
          <a:solidFill>
            <a:schemeClr val="tx1"/>
          </a:solidFill>
          <a:latin typeface="+mn-lt"/>
          <a:ea typeface="+mn-ea"/>
          <a:cs typeface="+mn-cs"/>
        </a:defRPr>
      </a:lvl1pPr>
      <a:lvl2pPr marL="389538" algn="l" defTabSz="779074" rtl="0" eaLnBrk="1" latinLnBrk="0" hangingPunct="1">
        <a:defRPr sz="1500" kern="1200">
          <a:solidFill>
            <a:schemeClr val="tx1"/>
          </a:solidFill>
          <a:latin typeface="+mn-lt"/>
          <a:ea typeface="+mn-ea"/>
          <a:cs typeface="+mn-cs"/>
        </a:defRPr>
      </a:lvl2pPr>
      <a:lvl3pPr marL="779074" algn="l" defTabSz="779074" rtl="0" eaLnBrk="1" latinLnBrk="0" hangingPunct="1">
        <a:defRPr sz="1500" kern="1200">
          <a:solidFill>
            <a:schemeClr val="tx1"/>
          </a:solidFill>
          <a:latin typeface="+mn-lt"/>
          <a:ea typeface="+mn-ea"/>
          <a:cs typeface="+mn-cs"/>
        </a:defRPr>
      </a:lvl3pPr>
      <a:lvl4pPr marL="1168612" algn="l" defTabSz="779074" rtl="0" eaLnBrk="1" latinLnBrk="0" hangingPunct="1">
        <a:defRPr sz="1500" kern="1200">
          <a:solidFill>
            <a:schemeClr val="tx1"/>
          </a:solidFill>
          <a:latin typeface="+mn-lt"/>
          <a:ea typeface="+mn-ea"/>
          <a:cs typeface="+mn-cs"/>
        </a:defRPr>
      </a:lvl4pPr>
      <a:lvl5pPr marL="1558149" algn="l" defTabSz="779074" rtl="0" eaLnBrk="1" latinLnBrk="0" hangingPunct="1">
        <a:defRPr sz="1500" kern="1200">
          <a:solidFill>
            <a:schemeClr val="tx1"/>
          </a:solidFill>
          <a:latin typeface="+mn-lt"/>
          <a:ea typeface="+mn-ea"/>
          <a:cs typeface="+mn-cs"/>
        </a:defRPr>
      </a:lvl5pPr>
      <a:lvl6pPr marL="1947686" algn="l" defTabSz="779074" rtl="0" eaLnBrk="1" latinLnBrk="0" hangingPunct="1">
        <a:defRPr sz="1500" kern="1200">
          <a:solidFill>
            <a:schemeClr val="tx1"/>
          </a:solidFill>
          <a:latin typeface="+mn-lt"/>
          <a:ea typeface="+mn-ea"/>
          <a:cs typeface="+mn-cs"/>
        </a:defRPr>
      </a:lvl6pPr>
      <a:lvl7pPr marL="2337223" algn="l" defTabSz="779074" rtl="0" eaLnBrk="1" latinLnBrk="0" hangingPunct="1">
        <a:defRPr sz="1500" kern="1200">
          <a:solidFill>
            <a:schemeClr val="tx1"/>
          </a:solidFill>
          <a:latin typeface="+mn-lt"/>
          <a:ea typeface="+mn-ea"/>
          <a:cs typeface="+mn-cs"/>
        </a:defRPr>
      </a:lvl7pPr>
      <a:lvl8pPr marL="2726760" algn="l" defTabSz="779074" rtl="0" eaLnBrk="1" latinLnBrk="0" hangingPunct="1">
        <a:defRPr sz="1500" kern="1200">
          <a:solidFill>
            <a:schemeClr val="tx1"/>
          </a:solidFill>
          <a:latin typeface="+mn-lt"/>
          <a:ea typeface="+mn-ea"/>
          <a:cs typeface="+mn-cs"/>
        </a:defRPr>
      </a:lvl8pPr>
      <a:lvl9pPr marL="3116298" algn="l" defTabSz="779074"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bk object 19"/>
          <p:cNvSpPr/>
          <p:nvPr/>
        </p:nvSpPr>
        <p:spPr>
          <a:xfrm>
            <a:off x="177349" y="4527948"/>
            <a:ext cx="939311" cy="55840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62">
              <a:solidFill>
                <a:prstClr val="black"/>
              </a:solidFill>
            </a:endParaRPr>
          </a:p>
        </p:txBody>
      </p:sp>
      <p:sp>
        <p:nvSpPr>
          <p:cNvPr id="2" name="Holder 2"/>
          <p:cNvSpPr>
            <a:spLocks noGrp="1"/>
          </p:cNvSpPr>
          <p:nvPr>
            <p:ph type="title"/>
          </p:nvPr>
        </p:nvSpPr>
        <p:spPr>
          <a:xfrm>
            <a:off x="75029" y="606266"/>
            <a:ext cx="8993944" cy="369332"/>
          </a:xfrm>
          <a:prstGeom prst="rect">
            <a:avLst/>
          </a:prstGeom>
        </p:spPr>
        <p:txBody>
          <a:bodyPr wrap="square" lIns="0" tIns="0" rIns="0" bIns="0">
            <a:spAutoFit/>
          </a:bodyPr>
          <a:lstStyle>
            <a:lvl1pPr>
              <a:defRPr sz="2400" b="1" i="0">
                <a:solidFill>
                  <a:srgbClr val="4D5B6B"/>
                </a:solidFill>
                <a:latin typeface="Calibri"/>
                <a:cs typeface="Calibri"/>
              </a:defRPr>
            </a:lvl1pPr>
          </a:lstStyle>
          <a:p>
            <a:endParaRPr/>
          </a:p>
        </p:txBody>
      </p:sp>
      <p:sp>
        <p:nvSpPr>
          <p:cNvPr id="3" name="Holder 3"/>
          <p:cNvSpPr>
            <a:spLocks noGrp="1"/>
          </p:cNvSpPr>
          <p:nvPr>
            <p:ph type="body" idx="1"/>
          </p:nvPr>
        </p:nvSpPr>
        <p:spPr>
          <a:xfrm>
            <a:off x="691663" y="1138619"/>
            <a:ext cx="8015654" cy="369332"/>
          </a:xfrm>
          <a:prstGeom prst="rect">
            <a:avLst/>
          </a:prstGeom>
        </p:spPr>
        <p:txBody>
          <a:bodyPr wrap="square" lIns="0" tIns="0" rIns="0" bIns="0">
            <a:spAutoFit/>
          </a:bodyPr>
          <a:lstStyle>
            <a:lvl1pPr>
              <a:defRPr sz="2400" b="1" i="0">
                <a:solidFill>
                  <a:srgbClr val="4D5B6B"/>
                </a:solidFill>
                <a:latin typeface="Calibri"/>
                <a:cs typeface="Calibri"/>
              </a:defRPr>
            </a:lvl1pPr>
          </a:lstStyle>
          <a:p>
            <a:endParaRPr/>
          </a:p>
        </p:txBody>
      </p:sp>
      <p:sp>
        <p:nvSpPr>
          <p:cNvPr id="4" name="Holder 4"/>
          <p:cNvSpPr>
            <a:spLocks noGrp="1"/>
          </p:cNvSpPr>
          <p:nvPr>
            <p:ph type="ftr" sz="quarter" idx="5"/>
          </p:nvPr>
        </p:nvSpPr>
        <p:spPr>
          <a:xfrm>
            <a:off x="3108960" y="4783457"/>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7"/>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11/4/2018</a:t>
            </a:fld>
            <a:endParaRPr lang="en-US">
              <a:solidFill>
                <a:prstClr val="black">
                  <a:tint val="75000"/>
                </a:prstClr>
              </a:solidFill>
            </a:endParaRPr>
          </a:p>
        </p:txBody>
      </p:sp>
      <p:sp>
        <p:nvSpPr>
          <p:cNvPr id="6" name="Holder 6"/>
          <p:cNvSpPr>
            <a:spLocks noGrp="1"/>
          </p:cNvSpPr>
          <p:nvPr>
            <p:ph type="sldNum" sz="quarter" idx="7"/>
          </p:nvPr>
        </p:nvSpPr>
        <p:spPr>
          <a:xfrm>
            <a:off x="6583680" y="4783457"/>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30640407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defRPr>
          <a:latin typeface="+mj-lt"/>
          <a:ea typeface="+mj-ea"/>
          <a:cs typeface="+mj-cs"/>
        </a:defRPr>
      </a:lvl1pPr>
    </p:titleStyle>
    <p:bodyStyle>
      <a:lvl1pPr marL="0">
        <a:defRPr>
          <a:latin typeface="+mn-lt"/>
          <a:ea typeface="+mn-ea"/>
          <a:cs typeface="+mn-cs"/>
        </a:defRPr>
      </a:lvl1pPr>
      <a:lvl2pPr marL="422041">
        <a:defRPr>
          <a:latin typeface="+mn-lt"/>
          <a:ea typeface="+mn-ea"/>
          <a:cs typeface="+mn-cs"/>
        </a:defRPr>
      </a:lvl2pPr>
      <a:lvl3pPr marL="844083">
        <a:defRPr>
          <a:latin typeface="+mn-lt"/>
          <a:ea typeface="+mn-ea"/>
          <a:cs typeface="+mn-cs"/>
        </a:defRPr>
      </a:lvl3pPr>
      <a:lvl4pPr marL="1266124">
        <a:defRPr>
          <a:latin typeface="+mn-lt"/>
          <a:ea typeface="+mn-ea"/>
          <a:cs typeface="+mn-cs"/>
        </a:defRPr>
      </a:lvl4pPr>
      <a:lvl5pPr marL="1688165">
        <a:defRPr>
          <a:latin typeface="+mn-lt"/>
          <a:ea typeface="+mn-ea"/>
          <a:cs typeface="+mn-cs"/>
        </a:defRPr>
      </a:lvl5pPr>
      <a:lvl6pPr marL="2110207">
        <a:defRPr>
          <a:latin typeface="+mn-lt"/>
          <a:ea typeface="+mn-ea"/>
          <a:cs typeface="+mn-cs"/>
        </a:defRPr>
      </a:lvl6pPr>
      <a:lvl7pPr marL="2532248">
        <a:defRPr>
          <a:latin typeface="+mn-lt"/>
          <a:ea typeface="+mn-ea"/>
          <a:cs typeface="+mn-cs"/>
        </a:defRPr>
      </a:lvl7pPr>
      <a:lvl8pPr marL="2954289">
        <a:defRPr>
          <a:latin typeface="+mn-lt"/>
          <a:ea typeface="+mn-ea"/>
          <a:cs typeface="+mn-cs"/>
        </a:defRPr>
      </a:lvl8pPr>
      <a:lvl9pPr marL="3376331">
        <a:defRPr>
          <a:latin typeface="+mn-lt"/>
          <a:ea typeface="+mn-ea"/>
          <a:cs typeface="+mn-cs"/>
        </a:defRPr>
      </a:lvl9pPr>
    </p:bodyStyle>
    <p:otherStyle>
      <a:lvl1pPr marL="0">
        <a:defRPr>
          <a:latin typeface="+mn-lt"/>
          <a:ea typeface="+mn-ea"/>
          <a:cs typeface="+mn-cs"/>
        </a:defRPr>
      </a:lvl1pPr>
      <a:lvl2pPr marL="422041">
        <a:defRPr>
          <a:latin typeface="+mn-lt"/>
          <a:ea typeface="+mn-ea"/>
          <a:cs typeface="+mn-cs"/>
        </a:defRPr>
      </a:lvl2pPr>
      <a:lvl3pPr marL="844083">
        <a:defRPr>
          <a:latin typeface="+mn-lt"/>
          <a:ea typeface="+mn-ea"/>
          <a:cs typeface="+mn-cs"/>
        </a:defRPr>
      </a:lvl3pPr>
      <a:lvl4pPr marL="1266124">
        <a:defRPr>
          <a:latin typeface="+mn-lt"/>
          <a:ea typeface="+mn-ea"/>
          <a:cs typeface="+mn-cs"/>
        </a:defRPr>
      </a:lvl4pPr>
      <a:lvl5pPr marL="1688165">
        <a:defRPr>
          <a:latin typeface="+mn-lt"/>
          <a:ea typeface="+mn-ea"/>
          <a:cs typeface="+mn-cs"/>
        </a:defRPr>
      </a:lvl5pPr>
      <a:lvl6pPr marL="2110207">
        <a:defRPr>
          <a:latin typeface="+mn-lt"/>
          <a:ea typeface="+mn-ea"/>
          <a:cs typeface="+mn-cs"/>
        </a:defRPr>
      </a:lvl6pPr>
      <a:lvl7pPr marL="2532248">
        <a:defRPr>
          <a:latin typeface="+mn-lt"/>
          <a:ea typeface="+mn-ea"/>
          <a:cs typeface="+mn-cs"/>
        </a:defRPr>
      </a:lvl7pPr>
      <a:lvl8pPr marL="2954289">
        <a:defRPr>
          <a:latin typeface="+mn-lt"/>
          <a:ea typeface="+mn-ea"/>
          <a:cs typeface="+mn-cs"/>
        </a:defRPr>
      </a:lvl8pPr>
      <a:lvl9pPr marL="337633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1.jpeg"/><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jpeg"/><Relationship Id="rId3" Type="http://schemas.openxmlformats.org/officeDocument/2006/relationships/oleObject" Target="../embeddings/oleObject2.bin"/><Relationship Id="rId7" Type="http://schemas.openxmlformats.org/officeDocument/2006/relationships/image" Target="../media/image38.jpeg"/><Relationship Id="rId12" Type="http://schemas.openxmlformats.org/officeDocument/2006/relationships/image" Target="../media/image42.jpeg"/><Relationship Id="rId2" Type="http://schemas.openxmlformats.org/officeDocument/2006/relationships/slideLayout" Target="../slideLayouts/slideLayout40.xml"/><Relationship Id="rId1" Type="http://schemas.openxmlformats.org/officeDocument/2006/relationships/vmlDrawing" Target="../drawings/vmlDrawing2.vml"/><Relationship Id="rId6" Type="http://schemas.openxmlformats.org/officeDocument/2006/relationships/image" Target="../media/image37.jpeg"/><Relationship Id="rId11" Type="http://schemas.openxmlformats.org/officeDocument/2006/relationships/image" Target="../media/image41.jpeg"/><Relationship Id="rId5" Type="http://schemas.openxmlformats.org/officeDocument/2006/relationships/image" Target="../media/image36.png"/><Relationship Id="rId10" Type="http://schemas.openxmlformats.org/officeDocument/2006/relationships/hyperlink" Target="http://www.google.it/url?sa=i&amp;rct=j&amp;q=&amp;esrc=s&amp;source=images&amp;cd=&amp;cad=rja&amp;uact=8&amp;ved=0CAcQjRw&amp;url=http://www.lampa.it/it/prod-201-1149-2685-profilo_adesivo_cromato_nero___4_m.asp&amp;ei=exmHVM6sC4n8UKT6gOgL&amp;bvm=bv.81449611,d.d24&amp;psig=AFQjCNGaMkRimpl9pEbvmuk4kBw3mQbCxg&amp;ust=1418226210606053" TargetMode="External"/><Relationship Id="rId4" Type="http://schemas.openxmlformats.org/officeDocument/2006/relationships/package" Target="../embeddings/Microsoft_Word_Document2.docx"/><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58.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9.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13" Type="http://schemas.microsoft.com/office/2007/relationships/hdphoto" Target="../media/hdphoto6.wdp"/><Relationship Id="rId3" Type="http://schemas.openxmlformats.org/officeDocument/2006/relationships/image" Target="../media/image60.png"/><Relationship Id="rId7" Type="http://schemas.microsoft.com/office/2007/relationships/hdphoto" Target="../media/hdphoto3.wdp"/><Relationship Id="rId12"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2.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64.png"/><Relationship Id="rId4" Type="http://schemas.openxmlformats.org/officeDocument/2006/relationships/image" Target="../media/image61.png"/><Relationship Id="rId9" Type="http://schemas.microsoft.com/office/2007/relationships/hdphoto" Target="../media/hdphoto4.wdp"/><Relationship Id="rId1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49.jpeg"/><Relationship Id="rId7"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openxmlformats.org/officeDocument/2006/relationships/hyperlink" Target="http://www.screen-lab.eu/policy-lab.html" TargetMode="External"/><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1.emf"/><Relationship Id="rId11" Type="http://schemas.openxmlformats.org/officeDocument/2006/relationships/image" Target="../media/image85.emf"/><Relationship Id="rId5" Type="http://schemas.openxmlformats.org/officeDocument/2006/relationships/image" Target="../media/image80.emf"/><Relationship Id="rId10" Type="http://schemas.openxmlformats.org/officeDocument/2006/relationships/image" Target="../media/image84.emf"/><Relationship Id="rId4" Type="http://schemas.openxmlformats.org/officeDocument/2006/relationships/image" Target="../media/image79.png"/><Relationship Id="rId9"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38.xml"/><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Slide_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 y="0"/>
            <a:ext cx="9141291" cy="5143500"/>
          </a:xfrm>
          <a:prstGeom prst="rect">
            <a:avLst/>
          </a:prstGeom>
        </p:spPr>
      </p:pic>
      <p:sp>
        <p:nvSpPr>
          <p:cNvPr id="4" name="CasellaDiTesto 3"/>
          <p:cNvSpPr txBox="1"/>
          <p:nvPr/>
        </p:nvSpPr>
        <p:spPr>
          <a:xfrm>
            <a:off x="2711" y="4422452"/>
            <a:ext cx="9143999" cy="646331"/>
          </a:xfrm>
          <a:prstGeom prst="rect">
            <a:avLst/>
          </a:prstGeom>
          <a:noFill/>
        </p:spPr>
        <p:txBody>
          <a:bodyPr wrap="square" rtlCol="0">
            <a:spAutoFit/>
          </a:bodyPr>
          <a:lstStyle/>
          <a:p>
            <a:pPr algn="ctr"/>
            <a:r>
              <a:rPr lang="it-IT" b="1" dirty="0" err="1">
                <a:solidFill>
                  <a:prstClr val="white"/>
                </a:solidFill>
              </a:rPr>
              <a:t>Methodology</a:t>
            </a:r>
            <a:r>
              <a:rPr lang="it-IT" b="1" dirty="0">
                <a:solidFill>
                  <a:prstClr val="white"/>
                </a:solidFill>
              </a:rPr>
              <a:t> for </a:t>
            </a:r>
            <a:r>
              <a:rPr lang="it-IT" b="1" dirty="0" err="1">
                <a:solidFill>
                  <a:prstClr val="white"/>
                </a:solidFill>
              </a:rPr>
              <a:t>Regional</a:t>
            </a:r>
            <a:r>
              <a:rPr lang="it-IT" b="1" dirty="0">
                <a:solidFill>
                  <a:prstClr val="white"/>
                </a:solidFill>
              </a:rPr>
              <a:t> </a:t>
            </a:r>
            <a:r>
              <a:rPr lang="it-IT" b="1" dirty="0" err="1">
                <a:solidFill>
                  <a:prstClr val="white"/>
                </a:solidFill>
              </a:rPr>
              <a:t>Cooperation</a:t>
            </a:r>
            <a:r>
              <a:rPr lang="it-IT" b="1" dirty="0">
                <a:solidFill>
                  <a:prstClr val="white"/>
                </a:solidFill>
              </a:rPr>
              <a:t> </a:t>
            </a:r>
          </a:p>
          <a:p>
            <a:pPr algn="ctr"/>
            <a:r>
              <a:rPr lang="it-IT" b="1" dirty="0">
                <a:solidFill>
                  <a:prstClr val="white"/>
                </a:solidFill>
              </a:rPr>
              <a:t>Marcello Colledani - AFIL, </a:t>
            </a:r>
            <a:r>
              <a:rPr lang="it-IT" b="1" dirty="0" err="1">
                <a:solidFill>
                  <a:prstClr val="white"/>
                </a:solidFill>
              </a:rPr>
              <a:t>Lombardy</a:t>
            </a:r>
            <a:r>
              <a:rPr lang="it-IT" b="1" dirty="0">
                <a:solidFill>
                  <a:prstClr val="white"/>
                </a:solidFill>
              </a:rPr>
              <a:t> </a:t>
            </a:r>
            <a:r>
              <a:rPr lang="it-IT" b="1" dirty="0" err="1">
                <a:solidFill>
                  <a:prstClr val="white"/>
                </a:solidFill>
              </a:rPr>
              <a:t>Region</a:t>
            </a:r>
            <a:r>
              <a:rPr lang="it-IT" b="1" dirty="0">
                <a:solidFill>
                  <a:prstClr val="white"/>
                </a:solidFill>
              </a:rPr>
              <a:t> cluster on </a:t>
            </a:r>
            <a:r>
              <a:rPr lang="it-IT" b="1" dirty="0" err="1">
                <a:solidFill>
                  <a:prstClr val="white"/>
                </a:solidFill>
              </a:rPr>
              <a:t>Intelligent</a:t>
            </a:r>
            <a:r>
              <a:rPr lang="it-IT" b="1" dirty="0">
                <a:solidFill>
                  <a:prstClr val="white"/>
                </a:solidFill>
              </a:rPr>
              <a:t> </a:t>
            </a:r>
            <a:r>
              <a:rPr lang="it-IT" b="1" dirty="0" err="1">
                <a:solidFill>
                  <a:prstClr val="white"/>
                </a:solidFill>
              </a:rPr>
              <a:t>Factory</a:t>
            </a:r>
            <a:endParaRPr lang="it-IT" b="1" dirty="0">
              <a:solidFill>
                <a:prstClr val="white"/>
              </a:solidFill>
            </a:endParaRPr>
          </a:p>
        </p:txBody>
      </p:sp>
    </p:spTree>
    <p:extLst>
      <p:ext uri="{BB962C8B-B14F-4D97-AF65-F5344CB8AC3E}">
        <p14:creationId xmlns:p14="http://schemas.microsoft.com/office/powerpoint/2010/main" val="215522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51133" y="59410"/>
            <a:ext cx="8390938" cy="494157"/>
          </a:xfrm>
          <a:prstGeom prst="rect">
            <a:avLst/>
          </a:prstGeom>
        </p:spPr>
        <p:txBody>
          <a:bodyPr wrap="square" lIns="77898" tIns="38949" rIns="77898" bIns="38949">
            <a:spAutoFit/>
          </a:bodyPr>
          <a:lstStyle/>
          <a:p>
            <a:pPr algn="ctr" defTabSz="389494"/>
            <a:r>
              <a:rPr lang="en-US" sz="2700" b="1" dirty="0">
                <a:solidFill>
                  <a:srgbClr val="4D5B6B"/>
                </a:solidFill>
              </a:rPr>
              <a:t>Existing financial instruments </a:t>
            </a:r>
          </a:p>
        </p:txBody>
      </p:sp>
      <p:sp>
        <p:nvSpPr>
          <p:cNvPr id="16" name="Rettangolo 15"/>
          <p:cNvSpPr/>
          <p:nvPr/>
        </p:nvSpPr>
        <p:spPr>
          <a:xfrm>
            <a:off x="351131" y="567322"/>
            <a:ext cx="8571810" cy="2540871"/>
          </a:xfrm>
          <a:prstGeom prst="rect">
            <a:avLst/>
          </a:prstGeom>
        </p:spPr>
        <p:txBody>
          <a:bodyPr wrap="square" lIns="77898" tIns="38949" rIns="77898" bIns="38949">
            <a:spAutoFit/>
          </a:bodyPr>
          <a:lstStyle/>
          <a:p>
            <a:pPr defTabSz="389494"/>
            <a:r>
              <a:rPr lang="en-GB" sz="2000" b="1" dirty="0">
                <a:solidFill>
                  <a:srgbClr val="4D5B6B"/>
                </a:solidFill>
              </a:rPr>
              <a:t>”</a:t>
            </a:r>
            <a:r>
              <a:rPr lang="en-GB" sz="2000" b="1" u="sng" dirty="0">
                <a:solidFill>
                  <a:srgbClr val="4D5B6B"/>
                </a:solidFill>
              </a:rPr>
              <a:t>Existing financial Instruments</a:t>
            </a:r>
            <a:r>
              <a:rPr lang="en-GB" sz="2000" b="1" dirty="0">
                <a:solidFill>
                  <a:srgbClr val="4D5B6B"/>
                </a:solidFill>
              </a:rPr>
              <a:t>” have been revised including the instruments already available in the regions which are mapped to:</a:t>
            </a:r>
          </a:p>
          <a:p>
            <a:pPr marL="389494" indent="-389494" defTabSz="389494">
              <a:buFont typeface="+mj-lt"/>
              <a:buAutoNum type="arabicPeriod"/>
            </a:pPr>
            <a:r>
              <a:rPr lang="en-GB" sz="2000" i="1" dirty="0">
                <a:solidFill>
                  <a:srgbClr val="4D5B6B"/>
                </a:solidFill>
              </a:rPr>
              <a:t>Further develop </a:t>
            </a:r>
            <a:r>
              <a:rPr lang="en-GB" sz="2000" b="1" i="1" dirty="0">
                <a:solidFill>
                  <a:srgbClr val="4D5B6B"/>
                </a:solidFill>
              </a:rPr>
              <a:t>the emerging ideas</a:t>
            </a:r>
            <a:r>
              <a:rPr lang="en-GB" sz="2000" i="1" dirty="0">
                <a:solidFill>
                  <a:srgbClr val="4D5B6B"/>
                </a:solidFill>
              </a:rPr>
              <a:t>, stemming from the results of the previous steps within Screen. </a:t>
            </a:r>
          </a:p>
          <a:p>
            <a:pPr marL="389494" indent="-389494" defTabSz="389494">
              <a:buFont typeface="+mj-lt"/>
              <a:buAutoNum type="arabicPeriod"/>
            </a:pPr>
            <a:r>
              <a:rPr lang="en-GB" sz="2000" i="1" dirty="0">
                <a:solidFill>
                  <a:srgbClr val="4D5B6B"/>
                </a:solidFill>
              </a:rPr>
              <a:t>Gather </a:t>
            </a:r>
            <a:r>
              <a:rPr lang="en-GB" sz="2000" b="1" i="1" dirty="0">
                <a:solidFill>
                  <a:srgbClr val="4D5B6B"/>
                </a:solidFill>
              </a:rPr>
              <a:t>best practices </a:t>
            </a:r>
            <a:r>
              <a:rPr lang="en-GB" sz="2000" i="1" dirty="0">
                <a:solidFill>
                  <a:srgbClr val="4D5B6B"/>
                </a:solidFill>
              </a:rPr>
              <a:t>and hints which can fuel the policy lab, created within the project.</a:t>
            </a:r>
          </a:p>
          <a:p>
            <a:pPr defTabSz="389494"/>
            <a:endParaRPr lang="en-GB" sz="2000" i="1" dirty="0">
              <a:solidFill>
                <a:srgbClr val="4D5B6B"/>
              </a:solidFill>
            </a:endParaRPr>
          </a:p>
          <a:p>
            <a:pPr defTabSz="389494"/>
            <a:endParaRPr lang="en-GB" sz="2000" b="1" dirty="0">
              <a:solidFill>
                <a:srgbClr val="4D5B6B"/>
              </a:solidFill>
            </a:endParaRPr>
          </a:p>
        </p:txBody>
      </p:sp>
      <p:graphicFrame>
        <p:nvGraphicFramePr>
          <p:cNvPr id="5" name="Diagramma 4"/>
          <p:cNvGraphicFramePr/>
          <p:nvPr>
            <p:extLst>
              <p:ext uri="{D42A27DB-BD31-4B8C-83A1-F6EECF244321}">
                <p14:modId xmlns:p14="http://schemas.microsoft.com/office/powerpoint/2010/main" val="2674046112"/>
              </p:ext>
            </p:extLst>
          </p:nvPr>
        </p:nvGraphicFramePr>
        <p:xfrm>
          <a:off x="648516" y="2171785"/>
          <a:ext cx="7872882" cy="292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5822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331EC180-EF5B-420E-BB40-2373F2C0DEC3}"/>
              </a:ext>
            </a:extLst>
          </p:cNvPr>
          <p:cNvSpPr txBox="1"/>
          <p:nvPr/>
        </p:nvSpPr>
        <p:spPr>
          <a:xfrm>
            <a:off x="152400" y="458524"/>
            <a:ext cx="8686800" cy="1492716"/>
          </a:xfrm>
          <a:prstGeom prst="rect">
            <a:avLst/>
          </a:prstGeom>
          <a:noFill/>
        </p:spPr>
        <p:txBody>
          <a:bodyPr wrap="square" rtlCol="0">
            <a:spAutoFit/>
          </a:bodyPr>
          <a:lstStyle/>
          <a:p>
            <a:pPr>
              <a:defRPr/>
            </a:pPr>
            <a:r>
              <a:rPr lang="it-IT" sz="1500" dirty="0" err="1">
                <a:solidFill>
                  <a:prstClr val="black"/>
                </a:solidFill>
              </a:rPr>
              <a:t>Existing</a:t>
            </a:r>
            <a:r>
              <a:rPr lang="it-IT" sz="1500" dirty="0">
                <a:solidFill>
                  <a:prstClr val="black"/>
                </a:solidFill>
              </a:rPr>
              <a:t> </a:t>
            </a:r>
            <a:r>
              <a:rPr lang="it-IT" sz="1500" dirty="0" err="1">
                <a:solidFill>
                  <a:prstClr val="black"/>
                </a:solidFill>
              </a:rPr>
              <a:t>support</a:t>
            </a:r>
            <a:r>
              <a:rPr lang="it-IT" sz="1500" dirty="0">
                <a:solidFill>
                  <a:prstClr val="black"/>
                </a:solidFill>
              </a:rPr>
              <a:t> </a:t>
            </a:r>
            <a:r>
              <a:rPr lang="en-GB" sz="1500" dirty="0">
                <a:solidFill>
                  <a:prstClr val="black"/>
                </a:solidFill>
              </a:rPr>
              <a:t>instruments belonging to each regional portfolio of SCREEN Partners have been collected through a specific format</a:t>
            </a:r>
            <a:r>
              <a:rPr lang="en-US" sz="1500" dirty="0">
                <a:solidFill>
                  <a:prstClr val="black"/>
                </a:solidFill>
              </a:rPr>
              <a:t>.</a:t>
            </a:r>
          </a:p>
          <a:p>
            <a:pPr marL="879241" lvl="1" indent="-422041">
              <a:buFont typeface="Wingdings" charset="2"/>
              <a:buChar char="§"/>
              <a:defRPr/>
            </a:pPr>
            <a:r>
              <a:rPr lang="en-US" sz="1500" dirty="0">
                <a:solidFill>
                  <a:prstClr val="black"/>
                </a:solidFill>
              </a:rPr>
              <a:t>Dedicated to Circular Economy activities;</a:t>
            </a:r>
          </a:p>
          <a:p>
            <a:pPr marL="879241" lvl="1" indent="-422041">
              <a:buFont typeface="Wingdings" charset="2"/>
              <a:buChar char="§"/>
              <a:defRPr/>
            </a:pPr>
            <a:r>
              <a:rPr lang="en-US" sz="1500" dirty="0">
                <a:solidFill>
                  <a:prstClr val="black"/>
                </a:solidFill>
              </a:rPr>
              <a:t>Dedicated to other sectors (e.g. transport, smart cities, energy) with potential to be transferred to Circular Economy.</a:t>
            </a:r>
          </a:p>
          <a:p>
            <a:pPr lvl="1">
              <a:defRPr/>
            </a:pPr>
            <a:endParaRPr lang="en-US" sz="1600" dirty="0">
              <a:solidFill>
                <a:prstClr val="black"/>
              </a:solidFill>
            </a:endParaRPr>
          </a:p>
        </p:txBody>
      </p:sp>
      <p:graphicFrame>
        <p:nvGraphicFramePr>
          <p:cNvPr id="5" name="Tabella 4">
            <a:extLst>
              <a:ext uri="{FF2B5EF4-FFF2-40B4-BE49-F238E27FC236}">
                <a16:creationId xmlns:a16="http://schemas.microsoft.com/office/drawing/2014/main" xmlns="" id="{BA9E60AD-CEE9-44D0-B2FA-5999C1F1B06E}"/>
              </a:ext>
            </a:extLst>
          </p:cNvPr>
          <p:cNvGraphicFramePr>
            <a:graphicFrameLocks noGrp="1"/>
          </p:cNvGraphicFramePr>
          <p:nvPr>
            <p:extLst>
              <p:ext uri="{D42A27DB-BD31-4B8C-83A1-F6EECF244321}">
                <p14:modId xmlns:p14="http://schemas.microsoft.com/office/powerpoint/2010/main" val="2669279892"/>
              </p:ext>
            </p:extLst>
          </p:nvPr>
        </p:nvGraphicFramePr>
        <p:xfrm>
          <a:off x="304800" y="1710985"/>
          <a:ext cx="8633004" cy="2767814"/>
        </p:xfrm>
        <a:graphic>
          <a:graphicData uri="http://schemas.openxmlformats.org/drawingml/2006/table">
            <a:tbl>
              <a:tblPr firstRow="1" bandRow="1">
                <a:tableStyleId>{5940675A-B579-460E-94D1-54222C63F5DA}</a:tableStyleId>
              </a:tblPr>
              <a:tblGrid>
                <a:gridCol w="3070404">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215704">
                <a:tc gridSpan="2">
                  <a:txBody>
                    <a:bodyPr/>
                    <a:lstStyle/>
                    <a:p>
                      <a:pPr algn="ctr"/>
                      <a:r>
                        <a:rPr lang="en-GB" sz="1000" b="1" noProof="0" dirty="0"/>
                        <a:t>Support Instrument Description Format</a:t>
                      </a:r>
                    </a:p>
                  </a:txBody>
                  <a:tcPr marL="84406" marR="84406" marT="31652" marB="31652">
                    <a:solidFill>
                      <a:schemeClr val="bg1">
                        <a:lumMod val="85000"/>
                      </a:schemeClr>
                    </a:solidFill>
                  </a:tcPr>
                </a:tc>
                <a:tc hMerge="1">
                  <a:txBody>
                    <a:bodyPr/>
                    <a:lstStyle/>
                    <a:p>
                      <a:endParaRPr lang="en-GB" sz="1700" noProof="0" dirty="0"/>
                    </a:p>
                  </a:txBody>
                  <a:tcPr marL="84406" marR="84406" marT="42203" marB="42203"/>
                </a:tc>
                <a:extLst>
                  <a:ext uri="{0D108BD9-81ED-4DB2-BD59-A6C34878D82A}">
                    <a16:rowId xmlns:a16="http://schemas.microsoft.com/office/drawing/2014/main" xmlns="" val="10003"/>
                  </a:ext>
                </a:extLst>
              </a:tr>
              <a:tr h="215704">
                <a:tc>
                  <a:txBody>
                    <a:bodyPr/>
                    <a:lstStyle/>
                    <a:p>
                      <a:pPr algn="ctr"/>
                      <a:r>
                        <a:rPr lang="en-GB" sz="1000" b="1" noProof="0" dirty="0"/>
                        <a:t>Field</a:t>
                      </a:r>
                    </a:p>
                  </a:txBody>
                  <a:tcPr marL="84406" marR="84406" marT="31652" marB="31652">
                    <a:solidFill>
                      <a:schemeClr val="bg1">
                        <a:lumMod val="85000"/>
                      </a:schemeClr>
                    </a:solidFill>
                  </a:tcPr>
                </a:tc>
                <a:tc>
                  <a:txBody>
                    <a:bodyPr/>
                    <a:lstStyle/>
                    <a:p>
                      <a:pPr algn="ctr"/>
                      <a:r>
                        <a:rPr lang="en-GB" sz="1000" b="1" noProof="0" dirty="0"/>
                        <a:t>Possible values</a:t>
                      </a:r>
                      <a:endParaRPr lang="it-IT" sz="1000" dirty="0"/>
                    </a:p>
                  </a:txBody>
                  <a:tcPr marL="84406" marR="84406" marT="31652" marB="31652">
                    <a:solidFill>
                      <a:schemeClr val="bg1">
                        <a:lumMod val="85000"/>
                      </a:schemeClr>
                    </a:solidFill>
                  </a:tcPr>
                </a:tc>
                <a:extLst>
                  <a:ext uri="{0D108BD9-81ED-4DB2-BD59-A6C34878D82A}">
                    <a16:rowId xmlns:a16="http://schemas.microsoft.com/office/drawing/2014/main" xmlns="" val="10007"/>
                  </a:ext>
                </a:extLst>
              </a:tr>
              <a:tr h="228600">
                <a:tc>
                  <a:txBody>
                    <a:bodyPr/>
                    <a:lstStyle/>
                    <a:p>
                      <a:r>
                        <a:rPr lang="en-GB" sz="1000" noProof="0" dirty="0"/>
                        <a:t>Investment instrument</a:t>
                      </a:r>
                      <a:r>
                        <a:rPr lang="en-GB" sz="1000" baseline="0" noProof="0" dirty="0"/>
                        <a:t> name</a:t>
                      </a:r>
                      <a:endParaRPr lang="en-GB" sz="1000" noProof="0" dirty="0"/>
                    </a:p>
                  </a:txBody>
                  <a:tcPr marL="84406" marR="84406" marT="31652" marB="31652"/>
                </a:tc>
                <a:tc>
                  <a:txBody>
                    <a:bodyPr/>
                    <a:lstStyle/>
                    <a:p>
                      <a:pPr algn="ctr"/>
                      <a:r>
                        <a:rPr lang="en-GB" sz="1000" noProof="0" dirty="0"/>
                        <a:t>Free</a:t>
                      </a:r>
                    </a:p>
                  </a:txBody>
                  <a:tcPr marL="84406" marR="84406" marT="31652" marB="31652"/>
                </a:tc>
                <a:extLst>
                  <a:ext uri="{0D108BD9-81ED-4DB2-BD59-A6C34878D82A}">
                    <a16:rowId xmlns:a16="http://schemas.microsoft.com/office/drawing/2014/main" xmlns="" val="10000"/>
                  </a:ext>
                </a:extLst>
              </a:tr>
              <a:tr h="228600">
                <a:tc>
                  <a:txBody>
                    <a:bodyPr/>
                    <a:lstStyle/>
                    <a:p>
                      <a:r>
                        <a:rPr lang="en-GB" sz="1000" noProof="0" dirty="0"/>
                        <a:t>Brief</a:t>
                      </a:r>
                      <a:r>
                        <a:rPr lang="en-GB" sz="1000" baseline="0" noProof="0" dirty="0"/>
                        <a:t> </a:t>
                      </a:r>
                      <a:r>
                        <a:rPr lang="en-GB" sz="1000" noProof="0" dirty="0"/>
                        <a:t>description of the instrument</a:t>
                      </a:r>
                    </a:p>
                  </a:txBody>
                  <a:tcPr marL="84406" marR="84406" marT="31652" marB="31652"/>
                </a:tc>
                <a:tc>
                  <a:txBody>
                    <a:bodyPr/>
                    <a:lstStyle/>
                    <a:p>
                      <a:pPr algn="ctr"/>
                      <a:r>
                        <a:rPr lang="en-GB" sz="1000" noProof="0" dirty="0"/>
                        <a:t>Free</a:t>
                      </a:r>
                    </a:p>
                  </a:txBody>
                  <a:tcPr marL="84406" marR="84406" marT="31652" marB="31652"/>
                </a:tc>
                <a:extLst>
                  <a:ext uri="{0D108BD9-81ED-4DB2-BD59-A6C34878D82A}">
                    <a16:rowId xmlns:a16="http://schemas.microsoft.com/office/drawing/2014/main" xmlns="" val="10001"/>
                  </a:ext>
                </a:extLst>
              </a:tr>
              <a:tr h="215704">
                <a:tc>
                  <a:txBody>
                    <a:bodyPr/>
                    <a:lstStyle/>
                    <a:p>
                      <a:r>
                        <a:rPr lang="en-GB" sz="1000" noProof="0" dirty="0"/>
                        <a:t>Scope of the instrument</a:t>
                      </a:r>
                    </a:p>
                  </a:txBody>
                  <a:tcPr marL="84406" marR="84406" marT="31652" marB="31652"/>
                </a:tc>
                <a:tc>
                  <a:txBody>
                    <a:bodyPr/>
                    <a:lstStyle/>
                    <a:p>
                      <a:pPr algn="ctr"/>
                      <a:r>
                        <a:rPr lang="en-GB" sz="1000" noProof="0" dirty="0"/>
                        <a:t>Free</a:t>
                      </a:r>
                    </a:p>
                  </a:txBody>
                  <a:tcPr marL="84406" marR="84406" marT="31652" marB="31652"/>
                </a:tc>
                <a:extLst>
                  <a:ext uri="{0D108BD9-81ED-4DB2-BD59-A6C34878D82A}">
                    <a16:rowId xmlns:a16="http://schemas.microsoft.com/office/drawing/2014/main" xmlns="" val="10002"/>
                  </a:ext>
                </a:extLst>
              </a:tr>
              <a:tr h="215704">
                <a:tc>
                  <a:txBody>
                    <a:bodyPr/>
                    <a:lstStyle/>
                    <a:p>
                      <a:r>
                        <a:rPr lang="en-GB" sz="1000" noProof="0" dirty="0"/>
                        <a:t>Destination area(s) of funds (if any)</a:t>
                      </a:r>
                    </a:p>
                  </a:txBody>
                  <a:tcPr marL="84406" marR="84406" marT="31652" marB="31652"/>
                </a:tc>
                <a:tc>
                  <a:txBody>
                    <a:bodyPr/>
                    <a:lstStyle/>
                    <a:p>
                      <a:pPr algn="ctr"/>
                      <a:r>
                        <a:rPr lang="en-GB" sz="1000" noProof="0" dirty="0"/>
                        <a:t>Free</a:t>
                      </a:r>
                    </a:p>
                  </a:txBody>
                  <a:tcPr marL="84406" marR="84406" marT="31652" marB="31652"/>
                </a:tc>
                <a:extLst>
                  <a:ext uri="{0D108BD9-81ED-4DB2-BD59-A6C34878D82A}">
                    <a16:rowId xmlns:a16="http://schemas.microsoft.com/office/drawing/2014/main" xmlns="" val="10008"/>
                  </a:ext>
                </a:extLst>
              </a:tr>
              <a:tr h="215704">
                <a:tc>
                  <a:txBody>
                    <a:bodyPr/>
                    <a:lstStyle/>
                    <a:p>
                      <a:r>
                        <a:rPr lang="en-GB" sz="1000" noProof="0" dirty="0"/>
                        <a:t>Category of beneficiaries </a:t>
                      </a:r>
                    </a:p>
                  </a:txBody>
                  <a:tcPr marL="84406" marR="84406" marT="31652" marB="31652"/>
                </a:tc>
                <a:tc>
                  <a:txBody>
                    <a:bodyPr/>
                    <a:lstStyle/>
                    <a:p>
                      <a:pPr algn="ctr"/>
                      <a:r>
                        <a:rPr lang="en-GB" sz="1000" noProof="0" dirty="0"/>
                        <a:t>Large Enterprise,</a:t>
                      </a:r>
                      <a:r>
                        <a:rPr lang="en-GB" sz="1000" baseline="0" noProof="0" dirty="0"/>
                        <a:t> SME, RTO, University, Other</a:t>
                      </a:r>
                      <a:endParaRPr lang="en-GB" sz="1000" noProof="0" dirty="0"/>
                    </a:p>
                  </a:txBody>
                  <a:tcPr marL="84406" marR="84406" marT="31652" marB="31652"/>
                </a:tc>
                <a:extLst>
                  <a:ext uri="{0D108BD9-81ED-4DB2-BD59-A6C34878D82A}">
                    <a16:rowId xmlns:a16="http://schemas.microsoft.com/office/drawing/2014/main" xmlns="" val="10004"/>
                  </a:ext>
                </a:extLst>
              </a:tr>
              <a:tr h="215704">
                <a:tc>
                  <a:txBody>
                    <a:bodyPr/>
                    <a:lstStyle/>
                    <a:p>
                      <a:r>
                        <a:rPr lang="en-GB" sz="1000" noProof="0" dirty="0"/>
                        <a:t>Type of financing</a:t>
                      </a:r>
                      <a:r>
                        <a:rPr lang="en-GB" sz="1000" baseline="0" noProof="0" dirty="0"/>
                        <a:t> </a:t>
                      </a:r>
                    </a:p>
                  </a:txBody>
                  <a:tcPr marL="84406" marR="84406" marT="31652" marB="31652"/>
                </a:tc>
                <a:tc>
                  <a:txBody>
                    <a:bodyPr/>
                    <a:lstStyle/>
                    <a:p>
                      <a:pPr algn="ctr"/>
                      <a:r>
                        <a:rPr lang="en-GB" sz="1000" noProof="0" dirty="0"/>
                        <a:t>Loan, subsidy</a:t>
                      </a:r>
                      <a:r>
                        <a:rPr lang="en-GB" sz="1000" baseline="0" noProof="0" dirty="0"/>
                        <a:t> requiring </a:t>
                      </a:r>
                      <a:r>
                        <a:rPr lang="en-GB" sz="1000" noProof="0" dirty="0"/>
                        <a:t>co-financing, subsidy</a:t>
                      </a:r>
                      <a:r>
                        <a:rPr lang="en-GB" sz="1000" baseline="0" noProof="0" dirty="0"/>
                        <a:t> without </a:t>
                      </a:r>
                      <a:r>
                        <a:rPr lang="en-GB" sz="1000" noProof="0" dirty="0"/>
                        <a:t>co-financing, other</a:t>
                      </a:r>
                    </a:p>
                  </a:txBody>
                  <a:tcPr marL="84406" marR="84406" marT="31652" marB="31652"/>
                </a:tc>
                <a:extLst>
                  <a:ext uri="{0D108BD9-81ED-4DB2-BD59-A6C34878D82A}">
                    <a16:rowId xmlns:a16="http://schemas.microsoft.com/office/drawing/2014/main" xmlns="" val="10005"/>
                  </a:ext>
                </a:extLst>
              </a:tr>
              <a:tr h="215704">
                <a:tc>
                  <a:txBody>
                    <a:bodyPr/>
                    <a:lstStyle/>
                    <a:p>
                      <a:r>
                        <a:rPr lang="en-GB" sz="1000" noProof="0" dirty="0"/>
                        <a:t>Rate of financing</a:t>
                      </a:r>
                    </a:p>
                  </a:txBody>
                  <a:tcPr marL="84406" marR="84406" marT="31652" marB="31652"/>
                </a:tc>
                <a:tc>
                  <a:txBody>
                    <a:bodyPr/>
                    <a:lstStyle/>
                    <a:p>
                      <a:pPr algn="ctr"/>
                      <a:r>
                        <a:rPr lang="en-GB" sz="1000" noProof="0" dirty="0"/>
                        <a:t>Free</a:t>
                      </a:r>
                    </a:p>
                  </a:txBody>
                  <a:tcPr marL="84406" marR="84406" marT="31652" marB="31652"/>
                </a:tc>
                <a:extLst>
                  <a:ext uri="{0D108BD9-81ED-4DB2-BD59-A6C34878D82A}">
                    <a16:rowId xmlns:a16="http://schemas.microsoft.com/office/drawing/2014/main" xmlns="" val="10006"/>
                  </a:ext>
                </a:extLst>
              </a:tr>
              <a:tr h="36927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noProof="0" dirty="0"/>
                        <a:t>Eligible</a:t>
                      </a:r>
                      <a:r>
                        <a:rPr lang="en-GB" sz="1000" baseline="0" noProof="0" dirty="0"/>
                        <a:t> Costs</a:t>
                      </a:r>
                      <a:endParaRPr lang="en-GB" sz="1000" noProof="0" dirty="0"/>
                    </a:p>
                  </a:txBody>
                  <a:tcPr marL="84406" marR="84406" marT="31652" marB="31652"/>
                </a:tc>
                <a:tc>
                  <a:txBody>
                    <a:bodyPr/>
                    <a:lstStyle/>
                    <a:p>
                      <a:pPr algn="ctr"/>
                      <a:r>
                        <a:rPr lang="en-GB" sz="1000" noProof="0" dirty="0"/>
                        <a:t>Personnel,</a:t>
                      </a:r>
                      <a:r>
                        <a:rPr lang="en-GB" sz="1000" baseline="0" noProof="0" dirty="0"/>
                        <a:t> Equipment (depreciation), R&amp;I Infrastructure (investment), Consumables, Overheads, Travel, other</a:t>
                      </a:r>
                      <a:endParaRPr lang="en-GB" sz="1000" noProof="0" dirty="0"/>
                    </a:p>
                  </a:txBody>
                  <a:tcPr marL="84406" marR="84406" marT="31652" marB="31652"/>
                </a:tc>
                <a:extLst>
                  <a:ext uri="{0D108BD9-81ED-4DB2-BD59-A6C34878D82A}">
                    <a16:rowId xmlns:a16="http://schemas.microsoft.com/office/drawing/2014/main" xmlns="" val="10009"/>
                  </a:ext>
                </a:extLst>
              </a:tr>
              <a:tr h="2157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noProof="0" dirty="0"/>
                        <a:t>Source of funding</a:t>
                      </a:r>
                      <a:r>
                        <a:rPr lang="en-GB" sz="1000" baseline="0" noProof="0" dirty="0"/>
                        <a:t> (ERDF, ESIF, etc.)</a:t>
                      </a:r>
                      <a:endParaRPr lang="en-GB" sz="1000" noProof="0" dirty="0"/>
                    </a:p>
                  </a:txBody>
                  <a:tcPr marL="84406" marR="84406" marT="31652" marB="31652"/>
                </a:tc>
                <a:tc>
                  <a:txBody>
                    <a:bodyPr/>
                    <a:lstStyle/>
                    <a:p>
                      <a:pPr algn="ctr"/>
                      <a:r>
                        <a:rPr lang="en-GB" sz="1000" noProof="0" dirty="0"/>
                        <a:t>Regional, National, European, International, mix (specify), other.</a:t>
                      </a:r>
                    </a:p>
                  </a:txBody>
                  <a:tcPr marL="84406" marR="84406" marT="31652" marB="31652"/>
                </a:tc>
                <a:extLst>
                  <a:ext uri="{0D108BD9-81ED-4DB2-BD59-A6C34878D82A}">
                    <a16:rowId xmlns:a16="http://schemas.microsoft.com/office/drawing/2014/main" xmlns="" val="10010"/>
                  </a:ext>
                </a:extLst>
              </a:tr>
              <a:tr h="2157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noProof="0" dirty="0"/>
                        <a:t>Supported TRL level</a:t>
                      </a:r>
                    </a:p>
                  </a:txBody>
                  <a:tcPr marL="84406" marR="84406" marT="31652" marB="31652"/>
                </a:tc>
                <a:tc>
                  <a:txBody>
                    <a:bodyPr/>
                    <a:lstStyle/>
                    <a:p>
                      <a:pPr algn="ctr"/>
                      <a:r>
                        <a:rPr lang="en-GB" sz="1000" noProof="0" dirty="0"/>
                        <a:t>[1,2];</a:t>
                      </a:r>
                      <a:r>
                        <a:rPr lang="en-GB" sz="1000" baseline="0" noProof="0" dirty="0"/>
                        <a:t> [3,4]; [5,6]; [7,8]</a:t>
                      </a:r>
                      <a:endParaRPr lang="en-GB" sz="1000" noProof="0" dirty="0"/>
                    </a:p>
                  </a:txBody>
                  <a:tcPr marL="84406" marR="84406" marT="31652" marB="31652"/>
                </a:tc>
                <a:extLst>
                  <a:ext uri="{0D108BD9-81ED-4DB2-BD59-A6C34878D82A}">
                    <a16:rowId xmlns:a16="http://schemas.microsoft.com/office/drawing/2014/main" xmlns="" val="10011"/>
                  </a:ext>
                </a:extLst>
              </a:tr>
            </a:tbl>
          </a:graphicData>
        </a:graphic>
      </p:graphicFrame>
      <p:sp>
        <p:nvSpPr>
          <p:cNvPr id="8" name="Rettangolo 7"/>
          <p:cNvSpPr/>
          <p:nvPr/>
        </p:nvSpPr>
        <p:spPr>
          <a:xfrm>
            <a:off x="623284" y="-10239"/>
            <a:ext cx="8390938" cy="494157"/>
          </a:xfrm>
          <a:prstGeom prst="rect">
            <a:avLst/>
          </a:prstGeom>
        </p:spPr>
        <p:txBody>
          <a:bodyPr wrap="square" lIns="77898" tIns="38949" rIns="77898" bIns="38949">
            <a:spAutoFit/>
          </a:bodyPr>
          <a:lstStyle/>
          <a:p>
            <a:pPr algn="ctr" defTabSz="389494"/>
            <a:r>
              <a:rPr lang="en-US" sz="2700" b="1" dirty="0">
                <a:solidFill>
                  <a:srgbClr val="4D5B6B"/>
                </a:solidFill>
              </a:rPr>
              <a:t>Existing financial instruments </a:t>
            </a:r>
          </a:p>
        </p:txBody>
      </p:sp>
    </p:spTree>
    <p:extLst>
      <p:ext uri="{BB962C8B-B14F-4D97-AF65-F5344CB8AC3E}">
        <p14:creationId xmlns:p14="http://schemas.microsoft.com/office/powerpoint/2010/main" val="78282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p:cNvGraphicFramePr>
            <a:graphicFrameLocks noGrp="1"/>
          </p:cNvGraphicFramePr>
          <p:nvPr>
            <p:extLst>
              <p:ext uri="{D42A27DB-BD31-4B8C-83A1-F6EECF244321}">
                <p14:modId xmlns:p14="http://schemas.microsoft.com/office/powerpoint/2010/main" val="209790160"/>
              </p:ext>
            </p:extLst>
          </p:nvPr>
        </p:nvGraphicFramePr>
        <p:xfrm>
          <a:off x="381000" y="542264"/>
          <a:ext cx="8229600" cy="2486691"/>
        </p:xfrm>
        <a:graphic>
          <a:graphicData uri="http://schemas.openxmlformats.org/drawingml/2006/table">
            <a:tbl>
              <a:tblPr/>
              <a:tblGrid>
                <a:gridCol w="941656">
                  <a:extLst>
                    <a:ext uri="{9D8B030D-6E8A-4147-A177-3AD203B41FA5}">
                      <a16:colId xmlns:a16="http://schemas.microsoft.com/office/drawing/2014/main" xmlns="" val="20000"/>
                    </a:ext>
                  </a:extLst>
                </a:gridCol>
                <a:gridCol w="910004">
                  <a:extLst>
                    <a:ext uri="{9D8B030D-6E8A-4147-A177-3AD203B41FA5}">
                      <a16:colId xmlns:a16="http://schemas.microsoft.com/office/drawing/2014/main" xmlns="" val="20001"/>
                    </a:ext>
                  </a:extLst>
                </a:gridCol>
                <a:gridCol w="751742">
                  <a:extLst>
                    <a:ext uri="{9D8B030D-6E8A-4147-A177-3AD203B41FA5}">
                      <a16:colId xmlns:a16="http://schemas.microsoft.com/office/drawing/2014/main" xmlns="" val="20002"/>
                    </a:ext>
                  </a:extLst>
                </a:gridCol>
                <a:gridCol w="1740877">
                  <a:extLst>
                    <a:ext uri="{9D8B030D-6E8A-4147-A177-3AD203B41FA5}">
                      <a16:colId xmlns:a16="http://schemas.microsoft.com/office/drawing/2014/main" xmlns="" val="20003"/>
                    </a:ext>
                  </a:extLst>
                </a:gridCol>
                <a:gridCol w="902091">
                  <a:extLst>
                    <a:ext uri="{9D8B030D-6E8A-4147-A177-3AD203B41FA5}">
                      <a16:colId xmlns:a16="http://schemas.microsoft.com/office/drawing/2014/main" xmlns="" val="20004"/>
                    </a:ext>
                  </a:extLst>
                </a:gridCol>
                <a:gridCol w="830873">
                  <a:extLst>
                    <a:ext uri="{9D8B030D-6E8A-4147-A177-3AD203B41FA5}">
                      <a16:colId xmlns:a16="http://schemas.microsoft.com/office/drawing/2014/main" xmlns="" val="20005"/>
                    </a:ext>
                  </a:extLst>
                </a:gridCol>
                <a:gridCol w="514350">
                  <a:extLst>
                    <a:ext uri="{9D8B030D-6E8A-4147-A177-3AD203B41FA5}">
                      <a16:colId xmlns:a16="http://schemas.microsoft.com/office/drawing/2014/main" xmlns="" val="20006"/>
                    </a:ext>
                  </a:extLst>
                </a:gridCol>
                <a:gridCol w="514350">
                  <a:extLst>
                    <a:ext uri="{9D8B030D-6E8A-4147-A177-3AD203B41FA5}">
                      <a16:colId xmlns:a16="http://schemas.microsoft.com/office/drawing/2014/main" xmlns="" val="20007"/>
                    </a:ext>
                  </a:extLst>
                </a:gridCol>
                <a:gridCol w="609307">
                  <a:extLst>
                    <a:ext uri="{9D8B030D-6E8A-4147-A177-3AD203B41FA5}">
                      <a16:colId xmlns:a16="http://schemas.microsoft.com/office/drawing/2014/main" xmlns="" val="20008"/>
                    </a:ext>
                  </a:extLst>
                </a:gridCol>
                <a:gridCol w="514350">
                  <a:extLst>
                    <a:ext uri="{9D8B030D-6E8A-4147-A177-3AD203B41FA5}">
                      <a16:colId xmlns:a16="http://schemas.microsoft.com/office/drawing/2014/main" xmlns="" val="20009"/>
                    </a:ext>
                  </a:extLst>
                </a:gridCol>
              </a:tblGrid>
              <a:tr h="421371">
                <a:tc>
                  <a:txBody>
                    <a:bodyPr/>
                    <a:lstStyle/>
                    <a:p>
                      <a:pPr algn="ctr" fontAlgn="ctr"/>
                      <a:r>
                        <a:rPr lang="it-IT" sz="800" b="1" i="0" u="none" strike="noStrike">
                          <a:solidFill>
                            <a:srgbClr val="000000"/>
                          </a:solidFill>
                          <a:effectLst/>
                          <a:latin typeface="Calibri"/>
                        </a:rPr>
                        <a:t>Region</a:t>
                      </a:r>
                    </a:p>
                  </a:txBody>
                  <a:tcPr marL="7913" marR="7913" marT="59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Total n° of instruments</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Processed Data</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Instruments potentilly supporting cross-regional cooperation [art 70]</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Instruments also targeting CE</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Instruments dedicated to CE</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s-IS" sz="800" b="1" i="0" u="none" strike="noStrike">
                          <a:solidFill>
                            <a:srgbClr val="000000"/>
                          </a:solidFill>
                          <a:effectLst/>
                          <a:latin typeface="Calibri"/>
                        </a:rPr>
                        <a:t>TRL 2-3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uk-UA" sz="800" b="1" i="0" u="none" strike="noStrike">
                          <a:solidFill>
                            <a:srgbClr val="000000"/>
                          </a:solidFill>
                          <a:effectLst/>
                          <a:latin typeface="Calibri"/>
                        </a:rPr>
                        <a:t>TRL 4-5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a:solidFill>
                            <a:srgbClr val="000000"/>
                          </a:solidFill>
                          <a:effectLst/>
                          <a:latin typeface="Calibri"/>
                        </a:rPr>
                        <a:t>TRL 6-7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s-IS" sz="800" b="1" i="0" u="none" strike="noStrike">
                          <a:solidFill>
                            <a:srgbClr val="000000"/>
                          </a:solidFill>
                          <a:effectLst/>
                          <a:latin typeface="Calibri"/>
                        </a:rPr>
                        <a:t>TRL 8-9</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42436">
                <a:tc>
                  <a:txBody>
                    <a:bodyPr/>
                    <a:lstStyle/>
                    <a:p>
                      <a:pPr algn="ctr" fontAlgn="ctr"/>
                      <a:r>
                        <a:rPr lang="it-IT" sz="800" b="1" i="0" u="none" strike="noStrike">
                          <a:solidFill>
                            <a:srgbClr val="000000"/>
                          </a:solidFill>
                          <a:effectLst/>
                          <a:latin typeface="Calibri"/>
                        </a:rPr>
                        <a:t>CCDRC</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33</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32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dirty="0">
                          <a:solidFill>
                            <a:srgbClr val="000000"/>
                          </a:solidFill>
                          <a:effectLst/>
                          <a:latin typeface="Calibri"/>
                        </a:rPr>
                        <a:t>25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13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16</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9</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6501">
                <a:tc>
                  <a:txBody>
                    <a:bodyPr/>
                    <a:lstStyle/>
                    <a:p>
                      <a:pPr algn="ctr" fontAlgn="ctr"/>
                      <a:r>
                        <a:rPr lang="it-IT" sz="800" b="1" i="0" u="none" strike="noStrike">
                          <a:solidFill>
                            <a:srgbClr val="000000"/>
                          </a:solidFill>
                          <a:effectLst/>
                          <a:latin typeface="Calibri"/>
                        </a:rPr>
                        <a:t>Extremadura</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3</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0</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6501">
                <a:tc>
                  <a:txBody>
                    <a:bodyPr/>
                    <a:lstStyle/>
                    <a:p>
                      <a:pPr algn="ctr" fontAlgn="ctr"/>
                      <a:r>
                        <a:rPr lang="it-IT" sz="800" b="1" i="0" u="none" strike="noStrike">
                          <a:solidFill>
                            <a:srgbClr val="000000"/>
                          </a:solidFill>
                          <a:effectLst/>
                          <a:latin typeface="Calibri"/>
                        </a:rPr>
                        <a:t>Fryslan</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5</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6501">
                <a:tc>
                  <a:txBody>
                    <a:bodyPr/>
                    <a:lstStyle/>
                    <a:p>
                      <a:pPr algn="ctr" fontAlgn="ctr"/>
                      <a:r>
                        <a:rPr lang="it-IT" sz="800" b="1" i="0" u="none" strike="noStrike">
                          <a:solidFill>
                            <a:srgbClr val="000000"/>
                          </a:solidFill>
                          <a:effectLst/>
                          <a:latin typeface="Calibri"/>
                        </a:rPr>
                        <a:t>Scotland</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9</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8</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dirty="0">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6501">
                <a:tc>
                  <a:txBody>
                    <a:bodyPr/>
                    <a:lstStyle/>
                    <a:p>
                      <a:pPr algn="ctr" fontAlgn="ctr"/>
                      <a:r>
                        <a:rPr lang="it-IT" sz="800" b="1" i="0" u="none" strike="noStrike">
                          <a:solidFill>
                            <a:srgbClr val="000000"/>
                          </a:solidFill>
                          <a:effectLst/>
                          <a:latin typeface="Calibri"/>
                        </a:rPr>
                        <a:t>La Reunion</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4</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6501">
                <a:tc>
                  <a:txBody>
                    <a:bodyPr/>
                    <a:lstStyle/>
                    <a:p>
                      <a:pPr algn="ctr" fontAlgn="ctr"/>
                      <a:r>
                        <a:rPr lang="it-IT" sz="800" b="1" i="0" u="none" strike="noStrike" dirty="0">
                          <a:solidFill>
                            <a:srgbClr val="000000"/>
                          </a:solidFill>
                          <a:effectLst/>
                          <a:latin typeface="Calibri"/>
                        </a:rPr>
                        <a:t>Lombardia</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dirty="0">
                          <a:solidFill>
                            <a:srgbClr val="000000"/>
                          </a:solidFill>
                          <a:effectLst/>
                          <a:latin typeface="Calibri"/>
                        </a:rPr>
                        <a:t>4</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6501">
                <a:tc>
                  <a:txBody>
                    <a:bodyPr/>
                    <a:lstStyle/>
                    <a:p>
                      <a:pPr algn="ctr" fontAlgn="ctr"/>
                      <a:r>
                        <a:rPr lang="it-IT" sz="800" b="1" i="0" u="none" strike="noStrike" dirty="0">
                          <a:solidFill>
                            <a:srgbClr val="000000"/>
                          </a:solidFill>
                          <a:effectLst/>
                          <a:latin typeface="Calibri"/>
                        </a:rPr>
                        <a:t>Tampere</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6501">
                <a:tc>
                  <a:txBody>
                    <a:bodyPr/>
                    <a:lstStyle/>
                    <a:p>
                      <a:pPr algn="ctr" fontAlgn="ctr"/>
                      <a:r>
                        <a:rPr lang="it-IT" sz="800" b="1" i="0" u="none" strike="noStrike">
                          <a:solidFill>
                            <a:srgbClr val="000000"/>
                          </a:solidFill>
                          <a:effectLst/>
                          <a:latin typeface="Calibri"/>
                        </a:rPr>
                        <a:t>Lazio</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4</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dirty="0">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6501">
                <a:tc>
                  <a:txBody>
                    <a:bodyPr/>
                    <a:lstStyle/>
                    <a:p>
                      <a:pPr algn="ctr" fontAlgn="ctr"/>
                      <a:r>
                        <a:rPr lang="it-IT" sz="800" b="1" i="0" u="none" strike="noStrike">
                          <a:solidFill>
                            <a:srgbClr val="000000"/>
                          </a:solidFill>
                          <a:effectLst/>
                          <a:latin typeface="Calibri"/>
                        </a:rPr>
                        <a:t>PGKC</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s-IS" sz="800" b="0" i="0" u="none" strike="noStrike">
                          <a:solidFill>
                            <a:srgbClr val="000000"/>
                          </a:solidFill>
                          <a:effectLst/>
                          <a:latin typeface="Calibri"/>
                        </a:rPr>
                        <a:t>2</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6501">
                <a:tc>
                  <a:txBody>
                    <a:bodyPr/>
                    <a:lstStyle/>
                    <a:p>
                      <a:pPr algn="ctr" fontAlgn="ctr"/>
                      <a:r>
                        <a:rPr lang="it-IT" sz="800" b="1" i="0" u="none" strike="noStrike">
                          <a:solidFill>
                            <a:srgbClr val="000000"/>
                          </a:solidFill>
                          <a:effectLst/>
                          <a:latin typeface="Calibri"/>
                        </a:rPr>
                        <a:t>Limburg</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800" b="0" i="0" u="none" strike="noStrike">
                          <a:solidFill>
                            <a:srgbClr val="000000"/>
                          </a:solidFill>
                          <a:effectLst/>
                          <a:latin typeface="Calibri"/>
                        </a:rPr>
                        <a:t>11</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10</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9</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6</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36501">
                <a:tc>
                  <a:txBody>
                    <a:bodyPr/>
                    <a:lstStyle/>
                    <a:p>
                      <a:pPr algn="ctr" fontAlgn="ctr"/>
                      <a:r>
                        <a:rPr lang="it-IT" sz="800" b="1" i="0" u="none" strike="noStrike">
                          <a:solidFill>
                            <a:srgbClr val="000000"/>
                          </a:solidFill>
                          <a:effectLst/>
                          <a:latin typeface="Calibri"/>
                        </a:rPr>
                        <a:t>Flanders</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8</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8</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8</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5</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36501">
                <a:tc>
                  <a:txBody>
                    <a:bodyPr/>
                    <a:lstStyle/>
                    <a:p>
                      <a:pPr algn="ctr" fontAlgn="ctr"/>
                      <a:r>
                        <a:rPr lang="it-IT" sz="800" b="1" i="0" u="none" strike="noStrike" dirty="0">
                          <a:solidFill>
                            <a:srgbClr val="000000"/>
                          </a:solidFill>
                          <a:effectLst/>
                          <a:latin typeface="Calibri"/>
                        </a:rPr>
                        <a:t>Navarra</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Calibri"/>
                        </a:rPr>
                        <a:t>4</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6501">
                <a:tc>
                  <a:txBody>
                    <a:bodyPr/>
                    <a:lstStyle/>
                    <a:p>
                      <a:pPr algn="ctr" fontAlgn="ctr"/>
                      <a:r>
                        <a:rPr lang="it-IT" sz="800" b="1" i="0" u="none" strike="noStrike">
                          <a:solidFill>
                            <a:srgbClr val="000000"/>
                          </a:solidFill>
                          <a:effectLst/>
                          <a:latin typeface="Calibri"/>
                        </a:rPr>
                        <a:t>NE Romania</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dirty="0">
                          <a:solidFill>
                            <a:srgbClr val="000000"/>
                          </a:solidFill>
                          <a:effectLst/>
                          <a:latin typeface="Calibri"/>
                        </a:rPr>
                        <a:t>3</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800" b="0" i="0" u="none" strike="noStrike">
                          <a:solidFill>
                            <a:srgbClr val="000000"/>
                          </a:solidFill>
                          <a:effectLst/>
                          <a:latin typeface="Calibri"/>
                        </a:rPr>
                        <a:t>2</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42436">
                <a:tc>
                  <a:txBody>
                    <a:bodyPr/>
                    <a:lstStyle/>
                    <a:p>
                      <a:pPr algn="ctr" fontAlgn="ctr"/>
                      <a:r>
                        <a:rPr lang="it-IT" sz="800" b="1" i="0" u="none" strike="noStrike">
                          <a:solidFill>
                            <a:srgbClr val="000000"/>
                          </a:solidFill>
                          <a:effectLst/>
                          <a:latin typeface="Calibri"/>
                        </a:rPr>
                        <a:t>Lodzkie</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dirty="0">
                          <a:solidFill>
                            <a:srgbClr val="000000"/>
                          </a:solidFill>
                          <a:effectLst/>
                          <a:latin typeface="Calibri"/>
                        </a:rPr>
                        <a:t>10</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6</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0" i="0" u="none" strike="noStrike" dirty="0">
                          <a:solidFill>
                            <a:srgbClr val="000000"/>
                          </a:solidFill>
                          <a:effectLst/>
                          <a:latin typeface="Calibri"/>
                        </a:rPr>
                        <a:t>3</a:t>
                      </a:r>
                    </a:p>
                  </a:txBody>
                  <a:tcPr marL="7913" marR="7913" marT="59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2436">
                <a:tc>
                  <a:txBody>
                    <a:bodyPr/>
                    <a:lstStyle/>
                    <a:p>
                      <a:pPr algn="ctr" fontAlgn="ctr"/>
                      <a:r>
                        <a:rPr lang="it-IT" sz="800" b="1" i="0" u="none" strike="noStrike" dirty="0">
                          <a:solidFill>
                            <a:srgbClr val="000000"/>
                          </a:solidFill>
                          <a:effectLst/>
                          <a:latin typeface="Calibri"/>
                        </a:rPr>
                        <a:t>Total</a:t>
                      </a:r>
                    </a:p>
                  </a:txBody>
                  <a:tcPr marL="7913" marR="7913"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800" b="1" i="0" u="none" strike="noStrike" dirty="0">
                          <a:solidFill>
                            <a:srgbClr val="000000"/>
                          </a:solidFill>
                          <a:effectLst/>
                          <a:latin typeface="Calibri"/>
                        </a:rPr>
                        <a:t>101</a:t>
                      </a:r>
                    </a:p>
                  </a:txBody>
                  <a:tcPr marL="7913" marR="7913"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800" b="1" i="0" u="none" strike="noStrike" dirty="0">
                          <a:solidFill>
                            <a:srgbClr val="000000"/>
                          </a:solidFill>
                          <a:effectLst/>
                          <a:latin typeface="Calibri"/>
                        </a:rPr>
                        <a:t>94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800" b="1" i="0" u="none" strike="noStrike" dirty="0">
                          <a:solidFill>
                            <a:srgbClr val="000000"/>
                          </a:solidFill>
                          <a:effectLst/>
                          <a:latin typeface="Calibri"/>
                        </a:rPr>
                        <a:t>64</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1" i="0" u="none" strike="noStrike" dirty="0">
                          <a:solidFill>
                            <a:srgbClr val="000000"/>
                          </a:solidFill>
                          <a:effectLst/>
                          <a:latin typeface="Calibri"/>
                        </a:rPr>
                        <a:t>87</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1" i="0" u="none" strike="noStrike" dirty="0">
                          <a:solidFill>
                            <a:srgbClr val="000000"/>
                          </a:solidFill>
                          <a:effectLst/>
                          <a:latin typeface="Calibri"/>
                        </a:rPr>
                        <a:t>19</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800" b="1" i="0" u="none" strike="noStrike" dirty="0">
                          <a:solidFill>
                            <a:srgbClr val="000000"/>
                          </a:solidFill>
                          <a:effectLst/>
                          <a:latin typeface="Calibri"/>
                        </a:rPr>
                        <a:t>11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800" b="1" i="0" u="none" strike="noStrike" dirty="0">
                          <a:solidFill>
                            <a:srgbClr val="000000"/>
                          </a:solidFill>
                          <a:effectLst/>
                          <a:latin typeface="Calibri"/>
                        </a:rPr>
                        <a:t>20</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800" b="1" i="0" u="none" strike="noStrike" dirty="0">
                          <a:solidFill>
                            <a:srgbClr val="000000"/>
                          </a:solidFill>
                          <a:effectLst/>
                          <a:latin typeface="Calibri"/>
                        </a:rPr>
                        <a:t>51</a:t>
                      </a:r>
                    </a:p>
                  </a:txBody>
                  <a:tcPr marL="7913" marR="7913"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800" b="1" i="0" u="none" strike="noStrike" dirty="0">
                          <a:solidFill>
                            <a:srgbClr val="000000"/>
                          </a:solidFill>
                          <a:effectLst/>
                          <a:latin typeface="Calibri"/>
                        </a:rPr>
                        <a:t>29</a:t>
                      </a:r>
                    </a:p>
                  </a:txBody>
                  <a:tcPr marL="7913" marR="7913" marT="59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pic>
        <p:nvPicPr>
          <p:cNvPr id="14" name="Immagine 13" descr="TRL2.pdf"/>
          <p:cNvPicPr>
            <a:picLocks noChangeAspect="1"/>
          </p:cNvPicPr>
          <p:nvPr/>
        </p:nvPicPr>
        <p:blipFill rotWithShape="1">
          <a:blip r:embed="rId2" cstate="email">
            <a:extLst>
              <a:ext uri="{28A0092B-C50C-407E-A947-70E740481C1C}">
                <a14:useLocalDpi xmlns:a14="http://schemas.microsoft.com/office/drawing/2010/main"/>
              </a:ext>
            </a:extLst>
          </a:blip>
          <a:srcRect l="1391" t="640" r="1262" b="1874"/>
          <a:stretch/>
        </p:blipFill>
        <p:spPr>
          <a:xfrm>
            <a:off x="2209803" y="3143251"/>
            <a:ext cx="4186265" cy="1737075"/>
          </a:xfrm>
          <a:prstGeom prst="rect">
            <a:avLst/>
          </a:prstGeom>
        </p:spPr>
      </p:pic>
      <p:sp>
        <p:nvSpPr>
          <p:cNvPr id="7" name="Rettangolo 6"/>
          <p:cNvSpPr/>
          <p:nvPr/>
        </p:nvSpPr>
        <p:spPr>
          <a:xfrm>
            <a:off x="623284" y="-10239"/>
            <a:ext cx="8390938" cy="494157"/>
          </a:xfrm>
          <a:prstGeom prst="rect">
            <a:avLst/>
          </a:prstGeom>
        </p:spPr>
        <p:txBody>
          <a:bodyPr wrap="square" lIns="77898" tIns="38949" rIns="77898" bIns="38949">
            <a:spAutoFit/>
          </a:bodyPr>
          <a:lstStyle/>
          <a:p>
            <a:pPr algn="ctr" defTabSz="389494"/>
            <a:r>
              <a:rPr lang="en-US" sz="2700" b="1" dirty="0">
                <a:solidFill>
                  <a:srgbClr val="4D5B6B"/>
                </a:solidFill>
              </a:rPr>
              <a:t>Existing financial instruments </a:t>
            </a:r>
          </a:p>
        </p:txBody>
      </p:sp>
    </p:spTree>
    <p:extLst>
      <p:ext uri="{BB962C8B-B14F-4D97-AF65-F5344CB8AC3E}">
        <p14:creationId xmlns:p14="http://schemas.microsoft.com/office/powerpoint/2010/main" val="38663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23140"/>
            <a:ext cx="9144000" cy="523220"/>
          </a:xfrm>
          <a:prstGeom prst="rect">
            <a:avLst/>
          </a:prstGeom>
        </p:spPr>
        <p:txBody>
          <a:bodyPr wrap="square">
            <a:spAutoFit/>
          </a:bodyPr>
          <a:lstStyle/>
          <a:p>
            <a:pPr algn="ctr"/>
            <a:r>
              <a:rPr lang="en-US" sz="2800" b="1" dirty="0">
                <a:solidFill>
                  <a:srgbClr val="4D5B6B"/>
                </a:solidFill>
              </a:rPr>
              <a:t>Existing funding instruments: Lombardy Region example</a:t>
            </a:r>
            <a:endParaRPr lang="it-IT" sz="2800" i="1" dirty="0">
              <a:solidFill>
                <a:srgbClr val="FF0000"/>
              </a:solidFill>
            </a:endParaRPr>
          </a:p>
        </p:txBody>
      </p:sp>
      <p:sp>
        <p:nvSpPr>
          <p:cNvPr id="10" name="Rettangolo 9"/>
          <p:cNvSpPr/>
          <p:nvPr/>
        </p:nvSpPr>
        <p:spPr>
          <a:xfrm>
            <a:off x="155252" y="540270"/>
            <a:ext cx="8850835" cy="2400657"/>
          </a:xfrm>
          <a:prstGeom prst="rect">
            <a:avLst/>
          </a:prstGeom>
        </p:spPr>
        <p:txBody>
          <a:bodyPr wrap="square">
            <a:spAutoFit/>
          </a:bodyPr>
          <a:lstStyle/>
          <a:p>
            <a:pPr marL="114300">
              <a:spcAft>
                <a:spcPts val="1200"/>
              </a:spcAft>
            </a:pPr>
            <a:r>
              <a:rPr lang="en-GB" sz="2000" b="1" dirty="0">
                <a:solidFill>
                  <a:srgbClr val="4D5B6B"/>
                </a:solidFill>
              </a:rPr>
              <a:t>Successful example of Vouchers for Industry: </a:t>
            </a:r>
            <a:r>
              <a:rPr lang="en-GB" sz="2000" b="1" i="1" dirty="0">
                <a:solidFill>
                  <a:srgbClr val="4D5B6B"/>
                </a:solidFill>
              </a:rPr>
              <a:t>Bando </a:t>
            </a:r>
            <a:r>
              <a:rPr lang="en-GB" sz="2000" b="1" i="1" dirty="0" err="1">
                <a:solidFill>
                  <a:srgbClr val="4D5B6B"/>
                </a:solidFill>
              </a:rPr>
              <a:t>Innodriver</a:t>
            </a:r>
            <a:r>
              <a:rPr lang="en-GB" sz="2000" b="1" i="1" dirty="0">
                <a:solidFill>
                  <a:srgbClr val="4D5B6B"/>
                </a:solidFill>
              </a:rPr>
              <a:t> – S3 – </a:t>
            </a:r>
            <a:r>
              <a:rPr lang="en-GB" sz="2000" b="1" i="1" dirty="0" err="1">
                <a:solidFill>
                  <a:srgbClr val="4D5B6B"/>
                </a:solidFill>
              </a:rPr>
              <a:t>edizione</a:t>
            </a:r>
            <a:r>
              <a:rPr lang="en-GB" sz="2000" b="1" i="1" dirty="0">
                <a:solidFill>
                  <a:srgbClr val="4D5B6B"/>
                </a:solidFill>
              </a:rPr>
              <a:t> 2017  </a:t>
            </a:r>
            <a:r>
              <a:rPr lang="en-GB" sz="2000" b="1" dirty="0">
                <a:solidFill>
                  <a:srgbClr val="4D5B6B"/>
                </a:solidFill>
              </a:rPr>
              <a:t>- 11MEuro to finance the following technological innovation measures: </a:t>
            </a:r>
          </a:p>
          <a:p>
            <a:pPr marL="457200" indent="-342900">
              <a:spcAft>
                <a:spcPts val="1200"/>
              </a:spcAft>
              <a:buFont typeface="Arial" charset="0"/>
              <a:buChar char="•"/>
            </a:pPr>
            <a:r>
              <a:rPr lang="en-GB" sz="1600" dirty="0">
                <a:solidFill>
                  <a:srgbClr val="4D5B6B"/>
                </a:solidFill>
              </a:rPr>
              <a:t>Measure A – vouchers in support of cooperation among SMEs and RTOs;  </a:t>
            </a:r>
          </a:p>
          <a:p>
            <a:pPr marL="457200" indent="-342900">
              <a:spcAft>
                <a:spcPts val="1200"/>
              </a:spcAft>
              <a:buFont typeface="Arial" charset="0"/>
              <a:buChar char="•"/>
            </a:pPr>
            <a:r>
              <a:rPr lang="en-GB" sz="1600" b="1" i="1" dirty="0">
                <a:solidFill>
                  <a:srgbClr val="297412"/>
                </a:solidFill>
              </a:rPr>
              <a:t>Measure B </a:t>
            </a:r>
            <a:r>
              <a:rPr lang="en-GB" sz="1600" b="1" dirty="0">
                <a:solidFill>
                  <a:srgbClr val="297412"/>
                </a:solidFill>
              </a:rPr>
              <a:t>– vouchers for the Lombardy companies that have obtained the "Seal of Excellence" in the "SME Instruments” phase 1 of Horizon 2020, but they are not financed by the EU due to limited resources;</a:t>
            </a:r>
          </a:p>
          <a:p>
            <a:pPr marL="457200" indent="-342900">
              <a:spcAft>
                <a:spcPts val="1200"/>
              </a:spcAft>
              <a:buFont typeface="Arial" charset="0"/>
              <a:buChar char="•"/>
            </a:pPr>
            <a:r>
              <a:rPr lang="en-GB" sz="1600" dirty="0">
                <a:solidFill>
                  <a:srgbClr val="4D5B6B"/>
                </a:solidFill>
              </a:rPr>
              <a:t>Measure C – vouchers in support of patenting for industrial uptake. </a:t>
            </a:r>
          </a:p>
        </p:txBody>
      </p:sp>
      <p:pic>
        <p:nvPicPr>
          <p:cNvPr id="2" name="Immagin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90506" y="3125465"/>
            <a:ext cx="2177082" cy="788240"/>
          </a:xfrm>
          <a:prstGeom prst="rect">
            <a:avLst/>
          </a:prstGeom>
        </p:spPr>
      </p:pic>
      <p:sp>
        <p:nvSpPr>
          <p:cNvPr id="5" name="Rettangolo 4"/>
          <p:cNvSpPr/>
          <p:nvPr/>
        </p:nvSpPr>
        <p:spPr>
          <a:xfrm>
            <a:off x="680341" y="3189286"/>
            <a:ext cx="4919365" cy="923330"/>
          </a:xfrm>
          <a:prstGeom prst="rect">
            <a:avLst/>
          </a:prstGeom>
          <a:solidFill>
            <a:schemeClr val="bg1"/>
          </a:solidFill>
          <a:ln w="31750">
            <a:solidFill>
              <a:schemeClr val="tx2">
                <a:lumMod val="75000"/>
              </a:schemeClr>
            </a:solidFill>
          </a:ln>
        </p:spPr>
        <p:txBody>
          <a:bodyPr wrap="square">
            <a:spAutoFit/>
          </a:bodyPr>
          <a:lstStyle/>
          <a:p>
            <a:pPr algn="ctr"/>
            <a:r>
              <a:rPr lang="it-IT" dirty="0">
                <a:solidFill>
                  <a:srgbClr val="7F7F7F">
                    <a:lumMod val="50000"/>
                  </a:srgbClr>
                </a:solidFill>
              </a:rPr>
              <a:t>The vouchers of the </a:t>
            </a:r>
            <a:r>
              <a:rPr lang="it-IT" dirty="0" err="1">
                <a:solidFill>
                  <a:srgbClr val="7F7F7F">
                    <a:lumMod val="50000"/>
                  </a:srgbClr>
                </a:solidFill>
              </a:rPr>
              <a:t>Lombardy</a:t>
            </a:r>
            <a:r>
              <a:rPr lang="it-IT" dirty="0">
                <a:solidFill>
                  <a:srgbClr val="7F7F7F">
                    <a:lumMod val="50000"/>
                  </a:srgbClr>
                </a:solidFill>
              </a:rPr>
              <a:t> </a:t>
            </a:r>
            <a:r>
              <a:rPr lang="it-IT" dirty="0" err="1">
                <a:solidFill>
                  <a:srgbClr val="7F7F7F">
                    <a:lumMod val="50000"/>
                  </a:srgbClr>
                </a:solidFill>
              </a:rPr>
              <a:t>Region</a:t>
            </a:r>
            <a:r>
              <a:rPr lang="it-IT" dirty="0">
                <a:solidFill>
                  <a:srgbClr val="7F7F7F">
                    <a:lumMod val="50000"/>
                  </a:srgbClr>
                </a:solidFill>
              </a:rPr>
              <a:t> come from the ESIF-ERDF Funds and </a:t>
            </a:r>
            <a:r>
              <a:rPr lang="it-IT" dirty="0" err="1">
                <a:solidFill>
                  <a:srgbClr val="7F7F7F">
                    <a:lumMod val="50000"/>
                  </a:srgbClr>
                </a:solidFill>
              </a:rPr>
              <a:t>they</a:t>
            </a:r>
            <a:r>
              <a:rPr lang="it-IT" dirty="0">
                <a:solidFill>
                  <a:srgbClr val="7F7F7F">
                    <a:lumMod val="50000"/>
                  </a:srgbClr>
                </a:solidFill>
              </a:rPr>
              <a:t> are </a:t>
            </a:r>
            <a:r>
              <a:rPr lang="it-IT" dirty="0" err="1">
                <a:solidFill>
                  <a:srgbClr val="7F7F7F">
                    <a:lumMod val="50000"/>
                  </a:srgbClr>
                </a:solidFill>
              </a:rPr>
              <a:t>already</a:t>
            </a:r>
            <a:r>
              <a:rPr lang="it-IT" dirty="0">
                <a:solidFill>
                  <a:srgbClr val="7F7F7F">
                    <a:lumMod val="50000"/>
                  </a:srgbClr>
                </a:solidFill>
              </a:rPr>
              <a:t> </a:t>
            </a:r>
            <a:r>
              <a:rPr lang="it-IT" dirty="0" err="1">
                <a:solidFill>
                  <a:srgbClr val="7F7F7F">
                    <a:lumMod val="50000"/>
                  </a:srgbClr>
                </a:solidFill>
              </a:rPr>
              <a:t>compliant</a:t>
            </a:r>
            <a:r>
              <a:rPr lang="it-IT" dirty="0">
                <a:solidFill>
                  <a:srgbClr val="7F7F7F">
                    <a:lumMod val="50000"/>
                  </a:srgbClr>
                </a:solidFill>
              </a:rPr>
              <a:t> with the Art. 70 of the ESIF </a:t>
            </a:r>
            <a:r>
              <a:rPr lang="it-IT" dirty="0" err="1">
                <a:solidFill>
                  <a:srgbClr val="7F7F7F">
                    <a:lumMod val="50000"/>
                  </a:srgbClr>
                </a:solidFill>
              </a:rPr>
              <a:t>Regulation</a:t>
            </a:r>
            <a:r>
              <a:rPr lang="it-IT" dirty="0">
                <a:solidFill>
                  <a:srgbClr val="7F7F7F">
                    <a:lumMod val="50000"/>
                  </a:srgbClr>
                </a:solidFill>
              </a:rPr>
              <a:t> </a:t>
            </a:r>
            <a:endParaRPr lang="it-IT" i="1" dirty="0">
              <a:solidFill>
                <a:srgbClr val="7F7F7F">
                  <a:lumMod val="50000"/>
                </a:srgbClr>
              </a:solidFill>
            </a:endParaRPr>
          </a:p>
        </p:txBody>
      </p:sp>
      <p:sp>
        <p:nvSpPr>
          <p:cNvPr id="3" name="Rettangolo 2"/>
          <p:cNvSpPr/>
          <p:nvPr/>
        </p:nvSpPr>
        <p:spPr>
          <a:xfrm>
            <a:off x="1371600" y="4299409"/>
            <a:ext cx="4884040" cy="738664"/>
          </a:xfrm>
          <a:prstGeom prst="rect">
            <a:avLst/>
          </a:prstGeom>
        </p:spPr>
        <p:txBody>
          <a:bodyPr wrap="square">
            <a:spAutoFit/>
          </a:bodyPr>
          <a:lstStyle/>
          <a:p>
            <a:pPr marL="114300">
              <a:spcAft>
                <a:spcPts val="1200"/>
              </a:spcAft>
            </a:pPr>
            <a:r>
              <a:rPr lang="en-GB" sz="1400" dirty="0">
                <a:solidFill>
                  <a:srgbClr val="000000"/>
                </a:solidFill>
              </a:rPr>
              <a:t>http://</a:t>
            </a:r>
            <a:r>
              <a:rPr lang="en-GB" sz="1400" dirty="0" err="1">
                <a:solidFill>
                  <a:srgbClr val="000000"/>
                </a:solidFill>
              </a:rPr>
              <a:t>www.fesr.regione.lombardia.it</a:t>
            </a:r>
            <a:r>
              <a:rPr lang="en-GB" sz="1400" dirty="0">
                <a:solidFill>
                  <a:srgbClr val="000000"/>
                </a:solidFill>
              </a:rPr>
              <a:t>/</a:t>
            </a:r>
            <a:r>
              <a:rPr lang="en-GB" sz="1400" dirty="0" err="1">
                <a:solidFill>
                  <a:srgbClr val="000000"/>
                </a:solidFill>
              </a:rPr>
              <a:t>wps</a:t>
            </a:r>
            <a:r>
              <a:rPr lang="en-GB" sz="1400" dirty="0">
                <a:solidFill>
                  <a:srgbClr val="000000"/>
                </a:solidFill>
              </a:rPr>
              <a:t>/portal/PROUE/FESR/</a:t>
            </a:r>
            <a:r>
              <a:rPr lang="en-GB" sz="1400" dirty="0" err="1">
                <a:solidFill>
                  <a:srgbClr val="000000"/>
                </a:solidFill>
              </a:rPr>
              <a:t>Bandi</a:t>
            </a:r>
            <a:r>
              <a:rPr lang="en-GB" sz="1400" dirty="0">
                <a:solidFill>
                  <a:srgbClr val="000000"/>
                </a:solidFill>
              </a:rPr>
              <a:t>/</a:t>
            </a:r>
            <a:r>
              <a:rPr lang="en-GB" sz="1400" dirty="0" err="1">
                <a:solidFill>
                  <a:srgbClr val="000000"/>
                </a:solidFill>
              </a:rPr>
              <a:t>DettaglioBando</a:t>
            </a:r>
            <a:r>
              <a:rPr lang="en-GB" sz="1400" dirty="0">
                <a:solidFill>
                  <a:srgbClr val="000000"/>
                </a:solidFill>
              </a:rPr>
              <a:t>/</a:t>
            </a:r>
            <a:r>
              <a:rPr lang="en-GB" sz="1400" dirty="0" err="1">
                <a:solidFill>
                  <a:srgbClr val="000000"/>
                </a:solidFill>
              </a:rPr>
              <a:t>Agevolazioni</a:t>
            </a:r>
            <a:r>
              <a:rPr lang="en-GB" sz="1400" dirty="0">
                <a:solidFill>
                  <a:srgbClr val="000000"/>
                </a:solidFill>
              </a:rPr>
              <a:t>/bando-innodriver-2017</a:t>
            </a:r>
          </a:p>
        </p:txBody>
      </p:sp>
      <p:sp>
        <p:nvSpPr>
          <p:cNvPr id="8" name="Rettangolo 7"/>
          <p:cNvSpPr/>
          <p:nvPr/>
        </p:nvSpPr>
        <p:spPr>
          <a:xfrm>
            <a:off x="6400803" y="4127959"/>
            <a:ext cx="2504121" cy="923330"/>
          </a:xfrm>
          <a:prstGeom prst="rect">
            <a:avLst/>
          </a:prstGeom>
          <a:solidFill>
            <a:srgbClr val="FFFFFF"/>
          </a:solidFill>
          <a:ln w="31750">
            <a:solidFill>
              <a:srgbClr val="675D59">
                <a:lumMod val="75000"/>
              </a:srgbClr>
            </a:solidFill>
          </a:ln>
        </p:spPr>
        <p:txBody>
          <a:bodyPr wrap="square">
            <a:spAutoFit/>
          </a:bodyPr>
          <a:lstStyle/>
          <a:p>
            <a:pPr algn="ctr" defTabSz="914400"/>
            <a:r>
              <a:rPr lang="it-IT" kern="0" dirty="0">
                <a:solidFill>
                  <a:srgbClr val="7F7F7F">
                    <a:lumMod val="50000"/>
                  </a:srgbClr>
                </a:solidFill>
              </a:rPr>
              <a:t>TRL 6-7</a:t>
            </a:r>
          </a:p>
          <a:p>
            <a:pPr algn="ctr" defTabSz="914400"/>
            <a:r>
              <a:rPr lang="it-IT" kern="0" dirty="0" err="1">
                <a:solidFill>
                  <a:srgbClr val="7F7F7F">
                    <a:lumMod val="50000"/>
                  </a:srgbClr>
                </a:solidFill>
              </a:rPr>
              <a:t>Subsidy</a:t>
            </a:r>
            <a:r>
              <a:rPr lang="it-IT" kern="0" dirty="0">
                <a:solidFill>
                  <a:srgbClr val="7F7F7F">
                    <a:lumMod val="50000"/>
                  </a:srgbClr>
                </a:solidFill>
              </a:rPr>
              <a:t> </a:t>
            </a:r>
            <a:r>
              <a:rPr lang="it-IT" kern="0" dirty="0" err="1">
                <a:solidFill>
                  <a:srgbClr val="7F7F7F">
                    <a:lumMod val="50000"/>
                  </a:srgbClr>
                </a:solidFill>
              </a:rPr>
              <a:t>requiring</a:t>
            </a:r>
            <a:r>
              <a:rPr lang="it-IT" kern="0" dirty="0">
                <a:solidFill>
                  <a:srgbClr val="7F7F7F">
                    <a:lumMod val="50000"/>
                  </a:srgbClr>
                </a:solidFill>
              </a:rPr>
              <a:t> co-</a:t>
            </a:r>
            <a:r>
              <a:rPr lang="it-IT" kern="0" dirty="0" err="1">
                <a:solidFill>
                  <a:srgbClr val="7F7F7F">
                    <a:lumMod val="50000"/>
                  </a:srgbClr>
                </a:solidFill>
              </a:rPr>
              <a:t>financing</a:t>
            </a:r>
            <a:endParaRPr lang="it-IT" kern="0" dirty="0">
              <a:solidFill>
                <a:srgbClr val="7F7F7F">
                  <a:lumMod val="50000"/>
                </a:srgbClr>
              </a:solidFill>
            </a:endParaRPr>
          </a:p>
        </p:txBody>
      </p:sp>
    </p:spTree>
    <p:extLst>
      <p:ext uri="{BB962C8B-B14F-4D97-AF65-F5344CB8AC3E}">
        <p14:creationId xmlns:p14="http://schemas.microsoft.com/office/powerpoint/2010/main" val="26902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58743"/>
            <a:ext cx="9015012" cy="830997"/>
          </a:xfrm>
          <a:prstGeom prst="rect">
            <a:avLst/>
          </a:prstGeom>
        </p:spPr>
        <p:txBody>
          <a:bodyPr wrap="square">
            <a:spAutoFit/>
          </a:bodyPr>
          <a:lstStyle/>
          <a:p>
            <a:pPr algn="ctr"/>
            <a:r>
              <a:rPr lang="en-US" sz="2400" b="1" dirty="0">
                <a:solidFill>
                  <a:srgbClr val="4D5B6B"/>
                </a:solidFill>
              </a:rPr>
              <a:t>Existing funding instruments: Circular Economy Investment Fund - Scotland</a:t>
            </a:r>
            <a:endParaRPr lang="it-IT" sz="2400" i="1" dirty="0">
              <a:solidFill>
                <a:srgbClr val="FF0000"/>
              </a:solidFill>
            </a:endParaRPr>
          </a:p>
        </p:txBody>
      </p:sp>
      <p:sp>
        <p:nvSpPr>
          <p:cNvPr id="13" name="Rettangolo 12">
            <a:extLst>
              <a:ext uri="{FF2B5EF4-FFF2-40B4-BE49-F238E27FC236}">
                <a16:creationId xmlns:a16="http://schemas.microsoft.com/office/drawing/2014/main" xmlns="" id="{2FD789EC-913C-408A-AFEE-FB2F4D71FD15}"/>
              </a:ext>
            </a:extLst>
          </p:cNvPr>
          <p:cNvSpPr/>
          <p:nvPr/>
        </p:nvSpPr>
        <p:spPr>
          <a:xfrm>
            <a:off x="30238" y="914402"/>
            <a:ext cx="9144000" cy="2708434"/>
          </a:xfrm>
          <a:prstGeom prst="rect">
            <a:avLst/>
          </a:prstGeom>
        </p:spPr>
        <p:txBody>
          <a:bodyPr wrap="square">
            <a:spAutoFit/>
          </a:bodyPr>
          <a:lstStyle/>
          <a:p>
            <a:pPr marL="114300" defTabSz="914400">
              <a:spcAft>
                <a:spcPts val="1200"/>
              </a:spcAft>
              <a:defRPr/>
            </a:pPr>
            <a:r>
              <a:rPr lang="en-US" sz="2000" b="1" kern="0" dirty="0">
                <a:solidFill>
                  <a:sysClr val="windowText" lastClr="000000"/>
                </a:solidFill>
              </a:rPr>
              <a:t>£18 million Circular Economy Investment Fund, administered by Zero Waste Scotland, for SMEs based in Scotland that will deliver circular economy growth. It is supported by the European Regional Development Fund through the £73million Resource Efficiency Circular Economy Accelerator </a:t>
            </a:r>
            <a:r>
              <a:rPr lang="en-US" sz="2000" b="1" kern="0" dirty="0" err="1">
                <a:solidFill>
                  <a:sysClr val="windowText" lastClr="000000"/>
                </a:solidFill>
              </a:rPr>
              <a:t>Programme</a:t>
            </a:r>
            <a:r>
              <a:rPr lang="en-US" sz="2000" b="1" kern="0" dirty="0">
                <a:solidFill>
                  <a:sysClr val="windowText" lastClr="000000"/>
                </a:solidFill>
              </a:rPr>
              <a:t>.</a:t>
            </a:r>
            <a:endParaRPr lang="en-US" sz="2000" kern="0" dirty="0">
              <a:solidFill>
                <a:sysClr val="windowText" lastClr="000000"/>
              </a:solidFill>
            </a:endParaRPr>
          </a:p>
          <a:p>
            <a:pPr marL="571500" indent="-457200" defTabSz="914400">
              <a:spcAft>
                <a:spcPts val="1200"/>
              </a:spcAft>
              <a:buFont typeface="+mj-lt"/>
              <a:buAutoNum type="arabicPeriod"/>
              <a:defRPr/>
            </a:pPr>
            <a:r>
              <a:rPr lang="en-US" sz="2000" kern="0" dirty="0">
                <a:solidFill>
                  <a:sysClr val="windowText" lastClr="000000"/>
                </a:solidFill>
              </a:rPr>
              <a:t>Funding applications of £50,000 to £99,999.</a:t>
            </a:r>
          </a:p>
          <a:p>
            <a:pPr marL="571500" indent="-457200" defTabSz="914400">
              <a:spcAft>
                <a:spcPts val="1200"/>
              </a:spcAft>
              <a:buFont typeface="+mj-lt"/>
              <a:buAutoNum type="arabicPeriod"/>
              <a:defRPr/>
            </a:pPr>
            <a:r>
              <a:rPr lang="en-US" sz="2000" kern="0" dirty="0">
                <a:solidFill>
                  <a:sysClr val="windowText" lastClr="000000"/>
                </a:solidFill>
              </a:rPr>
              <a:t>Higher value applications from £100,000 to £1,000,000.</a:t>
            </a:r>
          </a:p>
          <a:p>
            <a:pPr marL="114300" defTabSz="914400">
              <a:spcAft>
                <a:spcPts val="1200"/>
              </a:spcAft>
            </a:pPr>
            <a:r>
              <a:rPr lang="en-US" sz="2000" u="sng" kern="0" dirty="0">
                <a:solidFill>
                  <a:sysClr val="windowText" lastClr="000000"/>
                </a:solidFill>
              </a:rPr>
              <a:t>R&amp;I infrastructure (investment costs) are eligible.</a:t>
            </a:r>
          </a:p>
        </p:txBody>
      </p:sp>
      <p:sp>
        <p:nvSpPr>
          <p:cNvPr id="14" name="Rettangolo 13">
            <a:extLst>
              <a:ext uri="{FF2B5EF4-FFF2-40B4-BE49-F238E27FC236}">
                <a16:creationId xmlns:a16="http://schemas.microsoft.com/office/drawing/2014/main" xmlns="" id="{74918580-9933-4B10-A36C-BF8E0D058E3B}"/>
              </a:ext>
            </a:extLst>
          </p:cNvPr>
          <p:cNvSpPr/>
          <p:nvPr/>
        </p:nvSpPr>
        <p:spPr>
          <a:xfrm>
            <a:off x="4191000" y="3829050"/>
            <a:ext cx="4643512" cy="923330"/>
          </a:xfrm>
          <a:prstGeom prst="rect">
            <a:avLst/>
          </a:prstGeom>
          <a:solidFill>
            <a:srgbClr val="FFFFFF"/>
          </a:solidFill>
          <a:ln w="31750">
            <a:solidFill>
              <a:srgbClr val="675D59">
                <a:lumMod val="75000"/>
              </a:srgbClr>
            </a:solidFill>
          </a:ln>
        </p:spPr>
        <p:txBody>
          <a:bodyPr wrap="square">
            <a:spAutoFit/>
          </a:bodyPr>
          <a:lstStyle/>
          <a:p>
            <a:pPr algn="ctr" defTabSz="914400">
              <a:defRPr/>
            </a:pPr>
            <a:r>
              <a:rPr lang="en-US" kern="0" dirty="0">
                <a:solidFill>
                  <a:srgbClr val="7F7F7F">
                    <a:lumMod val="50000"/>
                  </a:srgbClr>
                </a:solidFill>
              </a:rPr>
              <a:t>The Fund has been established by Zero Waste Scotland (ZWS), funded in part with European Regional Development Fund (ERDF).</a:t>
            </a:r>
          </a:p>
        </p:txBody>
      </p:sp>
      <p:sp>
        <p:nvSpPr>
          <p:cNvPr id="15" name="Rettangolo 14">
            <a:extLst>
              <a:ext uri="{FF2B5EF4-FFF2-40B4-BE49-F238E27FC236}">
                <a16:creationId xmlns:a16="http://schemas.microsoft.com/office/drawing/2014/main" xmlns="" id="{C152087A-59E8-46D9-B581-2ED9AD6CF37E}"/>
              </a:ext>
            </a:extLst>
          </p:cNvPr>
          <p:cNvSpPr/>
          <p:nvPr/>
        </p:nvSpPr>
        <p:spPr>
          <a:xfrm>
            <a:off x="1600200" y="4857751"/>
            <a:ext cx="6629400" cy="307777"/>
          </a:xfrm>
          <a:prstGeom prst="rect">
            <a:avLst/>
          </a:prstGeom>
        </p:spPr>
        <p:txBody>
          <a:bodyPr wrap="square">
            <a:spAutoFit/>
          </a:bodyPr>
          <a:lstStyle/>
          <a:p>
            <a:pPr marL="114300" defTabSz="914400">
              <a:spcAft>
                <a:spcPts val="1200"/>
              </a:spcAft>
              <a:defRPr/>
            </a:pPr>
            <a:r>
              <a:rPr lang="en-GB" sz="1400" kern="0" dirty="0">
                <a:solidFill>
                  <a:srgbClr val="000000"/>
                </a:solidFill>
              </a:rPr>
              <a:t>http://www.zerowastescotland.org.uk/circular-economy/investment-fund</a:t>
            </a:r>
          </a:p>
        </p:txBody>
      </p:sp>
      <p:pic>
        <p:nvPicPr>
          <p:cNvPr id="16" name="Picture 2" descr="Risultati immagini per zero waste scotland circular economy">
            <a:extLst>
              <a:ext uri="{FF2B5EF4-FFF2-40B4-BE49-F238E27FC236}">
                <a16:creationId xmlns:a16="http://schemas.microsoft.com/office/drawing/2014/main" xmlns="" id="{D2795BE1-80EF-43C0-852E-E48E91B232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6961" y="1943101"/>
            <a:ext cx="2719220" cy="1677626"/>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16"/>
          <p:cNvSpPr/>
          <p:nvPr/>
        </p:nvSpPr>
        <p:spPr>
          <a:xfrm>
            <a:off x="228603" y="3829052"/>
            <a:ext cx="3189921" cy="646331"/>
          </a:xfrm>
          <a:prstGeom prst="rect">
            <a:avLst/>
          </a:prstGeom>
          <a:solidFill>
            <a:srgbClr val="FFFFFF"/>
          </a:solidFill>
          <a:ln w="31750">
            <a:solidFill>
              <a:srgbClr val="675D59">
                <a:lumMod val="75000"/>
              </a:srgbClr>
            </a:solidFill>
          </a:ln>
        </p:spPr>
        <p:txBody>
          <a:bodyPr wrap="square">
            <a:spAutoFit/>
          </a:bodyPr>
          <a:lstStyle/>
          <a:p>
            <a:pPr algn="ctr" defTabSz="914400"/>
            <a:r>
              <a:rPr lang="it-IT" kern="0" dirty="0">
                <a:solidFill>
                  <a:srgbClr val="7F7F7F">
                    <a:lumMod val="50000"/>
                  </a:srgbClr>
                </a:solidFill>
              </a:rPr>
              <a:t>TRL 6-7</a:t>
            </a:r>
          </a:p>
          <a:p>
            <a:pPr algn="ctr" defTabSz="914400"/>
            <a:r>
              <a:rPr lang="it-IT" kern="0" dirty="0" err="1">
                <a:solidFill>
                  <a:srgbClr val="7F7F7F">
                    <a:lumMod val="50000"/>
                  </a:srgbClr>
                </a:solidFill>
              </a:rPr>
              <a:t>Subsidy</a:t>
            </a:r>
            <a:r>
              <a:rPr lang="it-IT" kern="0" dirty="0">
                <a:solidFill>
                  <a:srgbClr val="7F7F7F">
                    <a:lumMod val="50000"/>
                  </a:srgbClr>
                </a:solidFill>
              </a:rPr>
              <a:t> </a:t>
            </a:r>
            <a:r>
              <a:rPr lang="it-IT" kern="0" dirty="0" err="1">
                <a:solidFill>
                  <a:srgbClr val="7F7F7F">
                    <a:lumMod val="50000"/>
                  </a:srgbClr>
                </a:solidFill>
              </a:rPr>
              <a:t>requiring</a:t>
            </a:r>
            <a:r>
              <a:rPr lang="it-IT" kern="0" dirty="0">
                <a:solidFill>
                  <a:srgbClr val="7F7F7F">
                    <a:lumMod val="50000"/>
                  </a:srgbClr>
                </a:solidFill>
              </a:rPr>
              <a:t> co-</a:t>
            </a:r>
            <a:r>
              <a:rPr lang="it-IT" kern="0" dirty="0" err="1">
                <a:solidFill>
                  <a:srgbClr val="7F7F7F">
                    <a:lumMod val="50000"/>
                  </a:srgbClr>
                </a:solidFill>
              </a:rPr>
              <a:t>financing</a:t>
            </a:r>
            <a:endParaRPr lang="it-IT" kern="0" dirty="0">
              <a:solidFill>
                <a:srgbClr val="7F7F7F">
                  <a:lumMod val="50000"/>
                </a:srgbClr>
              </a:solidFill>
            </a:endParaRPr>
          </a:p>
        </p:txBody>
      </p:sp>
    </p:spTree>
    <p:extLst>
      <p:ext uri="{BB962C8B-B14F-4D97-AF65-F5344CB8AC3E}">
        <p14:creationId xmlns:p14="http://schemas.microsoft.com/office/powerpoint/2010/main" val="42363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64054" y="1816"/>
            <a:ext cx="8153400" cy="1015663"/>
          </a:xfrm>
          <a:prstGeom prst="rect">
            <a:avLst/>
          </a:prstGeom>
        </p:spPr>
        <p:txBody>
          <a:bodyPr wrap="square">
            <a:spAutoFit/>
          </a:bodyPr>
          <a:lstStyle/>
          <a:p>
            <a:pPr algn="ctr"/>
            <a:r>
              <a:rPr lang="en-US" sz="3000" b="1" dirty="0">
                <a:solidFill>
                  <a:srgbClr val="4D5B6B"/>
                </a:solidFill>
              </a:rPr>
              <a:t>Existing funding instruments: Circular Economy and Energy fund - Lazio</a:t>
            </a:r>
          </a:p>
        </p:txBody>
      </p:sp>
      <p:sp>
        <p:nvSpPr>
          <p:cNvPr id="13" name="Rettangolo 12">
            <a:extLst>
              <a:ext uri="{FF2B5EF4-FFF2-40B4-BE49-F238E27FC236}">
                <a16:creationId xmlns:a16="http://schemas.microsoft.com/office/drawing/2014/main" xmlns="" id="{587A1F3D-0950-483F-82B2-FBC802E39A29}"/>
              </a:ext>
            </a:extLst>
          </p:cNvPr>
          <p:cNvSpPr/>
          <p:nvPr/>
        </p:nvSpPr>
        <p:spPr>
          <a:xfrm>
            <a:off x="38103" y="1836436"/>
            <a:ext cx="8898467" cy="2554545"/>
          </a:xfrm>
          <a:prstGeom prst="rect">
            <a:avLst/>
          </a:prstGeom>
        </p:spPr>
        <p:txBody>
          <a:bodyPr wrap="square">
            <a:spAutoFit/>
          </a:bodyPr>
          <a:lstStyle/>
          <a:p>
            <a:pPr marL="114300" algn="ctr">
              <a:spcAft>
                <a:spcPts val="1200"/>
              </a:spcAft>
            </a:pPr>
            <a:r>
              <a:rPr lang="en-US" sz="2000" b="1" dirty="0">
                <a:solidFill>
                  <a:srgbClr val="4D5B6B"/>
                </a:solidFill>
              </a:rPr>
              <a:t>Destination Area: Instrument targeted to SMEs innovating in the area of circular economy and energy – 10M€.</a:t>
            </a:r>
            <a:endParaRPr lang="en-US" sz="2000" b="1" dirty="0">
              <a:solidFill>
                <a:prstClr val="black"/>
              </a:solidFill>
            </a:endParaRPr>
          </a:p>
          <a:p>
            <a:pPr marL="114300">
              <a:spcAft>
                <a:spcPts val="1200"/>
              </a:spcAft>
            </a:pPr>
            <a:r>
              <a:rPr lang="en-US" sz="2000" b="1" dirty="0">
                <a:solidFill>
                  <a:prstClr val="black"/>
                </a:solidFill>
              </a:rPr>
              <a:t>Circular economy and energy fund </a:t>
            </a:r>
            <a:r>
              <a:rPr lang="en-US" sz="2000" dirty="0">
                <a:solidFill>
                  <a:prstClr val="black"/>
                </a:solidFill>
              </a:rPr>
              <a:t>- was created to support the development of new value-chains and boost the competitiveness of the local eco-system, in line with the Smart Specialization Strategy of </a:t>
            </a:r>
            <a:r>
              <a:rPr lang="it-IT" sz="2000" dirty="0">
                <a:solidFill>
                  <a:prstClr val="black"/>
                </a:solidFill>
              </a:rPr>
              <a:t>Regione Lazio </a:t>
            </a:r>
            <a:r>
              <a:rPr lang="it-IT" sz="2000" dirty="0" err="1">
                <a:solidFill>
                  <a:prstClr val="black"/>
                </a:solidFill>
              </a:rPr>
              <a:t>through</a:t>
            </a:r>
            <a:r>
              <a:rPr lang="it-IT" sz="2000" dirty="0">
                <a:solidFill>
                  <a:prstClr val="black"/>
                </a:solidFill>
              </a:rPr>
              <a:t> the </a:t>
            </a:r>
            <a:r>
              <a:rPr lang="it-IT" sz="2000" dirty="0" err="1">
                <a:solidFill>
                  <a:prstClr val="black"/>
                </a:solidFill>
              </a:rPr>
              <a:t>support</a:t>
            </a:r>
            <a:r>
              <a:rPr lang="it-IT" sz="2000" dirty="0">
                <a:solidFill>
                  <a:prstClr val="black"/>
                </a:solidFill>
              </a:rPr>
              <a:t> to </a:t>
            </a:r>
            <a:r>
              <a:rPr lang="it-IT" sz="2000" dirty="0" err="1">
                <a:solidFill>
                  <a:prstClr val="black"/>
                </a:solidFill>
              </a:rPr>
              <a:t>thematic</a:t>
            </a:r>
            <a:r>
              <a:rPr lang="it-IT" sz="2000" dirty="0">
                <a:solidFill>
                  <a:prstClr val="black"/>
                </a:solidFill>
              </a:rPr>
              <a:t> </a:t>
            </a:r>
            <a:r>
              <a:rPr lang="it-IT" sz="2000" dirty="0" err="1">
                <a:solidFill>
                  <a:prstClr val="black"/>
                </a:solidFill>
              </a:rPr>
              <a:t>projects</a:t>
            </a:r>
            <a:r>
              <a:rPr lang="it-IT" sz="2000" dirty="0">
                <a:solidFill>
                  <a:prstClr val="black"/>
                </a:solidFill>
              </a:rPr>
              <a:t> in the area of </a:t>
            </a:r>
            <a:r>
              <a:rPr lang="it-IT" sz="2000" dirty="0" err="1">
                <a:solidFill>
                  <a:prstClr val="black"/>
                </a:solidFill>
              </a:rPr>
              <a:t>circular</a:t>
            </a:r>
            <a:r>
              <a:rPr lang="it-IT" sz="2000" dirty="0">
                <a:solidFill>
                  <a:prstClr val="black"/>
                </a:solidFill>
              </a:rPr>
              <a:t> economy and </a:t>
            </a:r>
            <a:r>
              <a:rPr lang="it-IT" sz="2000" dirty="0" err="1">
                <a:solidFill>
                  <a:prstClr val="black"/>
                </a:solidFill>
              </a:rPr>
              <a:t>energy</a:t>
            </a:r>
            <a:r>
              <a:rPr lang="it-IT" sz="2000" dirty="0">
                <a:solidFill>
                  <a:prstClr val="black"/>
                </a:solidFill>
              </a:rPr>
              <a:t>. </a:t>
            </a:r>
            <a:endParaRPr lang="en-US" sz="2000" dirty="0">
              <a:solidFill>
                <a:prstClr val="black"/>
              </a:solidFill>
            </a:endParaRPr>
          </a:p>
          <a:p>
            <a:pPr marL="457200" indent="-342900">
              <a:spcAft>
                <a:spcPts val="1200"/>
              </a:spcAft>
              <a:buFont typeface="Arial" charset="0"/>
              <a:buChar char="•"/>
            </a:pPr>
            <a:endParaRPr lang="en-US" sz="2000" dirty="0">
              <a:solidFill>
                <a:prstClr val="black"/>
              </a:solidFill>
            </a:endParaRPr>
          </a:p>
        </p:txBody>
      </p:sp>
      <p:sp>
        <p:nvSpPr>
          <p:cNvPr id="14" name="Rettangolo 13">
            <a:extLst>
              <a:ext uri="{FF2B5EF4-FFF2-40B4-BE49-F238E27FC236}">
                <a16:creationId xmlns:a16="http://schemas.microsoft.com/office/drawing/2014/main" xmlns="" id="{1BC6C78F-6917-46D8-B931-82EDEFE8DE20}"/>
              </a:ext>
            </a:extLst>
          </p:cNvPr>
          <p:cNvSpPr/>
          <p:nvPr/>
        </p:nvSpPr>
        <p:spPr>
          <a:xfrm>
            <a:off x="4649251" y="4020926"/>
            <a:ext cx="4266149" cy="1077218"/>
          </a:xfrm>
          <a:prstGeom prst="rect">
            <a:avLst/>
          </a:prstGeom>
          <a:solidFill>
            <a:srgbClr val="FFFFFF"/>
          </a:solidFill>
          <a:ln w="31750">
            <a:solidFill>
              <a:srgbClr val="675D59">
                <a:lumMod val="75000"/>
              </a:srgbClr>
            </a:solidFill>
          </a:ln>
        </p:spPr>
        <p:txBody>
          <a:bodyPr wrap="square">
            <a:spAutoFit/>
          </a:bodyPr>
          <a:lstStyle/>
          <a:p>
            <a:pPr algn="ctr" defTabSz="914400"/>
            <a:r>
              <a:rPr lang="it-IT" sz="1600" kern="0" dirty="0">
                <a:solidFill>
                  <a:srgbClr val="7F7F7F">
                    <a:lumMod val="50000"/>
                  </a:srgbClr>
                </a:solidFill>
              </a:rPr>
              <a:t>ROP ERDF- 2014-2020-(50% EU 35% </a:t>
            </a:r>
            <a:r>
              <a:rPr lang="it-IT" sz="1600" kern="0" dirty="0" err="1">
                <a:solidFill>
                  <a:srgbClr val="7F7F7F">
                    <a:lumMod val="50000"/>
                  </a:srgbClr>
                </a:solidFill>
              </a:rPr>
              <a:t>national</a:t>
            </a:r>
            <a:r>
              <a:rPr lang="it-IT" sz="1600" kern="0" dirty="0">
                <a:solidFill>
                  <a:srgbClr val="7F7F7F">
                    <a:lumMod val="50000"/>
                  </a:srgbClr>
                </a:solidFill>
              </a:rPr>
              <a:t> 15% </a:t>
            </a:r>
            <a:r>
              <a:rPr lang="it-IT" sz="1600" kern="0" dirty="0" err="1">
                <a:solidFill>
                  <a:srgbClr val="7F7F7F">
                    <a:lumMod val="50000"/>
                  </a:srgbClr>
                </a:solidFill>
              </a:rPr>
              <a:t>regional</a:t>
            </a:r>
            <a:r>
              <a:rPr lang="it-IT" sz="1600" kern="0" dirty="0">
                <a:solidFill>
                  <a:srgbClr val="7F7F7F">
                    <a:lumMod val="50000"/>
                  </a:srgbClr>
                </a:solidFill>
              </a:rPr>
              <a:t>). </a:t>
            </a:r>
            <a:r>
              <a:rPr lang="en-US" sz="1600" kern="0" dirty="0">
                <a:solidFill>
                  <a:srgbClr val="7F7F7F">
                    <a:lumMod val="50000"/>
                  </a:srgbClr>
                </a:solidFill>
              </a:rPr>
              <a:t>TRL 6-7.</a:t>
            </a:r>
          </a:p>
          <a:p>
            <a:pPr algn="ctr" defTabSz="914400"/>
            <a:r>
              <a:rPr lang="en-US" sz="1600" kern="0" dirty="0">
                <a:solidFill>
                  <a:srgbClr val="7F7F7F">
                    <a:lumMod val="50000"/>
                  </a:srgbClr>
                </a:solidFill>
              </a:rPr>
              <a:t>Subsidy Requiring co-financing</a:t>
            </a:r>
          </a:p>
          <a:p>
            <a:pPr algn="ctr" defTabSz="914400"/>
            <a:r>
              <a:rPr lang="en-US" sz="1600" kern="0" dirty="0">
                <a:solidFill>
                  <a:srgbClr val="7F7F7F">
                    <a:lumMod val="50000"/>
                  </a:srgbClr>
                </a:solidFill>
              </a:rPr>
              <a:t>Rate of financing: 10%-80%</a:t>
            </a:r>
          </a:p>
        </p:txBody>
      </p:sp>
      <p:sp>
        <p:nvSpPr>
          <p:cNvPr id="15" name="Rettangolo 14">
            <a:extLst>
              <a:ext uri="{FF2B5EF4-FFF2-40B4-BE49-F238E27FC236}">
                <a16:creationId xmlns:a16="http://schemas.microsoft.com/office/drawing/2014/main" xmlns="" id="{123F6E04-55C4-42F1-9B9F-9405C0BF8F67}"/>
              </a:ext>
            </a:extLst>
          </p:cNvPr>
          <p:cNvSpPr/>
          <p:nvPr/>
        </p:nvSpPr>
        <p:spPr>
          <a:xfrm>
            <a:off x="1219200" y="4408185"/>
            <a:ext cx="3048000" cy="523220"/>
          </a:xfrm>
          <a:prstGeom prst="rect">
            <a:avLst/>
          </a:prstGeom>
        </p:spPr>
        <p:txBody>
          <a:bodyPr wrap="square">
            <a:spAutoFit/>
          </a:bodyPr>
          <a:lstStyle/>
          <a:p>
            <a:pPr marL="114300">
              <a:spcAft>
                <a:spcPts val="1200"/>
              </a:spcAft>
            </a:pPr>
            <a:r>
              <a:rPr lang="en-US" sz="1400" dirty="0">
                <a:solidFill>
                  <a:prstClr val="black"/>
                </a:solidFill>
              </a:rPr>
              <a:t>http://</a:t>
            </a:r>
            <a:r>
              <a:rPr lang="en-US" sz="1400" dirty="0" err="1">
                <a:solidFill>
                  <a:prstClr val="black"/>
                </a:solidFill>
              </a:rPr>
              <a:t>www.lazioinnova.it</a:t>
            </a:r>
            <a:r>
              <a:rPr lang="en-US" sz="1400" dirty="0">
                <a:solidFill>
                  <a:prstClr val="black"/>
                </a:solidFill>
              </a:rPr>
              <a:t>/</a:t>
            </a:r>
            <a:r>
              <a:rPr lang="en-US" sz="1400" dirty="0" err="1">
                <a:solidFill>
                  <a:prstClr val="black"/>
                </a:solidFill>
              </a:rPr>
              <a:t>bandi</a:t>
            </a:r>
            <a:r>
              <a:rPr lang="en-US" sz="1400" dirty="0">
                <a:solidFill>
                  <a:prstClr val="black"/>
                </a:solidFill>
              </a:rPr>
              <a:t>-post/circular-economy-</a:t>
            </a:r>
            <a:r>
              <a:rPr lang="en-US" sz="1400" dirty="0" err="1">
                <a:solidFill>
                  <a:prstClr val="black"/>
                </a:solidFill>
              </a:rPr>
              <a:t>ed</a:t>
            </a:r>
            <a:r>
              <a:rPr lang="en-US" sz="1400" dirty="0">
                <a:solidFill>
                  <a:prstClr val="black"/>
                </a:solidFill>
              </a:rPr>
              <a:t>-</a:t>
            </a:r>
            <a:r>
              <a:rPr lang="en-US" sz="1400" dirty="0" err="1">
                <a:solidFill>
                  <a:prstClr val="black"/>
                </a:solidFill>
              </a:rPr>
              <a:t>energia</a:t>
            </a:r>
            <a:r>
              <a:rPr lang="en-US" sz="1400" dirty="0">
                <a:solidFill>
                  <a:prstClr val="black"/>
                </a:solidFill>
              </a:rPr>
              <a:t>/</a:t>
            </a:r>
            <a:endParaRPr lang="en-GB" sz="1400" dirty="0">
              <a:solidFill>
                <a:srgbClr val="000000"/>
              </a:solidFill>
            </a:endParaRPr>
          </a:p>
        </p:txBody>
      </p:sp>
      <p:pic>
        <p:nvPicPr>
          <p:cNvPr id="2" name="Immagine 1" descr="logo-fasci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93487"/>
            <a:ext cx="9144000" cy="691661"/>
          </a:xfrm>
          <a:prstGeom prst="rect">
            <a:avLst/>
          </a:prstGeom>
        </p:spPr>
      </p:pic>
    </p:spTree>
    <p:extLst>
      <p:ext uri="{BB962C8B-B14F-4D97-AF65-F5344CB8AC3E}">
        <p14:creationId xmlns:p14="http://schemas.microsoft.com/office/powerpoint/2010/main" val="399398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859080" y="95257"/>
            <a:ext cx="8299938" cy="430887"/>
          </a:xfrm>
          <a:prstGeom prst="rect">
            <a:avLst/>
          </a:prstGeom>
        </p:spPr>
        <p:txBody>
          <a:bodyPr vert="horz" wrap="square" lIns="0" tIns="0" rIns="0" bIns="0" rtlCol="0">
            <a:spAutoFit/>
          </a:bodyPr>
          <a:lstStyle/>
          <a:p>
            <a:r>
              <a:rPr lang="en-US" sz="2800" dirty="0"/>
              <a:t>Existing funding instruments: Success stories</a:t>
            </a:r>
          </a:p>
        </p:txBody>
      </p:sp>
      <p:graphicFrame>
        <p:nvGraphicFramePr>
          <p:cNvPr id="4" name="Oggetto 3"/>
          <p:cNvGraphicFramePr>
            <a:graphicFrameLocks noChangeAspect="1"/>
          </p:cNvGraphicFramePr>
          <p:nvPr>
            <p:extLst>
              <p:ext uri="{D42A27DB-BD31-4B8C-83A1-F6EECF244321}">
                <p14:modId xmlns:p14="http://schemas.microsoft.com/office/powerpoint/2010/main" val="3971301510"/>
              </p:ext>
            </p:extLst>
          </p:nvPr>
        </p:nvGraphicFramePr>
        <p:xfrm>
          <a:off x="2362201" y="1943100"/>
          <a:ext cx="5958702" cy="3200400"/>
        </p:xfrm>
        <a:graphic>
          <a:graphicData uri="http://schemas.openxmlformats.org/presentationml/2006/ole">
            <mc:AlternateContent xmlns:mc="http://schemas.openxmlformats.org/markup-compatibility/2006">
              <mc:Choice xmlns:v="urn:schemas-microsoft-com:vml" Requires="v">
                <p:oleObj spid="_x0000_s1033" name="Documento" r:id="rId4" imgW="5905500" imgH="4229100" progId="Word.Document.12">
                  <p:embed/>
                </p:oleObj>
              </mc:Choice>
              <mc:Fallback>
                <p:oleObj name="Documento" r:id="rId4" imgW="5905500" imgH="4229100" progId="Word.Document.12">
                  <p:embed/>
                  <p:pic>
                    <p:nvPicPr>
                      <p:cNvPr id="0" name=""/>
                      <p:cNvPicPr/>
                      <p:nvPr/>
                    </p:nvPicPr>
                    <p:blipFill>
                      <a:blip r:embed="rId5"/>
                      <a:stretch>
                        <a:fillRect/>
                      </a:stretch>
                    </p:blipFill>
                    <p:spPr>
                      <a:xfrm>
                        <a:off x="2362201" y="1943100"/>
                        <a:ext cx="5958702" cy="3200400"/>
                      </a:xfrm>
                      <a:prstGeom prst="rect">
                        <a:avLst/>
                      </a:prstGeom>
                    </p:spPr>
                  </p:pic>
                </p:oleObj>
              </mc:Fallback>
            </mc:AlternateContent>
          </a:graphicData>
        </a:graphic>
      </p:graphicFrame>
      <p:pic>
        <p:nvPicPr>
          <p:cNvPr id="9" name="Picture 2" descr="Risultati immagini per zero waste scotland circular economy">
            <a:extLst>
              <a:ext uri="{FF2B5EF4-FFF2-40B4-BE49-F238E27FC236}">
                <a16:creationId xmlns:a16="http://schemas.microsoft.com/office/drawing/2014/main" xmlns="" id="{D2795BE1-80EF-43C0-852E-E48E91B2322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943101"/>
            <a:ext cx="1828800" cy="112828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92774" y="628651"/>
            <a:ext cx="6032687" cy="1077218"/>
          </a:xfrm>
          <a:prstGeom prst="rect">
            <a:avLst/>
          </a:prstGeom>
          <a:noFill/>
          <a:ln w="25400">
            <a:solidFill>
              <a:srgbClr val="000090"/>
            </a:solidFill>
          </a:ln>
        </p:spPr>
        <p:txBody>
          <a:bodyPr wrap="square" rtlCol="0">
            <a:spAutoFit/>
          </a:bodyPr>
          <a:lstStyle/>
          <a:p>
            <a:pPr>
              <a:defRPr/>
            </a:pPr>
            <a:r>
              <a:rPr lang="it-IT" sz="1600" dirty="0">
                <a:solidFill>
                  <a:prstClr val="black"/>
                </a:solidFill>
              </a:rPr>
              <a:t>“By </a:t>
            </a:r>
            <a:r>
              <a:rPr lang="it-IT" sz="1600" dirty="0" err="1">
                <a:solidFill>
                  <a:prstClr val="black"/>
                </a:solidFill>
              </a:rPr>
              <a:t>combining</a:t>
            </a:r>
            <a:r>
              <a:rPr lang="it-IT" sz="1600" dirty="0">
                <a:solidFill>
                  <a:prstClr val="black"/>
                </a:solidFill>
              </a:rPr>
              <a:t> </a:t>
            </a:r>
            <a:r>
              <a:rPr lang="it-IT" sz="1600" dirty="0" err="1">
                <a:solidFill>
                  <a:prstClr val="black"/>
                </a:solidFill>
              </a:rPr>
              <a:t>existing</a:t>
            </a:r>
            <a:r>
              <a:rPr lang="it-IT" sz="1600" dirty="0">
                <a:solidFill>
                  <a:prstClr val="black"/>
                </a:solidFill>
              </a:rPr>
              <a:t> and innovative </a:t>
            </a:r>
            <a:r>
              <a:rPr lang="it-IT" sz="1600" dirty="0" err="1">
                <a:solidFill>
                  <a:prstClr val="black"/>
                </a:solidFill>
              </a:rPr>
              <a:t>mechanical</a:t>
            </a:r>
            <a:r>
              <a:rPr lang="it-IT" sz="1600" dirty="0">
                <a:solidFill>
                  <a:prstClr val="black"/>
                </a:solidFill>
              </a:rPr>
              <a:t> and </a:t>
            </a:r>
            <a:r>
              <a:rPr lang="it-IT" sz="1600" dirty="0" err="1">
                <a:solidFill>
                  <a:prstClr val="black"/>
                </a:solidFill>
              </a:rPr>
              <a:t>chemical</a:t>
            </a:r>
            <a:r>
              <a:rPr lang="it-IT" sz="1600" dirty="0">
                <a:solidFill>
                  <a:prstClr val="black"/>
                </a:solidFill>
              </a:rPr>
              <a:t> </a:t>
            </a:r>
            <a:r>
              <a:rPr lang="it-IT" sz="1600" dirty="0" err="1">
                <a:solidFill>
                  <a:prstClr val="black"/>
                </a:solidFill>
              </a:rPr>
              <a:t>recycling</a:t>
            </a:r>
            <a:r>
              <a:rPr lang="it-IT" sz="1600" dirty="0">
                <a:solidFill>
                  <a:prstClr val="black"/>
                </a:solidFill>
              </a:rPr>
              <a:t> </a:t>
            </a:r>
            <a:r>
              <a:rPr lang="it-IT" sz="1600" dirty="0" err="1">
                <a:solidFill>
                  <a:prstClr val="black"/>
                </a:solidFill>
              </a:rPr>
              <a:t>technologies</a:t>
            </a:r>
            <a:r>
              <a:rPr lang="it-IT" sz="1600" dirty="0">
                <a:solidFill>
                  <a:prstClr val="black"/>
                </a:solidFill>
              </a:rPr>
              <a:t>, </a:t>
            </a:r>
            <a:r>
              <a:rPr lang="it-IT" sz="1600" dirty="0" err="1">
                <a:solidFill>
                  <a:prstClr val="black"/>
                </a:solidFill>
              </a:rPr>
              <a:t>project</a:t>
            </a:r>
            <a:r>
              <a:rPr lang="it-IT" sz="1600" dirty="0">
                <a:solidFill>
                  <a:prstClr val="black"/>
                </a:solidFill>
              </a:rPr>
              <a:t> Beacon </a:t>
            </a:r>
            <a:r>
              <a:rPr lang="it-IT" sz="1600" dirty="0" err="1">
                <a:solidFill>
                  <a:prstClr val="black"/>
                </a:solidFill>
              </a:rPr>
              <a:t>boosts</a:t>
            </a:r>
            <a:r>
              <a:rPr lang="it-IT" sz="1600" dirty="0">
                <a:solidFill>
                  <a:prstClr val="black"/>
                </a:solidFill>
              </a:rPr>
              <a:t> the </a:t>
            </a:r>
            <a:r>
              <a:rPr lang="it-IT" sz="1600" dirty="0" err="1">
                <a:solidFill>
                  <a:prstClr val="black"/>
                </a:solidFill>
              </a:rPr>
              <a:t>local</a:t>
            </a:r>
            <a:r>
              <a:rPr lang="it-IT" sz="1600" dirty="0">
                <a:solidFill>
                  <a:prstClr val="black"/>
                </a:solidFill>
              </a:rPr>
              <a:t> economy and </a:t>
            </a:r>
            <a:r>
              <a:rPr lang="it-IT" sz="1600" dirty="0" err="1">
                <a:solidFill>
                  <a:prstClr val="black"/>
                </a:solidFill>
              </a:rPr>
              <a:t>enables</a:t>
            </a:r>
            <a:r>
              <a:rPr lang="it-IT" sz="1600" dirty="0">
                <a:solidFill>
                  <a:prstClr val="black"/>
                </a:solidFill>
              </a:rPr>
              <a:t> </a:t>
            </a:r>
            <a:r>
              <a:rPr lang="it-IT" sz="1600" dirty="0" err="1">
                <a:solidFill>
                  <a:prstClr val="black"/>
                </a:solidFill>
              </a:rPr>
              <a:t>household</a:t>
            </a:r>
            <a:r>
              <a:rPr lang="it-IT" sz="1600" dirty="0">
                <a:solidFill>
                  <a:prstClr val="black"/>
                </a:solidFill>
              </a:rPr>
              <a:t> and large </a:t>
            </a:r>
            <a:r>
              <a:rPr lang="it-IT" sz="1600" dirty="0" err="1">
                <a:solidFill>
                  <a:prstClr val="black"/>
                </a:solidFill>
              </a:rPr>
              <a:t>rigid</a:t>
            </a:r>
            <a:r>
              <a:rPr lang="it-IT" sz="1600" dirty="0">
                <a:solidFill>
                  <a:prstClr val="black"/>
                </a:solidFill>
              </a:rPr>
              <a:t> </a:t>
            </a:r>
            <a:r>
              <a:rPr lang="it-IT" sz="1600" dirty="0" err="1">
                <a:solidFill>
                  <a:prstClr val="black"/>
                </a:solidFill>
              </a:rPr>
              <a:t>plastics</a:t>
            </a:r>
            <a:r>
              <a:rPr lang="it-IT" sz="1600" dirty="0">
                <a:solidFill>
                  <a:prstClr val="black"/>
                </a:solidFill>
              </a:rPr>
              <a:t> to be </a:t>
            </a:r>
            <a:r>
              <a:rPr lang="it-IT" sz="1600" dirty="0" err="1">
                <a:solidFill>
                  <a:prstClr val="black"/>
                </a:solidFill>
              </a:rPr>
              <a:t>recycled</a:t>
            </a:r>
            <a:r>
              <a:rPr lang="it-IT" sz="1600" dirty="0">
                <a:solidFill>
                  <a:prstClr val="black"/>
                </a:solidFill>
              </a:rPr>
              <a:t> </a:t>
            </a:r>
            <a:r>
              <a:rPr lang="it-IT" sz="1600" dirty="0" err="1">
                <a:solidFill>
                  <a:prstClr val="black"/>
                </a:solidFill>
              </a:rPr>
              <a:t>instead</a:t>
            </a:r>
            <a:r>
              <a:rPr lang="it-IT" sz="1600" dirty="0">
                <a:solidFill>
                  <a:prstClr val="black"/>
                </a:solidFill>
              </a:rPr>
              <a:t> of </a:t>
            </a:r>
            <a:r>
              <a:rPr lang="it-IT" sz="1600" dirty="0" err="1">
                <a:solidFill>
                  <a:prstClr val="black"/>
                </a:solidFill>
              </a:rPr>
              <a:t>incinirated</a:t>
            </a:r>
            <a:r>
              <a:rPr lang="it-IT" sz="1600" dirty="0">
                <a:solidFill>
                  <a:prstClr val="black"/>
                </a:solidFill>
              </a:rPr>
              <a:t>”,</a:t>
            </a:r>
            <a:r>
              <a:rPr lang="it-IT" sz="1600" dirty="0" err="1">
                <a:solidFill>
                  <a:prstClr val="black"/>
                </a:solidFill>
              </a:rPr>
              <a:t>Chief</a:t>
            </a:r>
            <a:r>
              <a:rPr lang="it-IT" sz="1600" dirty="0">
                <a:solidFill>
                  <a:prstClr val="black"/>
                </a:solidFill>
              </a:rPr>
              <a:t> Executive </a:t>
            </a:r>
            <a:r>
              <a:rPr lang="it-IT" sz="1600" dirty="0" err="1">
                <a:solidFill>
                  <a:prstClr val="black"/>
                </a:solidFill>
              </a:rPr>
              <a:t>Officer</a:t>
            </a:r>
            <a:r>
              <a:rPr lang="it-IT" sz="1600" dirty="0">
                <a:solidFill>
                  <a:prstClr val="black"/>
                </a:solidFill>
              </a:rPr>
              <a:t> of </a:t>
            </a:r>
            <a:r>
              <a:rPr lang="it-IT" sz="1600" dirty="0" err="1">
                <a:solidFill>
                  <a:prstClr val="black"/>
                </a:solidFill>
              </a:rPr>
              <a:t>Recycling</a:t>
            </a:r>
            <a:r>
              <a:rPr lang="it-IT" sz="1600" dirty="0">
                <a:solidFill>
                  <a:prstClr val="black"/>
                </a:solidFill>
              </a:rPr>
              <a:t> Technologies.</a:t>
            </a:r>
          </a:p>
        </p:txBody>
      </p:sp>
      <p:pic>
        <p:nvPicPr>
          <p:cNvPr id="7" name="Immagine 6" descr="Project_Beacon_006-160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600" y="571500"/>
            <a:ext cx="2513814" cy="1257300"/>
          </a:xfrm>
          <a:prstGeom prst="rect">
            <a:avLst/>
          </a:prstGeom>
        </p:spPr>
      </p:pic>
    </p:spTree>
    <p:extLst>
      <p:ext uri="{BB962C8B-B14F-4D97-AF65-F5344CB8AC3E}">
        <p14:creationId xmlns:p14="http://schemas.microsoft.com/office/powerpoint/2010/main" val="302422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242385" y="114300"/>
            <a:ext cx="8749215" cy="1292662"/>
          </a:xfrm>
          <a:prstGeom prst="rect">
            <a:avLst/>
          </a:prstGeom>
        </p:spPr>
        <p:txBody>
          <a:bodyPr vert="horz" wrap="square" lIns="0" tIns="0" rIns="0" bIns="0" rtlCol="0">
            <a:spAutoFit/>
          </a:bodyPr>
          <a:lstStyle/>
          <a:p>
            <a:r>
              <a:rPr lang="en-US" sz="2800" dirty="0"/>
              <a:t>Matching local emerging ideas, and cross-regional value chains with instruments</a:t>
            </a:r>
            <a:br>
              <a:rPr lang="en-US" sz="2800" dirty="0"/>
            </a:br>
            <a:endParaRPr lang="en-GB" sz="2800" dirty="0"/>
          </a:p>
        </p:txBody>
      </p:sp>
      <p:sp>
        <p:nvSpPr>
          <p:cNvPr id="7" name="CasellaDiTesto 6">
            <a:extLst>
              <a:ext uri="{FF2B5EF4-FFF2-40B4-BE49-F238E27FC236}">
                <a16:creationId xmlns:a16="http://schemas.microsoft.com/office/drawing/2014/main" xmlns="" id="{331EC180-EF5B-420E-BB40-2373F2C0DEC3}"/>
              </a:ext>
            </a:extLst>
          </p:cNvPr>
          <p:cNvSpPr txBox="1"/>
          <p:nvPr/>
        </p:nvSpPr>
        <p:spPr>
          <a:xfrm>
            <a:off x="242385" y="999399"/>
            <a:ext cx="8749215" cy="830997"/>
          </a:xfrm>
          <a:prstGeom prst="rect">
            <a:avLst/>
          </a:prstGeom>
          <a:noFill/>
        </p:spPr>
        <p:txBody>
          <a:bodyPr wrap="square" rtlCol="0">
            <a:spAutoFit/>
          </a:bodyPr>
          <a:lstStyle/>
          <a:p>
            <a:pPr marL="422041" indent="-422041">
              <a:buFont typeface="+mj-lt"/>
              <a:buAutoNum type="arabicPeriod" startAt="2"/>
              <a:defRPr/>
            </a:pPr>
            <a:r>
              <a:rPr lang="en-US" sz="1600" dirty="0">
                <a:solidFill>
                  <a:prstClr val="black"/>
                </a:solidFill>
              </a:rPr>
              <a:t>Match the Circular Economy emerging and the cross-regional value-chains towards the existing instruments, at regional and European levels. </a:t>
            </a:r>
          </a:p>
          <a:p>
            <a:pPr marL="422041" indent="-422041">
              <a:buFont typeface="+mj-lt"/>
              <a:buAutoNum type="arabicPeriod" startAt="2"/>
              <a:defRPr/>
            </a:pPr>
            <a:endParaRPr lang="en-US" sz="1600" dirty="0">
              <a:solidFill>
                <a:prstClr val="black"/>
              </a:solidFill>
            </a:endParaRPr>
          </a:p>
        </p:txBody>
      </p:sp>
      <p:graphicFrame>
        <p:nvGraphicFramePr>
          <p:cNvPr id="9" name="Tabella 8">
            <a:extLst>
              <a:ext uri="{FF2B5EF4-FFF2-40B4-BE49-F238E27FC236}">
                <a16:creationId xmlns:a16="http://schemas.microsoft.com/office/drawing/2014/main" xmlns="" id="{C262239C-8972-4511-A978-5008EB2DA460}"/>
              </a:ext>
            </a:extLst>
          </p:cNvPr>
          <p:cNvGraphicFramePr>
            <a:graphicFrameLocks noGrp="1"/>
          </p:cNvGraphicFramePr>
          <p:nvPr>
            <p:extLst>
              <p:ext uri="{D42A27DB-BD31-4B8C-83A1-F6EECF244321}">
                <p14:modId xmlns:p14="http://schemas.microsoft.com/office/powerpoint/2010/main" val="1804635152"/>
              </p:ext>
            </p:extLst>
          </p:nvPr>
        </p:nvGraphicFramePr>
        <p:xfrm>
          <a:off x="1524000" y="2252428"/>
          <a:ext cx="6096000" cy="15052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1669430629"/>
                    </a:ext>
                  </a:extLst>
                </a:gridCol>
                <a:gridCol w="2032000">
                  <a:extLst>
                    <a:ext uri="{9D8B030D-6E8A-4147-A177-3AD203B41FA5}">
                      <a16:colId xmlns:a16="http://schemas.microsoft.com/office/drawing/2014/main" xmlns="" val="1721229001"/>
                    </a:ext>
                  </a:extLst>
                </a:gridCol>
                <a:gridCol w="2032000">
                  <a:extLst>
                    <a:ext uri="{9D8B030D-6E8A-4147-A177-3AD203B41FA5}">
                      <a16:colId xmlns:a16="http://schemas.microsoft.com/office/drawing/2014/main" xmlns="" val="400090477"/>
                    </a:ext>
                  </a:extLst>
                </a:gridCol>
              </a:tblGrid>
              <a:tr h="459544">
                <a:tc>
                  <a:txBody>
                    <a:bodyPr/>
                    <a:lstStyle/>
                    <a:p>
                      <a:endParaRPr lang="it-IT" sz="1300" b="1" dirty="0"/>
                    </a:p>
                  </a:txBody>
                  <a:tcPr marL="84406" marR="84406" marT="31652" marB="31652"/>
                </a:tc>
                <a:tc>
                  <a:txBody>
                    <a:bodyPr/>
                    <a:lstStyle/>
                    <a:p>
                      <a:r>
                        <a:rPr lang="it-IT" sz="1300" b="1" dirty="0" err="1"/>
                        <a:t>Investment</a:t>
                      </a:r>
                      <a:r>
                        <a:rPr lang="it-IT" sz="1300" b="1" dirty="0"/>
                        <a:t> </a:t>
                      </a:r>
                      <a:r>
                        <a:rPr lang="it-IT" sz="1300" b="1" dirty="0" err="1"/>
                        <a:t>Instrument</a:t>
                      </a:r>
                      <a:r>
                        <a:rPr lang="it-IT" sz="1300" b="1" dirty="0"/>
                        <a:t> </a:t>
                      </a:r>
                      <a:r>
                        <a:rPr lang="it-IT" sz="1300" b="1" dirty="0" err="1"/>
                        <a:t>type</a:t>
                      </a:r>
                      <a:r>
                        <a:rPr lang="it-IT" sz="1300" b="1" dirty="0"/>
                        <a:t> 1</a:t>
                      </a:r>
                    </a:p>
                  </a:txBody>
                  <a:tcPr marL="84406" marR="84406" marT="31652" marB="31652"/>
                </a:tc>
                <a:tc>
                  <a:txBody>
                    <a:bodyPr/>
                    <a:lstStyle/>
                    <a:p>
                      <a:r>
                        <a:rPr lang="it-IT" sz="1300" b="1" dirty="0" err="1"/>
                        <a:t>Investment</a:t>
                      </a:r>
                      <a:r>
                        <a:rPr lang="it-IT" sz="1300" b="1" dirty="0"/>
                        <a:t> </a:t>
                      </a:r>
                      <a:r>
                        <a:rPr lang="it-IT" sz="1300" b="1" dirty="0" err="1"/>
                        <a:t>Instrument</a:t>
                      </a:r>
                      <a:r>
                        <a:rPr lang="it-IT" sz="1300" b="1" dirty="0"/>
                        <a:t> </a:t>
                      </a:r>
                      <a:r>
                        <a:rPr lang="it-IT" sz="1300" b="1" dirty="0" err="1"/>
                        <a:t>type</a:t>
                      </a:r>
                      <a:r>
                        <a:rPr lang="it-IT" sz="1300" b="1" dirty="0"/>
                        <a:t> 2</a:t>
                      </a:r>
                    </a:p>
                  </a:txBody>
                  <a:tcPr marL="84406" marR="84406" marT="31652" marB="31652"/>
                </a:tc>
                <a:extLst>
                  <a:ext uri="{0D108BD9-81ED-4DB2-BD59-A6C34878D82A}">
                    <a16:rowId xmlns:a16="http://schemas.microsoft.com/office/drawing/2014/main" xmlns="" val="3509547283"/>
                  </a:ext>
                </a:extLst>
              </a:tr>
              <a:tr h="261424">
                <a:tc>
                  <a:txBody>
                    <a:bodyPr/>
                    <a:lstStyle/>
                    <a:p>
                      <a:r>
                        <a:rPr lang="it-IT" sz="1300" b="1" dirty="0"/>
                        <a:t>CE </a:t>
                      </a:r>
                      <a:r>
                        <a:rPr lang="it-IT" sz="1300" b="1" dirty="0" err="1"/>
                        <a:t>Initiative</a:t>
                      </a:r>
                      <a:r>
                        <a:rPr lang="it-IT" sz="1300" b="1" dirty="0"/>
                        <a:t> 1</a:t>
                      </a:r>
                    </a:p>
                  </a:txBody>
                  <a:tcPr marL="84406" marR="84406" marT="31652" marB="31652"/>
                </a:tc>
                <a:tc>
                  <a:txBody>
                    <a:bodyPr/>
                    <a:lstStyle/>
                    <a:p>
                      <a:pPr algn="ctr"/>
                      <a:r>
                        <a:rPr lang="it-IT" sz="1300" dirty="0"/>
                        <a:t>X</a:t>
                      </a:r>
                    </a:p>
                  </a:txBody>
                  <a:tcPr marL="84406" marR="84406" marT="31652" marB="31652"/>
                </a:tc>
                <a:tc>
                  <a:txBody>
                    <a:bodyPr/>
                    <a:lstStyle/>
                    <a:p>
                      <a:pPr algn="ctr"/>
                      <a:endParaRPr lang="it-IT" sz="1300"/>
                    </a:p>
                  </a:txBody>
                  <a:tcPr marL="84406" marR="84406" marT="31652" marB="31652"/>
                </a:tc>
                <a:extLst>
                  <a:ext uri="{0D108BD9-81ED-4DB2-BD59-A6C34878D82A}">
                    <a16:rowId xmlns:a16="http://schemas.microsoft.com/office/drawing/2014/main" xmlns="" val="261851713"/>
                  </a:ext>
                </a:extLst>
              </a:tr>
              <a:tr h="261424">
                <a:tc>
                  <a:txBody>
                    <a:bodyPr/>
                    <a:lstStyle/>
                    <a:p>
                      <a:r>
                        <a:rPr lang="it-IT" sz="1300" b="1" dirty="0"/>
                        <a:t>CE </a:t>
                      </a:r>
                      <a:r>
                        <a:rPr lang="it-IT" sz="1300" b="1" dirty="0" err="1"/>
                        <a:t>Initiative</a:t>
                      </a:r>
                      <a:r>
                        <a:rPr lang="it-IT" sz="1300" b="1" dirty="0"/>
                        <a:t> 2</a:t>
                      </a:r>
                    </a:p>
                  </a:txBody>
                  <a:tcPr marL="84406" marR="84406" marT="31652" marB="31652"/>
                </a:tc>
                <a:tc>
                  <a:txBody>
                    <a:bodyPr/>
                    <a:lstStyle/>
                    <a:p>
                      <a:pPr algn="ctr"/>
                      <a:endParaRPr lang="it-IT" sz="1300" dirty="0"/>
                    </a:p>
                  </a:txBody>
                  <a:tcPr marL="84406" marR="84406" marT="31652" marB="31652"/>
                </a:tc>
                <a:tc>
                  <a:txBody>
                    <a:bodyPr/>
                    <a:lstStyle/>
                    <a:p>
                      <a:pPr algn="ctr"/>
                      <a:r>
                        <a:rPr lang="it-IT" sz="1300" dirty="0"/>
                        <a:t>X</a:t>
                      </a:r>
                    </a:p>
                  </a:txBody>
                  <a:tcPr marL="84406" marR="84406" marT="31652" marB="31652"/>
                </a:tc>
                <a:extLst>
                  <a:ext uri="{0D108BD9-81ED-4DB2-BD59-A6C34878D82A}">
                    <a16:rowId xmlns:a16="http://schemas.microsoft.com/office/drawing/2014/main" xmlns="" val="3844902703"/>
                  </a:ext>
                </a:extLst>
              </a:tr>
              <a:tr h="261424">
                <a:tc>
                  <a:txBody>
                    <a:bodyPr/>
                    <a:lstStyle/>
                    <a:p>
                      <a:r>
                        <a:rPr lang="it-IT" sz="1300" b="1" dirty="0"/>
                        <a:t>CE </a:t>
                      </a:r>
                      <a:r>
                        <a:rPr lang="it-IT" sz="1300" b="1" dirty="0" err="1"/>
                        <a:t>Initiative</a:t>
                      </a:r>
                      <a:r>
                        <a:rPr lang="it-IT" sz="1300" b="1" dirty="0"/>
                        <a:t> 3</a:t>
                      </a:r>
                    </a:p>
                  </a:txBody>
                  <a:tcPr marL="84406" marR="84406" marT="31652" marB="31652"/>
                </a:tc>
                <a:tc>
                  <a:txBody>
                    <a:bodyPr/>
                    <a:lstStyle/>
                    <a:p>
                      <a:pPr algn="ctr"/>
                      <a:r>
                        <a:rPr lang="it-IT" sz="1300" dirty="0"/>
                        <a:t>X</a:t>
                      </a:r>
                    </a:p>
                  </a:txBody>
                  <a:tcPr marL="84406" marR="84406" marT="31652" marB="31652"/>
                </a:tc>
                <a:tc>
                  <a:txBody>
                    <a:bodyPr/>
                    <a:lstStyle/>
                    <a:p>
                      <a:pPr algn="ctr"/>
                      <a:r>
                        <a:rPr lang="it-IT" sz="1300" dirty="0"/>
                        <a:t>X</a:t>
                      </a:r>
                    </a:p>
                  </a:txBody>
                  <a:tcPr marL="84406" marR="84406" marT="31652" marB="31652"/>
                </a:tc>
                <a:extLst>
                  <a:ext uri="{0D108BD9-81ED-4DB2-BD59-A6C34878D82A}">
                    <a16:rowId xmlns:a16="http://schemas.microsoft.com/office/drawing/2014/main" xmlns="" val="3016744556"/>
                  </a:ext>
                </a:extLst>
              </a:tr>
              <a:tr h="26142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300" b="1" dirty="0"/>
                        <a:t>CE </a:t>
                      </a:r>
                      <a:r>
                        <a:rPr lang="it-IT" sz="1300" b="1" dirty="0" err="1"/>
                        <a:t>Initiative</a:t>
                      </a:r>
                      <a:r>
                        <a:rPr lang="it-IT" sz="1300" b="1" dirty="0"/>
                        <a:t> 4</a:t>
                      </a:r>
                    </a:p>
                  </a:txBody>
                  <a:tcPr marL="84406" marR="84406" marT="31652" marB="31652"/>
                </a:tc>
                <a:tc>
                  <a:txBody>
                    <a:bodyPr/>
                    <a:lstStyle/>
                    <a:p>
                      <a:pPr algn="ctr"/>
                      <a:endParaRPr lang="it-IT" sz="1300" dirty="0"/>
                    </a:p>
                  </a:txBody>
                  <a:tcPr marL="84406" marR="84406" marT="31652" marB="31652"/>
                </a:tc>
                <a:tc>
                  <a:txBody>
                    <a:bodyPr/>
                    <a:lstStyle/>
                    <a:p>
                      <a:pPr algn="ctr"/>
                      <a:endParaRPr lang="it-IT" sz="1300" dirty="0"/>
                    </a:p>
                  </a:txBody>
                  <a:tcPr marL="84406" marR="84406" marT="31652" marB="31652"/>
                </a:tc>
                <a:extLst>
                  <a:ext uri="{0D108BD9-81ED-4DB2-BD59-A6C34878D82A}">
                    <a16:rowId xmlns:a16="http://schemas.microsoft.com/office/drawing/2014/main" xmlns="" val="714492810"/>
                  </a:ext>
                </a:extLst>
              </a:tr>
            </a:tbl>
          </a:graphicData>
        </a:graphic>
      </p:graphicFrame>
      <p:grpSp>
        <p:nvGrpSpPr>
          <p:cNvPr id="8" name="Gruppo 7">
            <a:extLst>
              <a:ext uri="{FF2B5EF4-FFF2-40B4-BE49-F238E27FC236}">
                <a16:creationId xmlns:a16="http://schemas.microsoft.com/office/drawing/2014/main" xmlns="" id="{F1177C3F-4CB9-41EB-B7DA-609723383132}"/>
              </a:ext>
            </a:extLst>
          </p:cNvPr>
          <p:cNvGrpSpPr/>
          <p:nvPr/>
        </p:nvGrpSpPr>
        <p:grpSpPr>
          <a:xfrm>
            <a:off x="231045" y="1548014"/>
            <a:ext cx="8391899" cy="2408124"/>
            <a:chOff x="831275" y="2191392"/>
            <a:chExt cx="8511030" cy="3478406"/>
          </a:xfrm>
        </p:grpSpPr>
        <p:sp>
          <p:nvSpPr>
            <p:cNvPr id="10" name="Ovale 9">
              <a:extLst>
                <a:ext uri="{FF2B5EF4-FFF2-40B4-BE49-F238E27FC236}">
                  <a16:creationId xmlns:a16="http://schemas.microsoft.com/office/drawing/2014/main" xmlns="" id="{747350B0-5B60-4EEA-8A7B-EF9C7363CB9A}"/>
                </a:ext>
              </a:extLst>
            </p:cNvPr>
            <p:cNvSpPr/>
            <p:nvPr/>
          </p:nvSpPr>
          <p:spPr>
            <a:xfrm>
              <a:off x="3733800" y="5086511"/>
              <a:ext cx="4876800" cy="5832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it-IT" sz="1600">
                <a:solidFill>
                  <a:prstClr val="white"/>
                </a:solidFill>
              </a:endParaRPr>
            </a:p>
          </p:txBody>
        </p:sp>
        <p:cxnSp>
          <p:nvCxnSpPr>
            <p:cNvPr id="11" name="Connettore diritto 10">
              <a:extLst>
                <a:ext uri="{FF2B5EF4-FFF2-40B4-BE49-F238E27FC236}">
                  <a16:creationId xmlns:a16="http://schemas.microsoft.com/office/drawing/2014/main" xmlns="" id="{0FF60CAA-F616-4DE9-89F8-491A42F93931}"/>
                </a:ext>
              </a:extLst>
            </p:cNvPr>
            <p:cNvCxnSpPr>
              <a:stCxn id="10" idx="6"/>
            </p:cNvCxnSpPr>
            <p:nvPr/>
          </p:nvCxnSpPr>
          <p:spPr>
            <a:xfrm flipV="1">
              <a:off x="8610600" y="4781711"/>
              <a:ext cx="152400" cy="596444"/>
            </a:xfrm>
            <a:prstGeom prst="line">
              <a:avLst/>
            </a:prstGeom>
          </p:spPr>
          <p:style>
            <a:lnRef idx="1">
              <a:schemeClr val="dk1"/>
            </a:lnRef>
            <a:fillRef idx="0">
              <a:schemeClr val="dk1"/>
            </a:fillRef>
            <a:effectRef idx="0">
              <a:schemeClr val="dk1"/>
            </a:effectRef>
            <a:fontRef idx="minor">
              <a:schemeClr val="tx1"/>
            </a:fontRef>
          </p:style>
        </p:cxnSp>
        <p:sp>
          <p:nvSpPr>
            <p:cNvPr id="12" name="Rettangolo 11">
              <a:extLst>
                <a:ext uri="{FF2B5EF4-FFF2-40B4-BE49-F238E27FC236}">
                  <a16:creationId xmlns:a16="http://schemas.microsoft.com/office/drawing/2014/main" xmlns="" id="{6583393C-45BE-490C-B0E0-BD47A7184ADF}"/>
                </a:ext>
              </a:extLst>
            </p:cNvPr>
            <p:cNvSpPr/>
            <p:nvPr/>
          </p:nvSpPr>
          <p:spPr>
            <a:xfrm>
              <a:off x="8405370" y="4393079"/>
              <a:ext cx="546478" cy="489022"/>
            </a:xfrm>
            <a:prstGeom prst="rect">
              <a:avLst/>
            </a:prstGeom>
          </p:spPr>
          <p:txBody>
            <a:bodyPr wrap="none">
              <a:spAutoFit/>
            </a:bodyPr>
            <a:lstStyle/>
            <a:p>
              <a:r>
                <a:rPr lang="en-US" sz="1600" dirty="0">
                  <a:solidFill>
                    <a:prstClr val="black"/>
                  </a:solidFill>
                </a:rPr>
                <a:t>GAP</a:t>
              </a:r>
              <a:endParaRPr lang="it-IT" sz="1600" dirty="0">
                <a:solidFill>
                  <a:prstClr val="black"/>
                </a:solidFill>
              </a:endParaRPr>
            </a:p>
          </p:txBody>
        </p:sp>
        <p:sp>
          <p:nvSpPr>
            <p:cNvPr id="5" name="Rettangolo 4">
              <a:extLst>
                <a:ext uri="{FF2B5EF4-FFF2-40B4-BE49-F238E27FC236}">
                  <a16:creationId xmlns:a16="http://schemas.microsoft.com/office/drawing/2014/main" xmlns="" id="{6D093054-18F3-46CC-AECE-17947DD3B67B}"/>
                </a:ext>
              </a:extLst>
            </p:cNvPr>
            <p:cNvSpPr/>
            <p:nvPr/>
          </p:nvSpPr>
          <p:spPr>
            <a:xfrm>
              <a:off x="831275" y="2191392"/>
              <a:ext cx="8511030" cy="844678"/>
            </a:xfrm>
            <a:prstGeom prst="rect">
              <a:avLst/>
            </a:prstGeom>
          </p:spPr>
          <p:txBody>
            <a:bodyPr wrap="square">
              <a:spAutoFit/>
            </a:bodyPr>
            <a:lstStyle/>
            <a:p>
              <a:pPr marL="422041" indent="-422041">
                <a:buFont typeface="+mj-lt"/>
                <a:buAutoNum type="arabicPeriod" startAt="3"/>
                <a:defRPr/>
              </a:pPr>
              <a:r>
                <a:rPr lang="en-US" sz="1600" dirty="0">
                  <a:solidFill>
                    <a:prstClr val="black"/>
                  </a:solidFill>
                </a:rPr>
                <a:t>Identify the </a:t>
              </a:r>
              <a:r>
                <a:rPr lang="en-US" sz="1600" i="1" dirty="0">
                  <a:solidFill>
                    <a:srgbClr val="337828"/>
                  </a:solidFill>
                </a:rPr>
                <a:t>gaps </a:t>
              </a:r>
              <a:r>
                <a:rPr lang="en-US" sz="1600" dirty="0">
                  <a:solidFill>
                    <a:prstClr val="black"/>
                  </a:solidFill>
                </a:rPr>
                <a:t>existing among investment instruments and promising Circular Economy Initiatives.</a:t>
              </a:r>
            </a:p>
          </p:txBody>
        </p:sp>
      </p:grpSp>
      <p:sp>
        <p:nvSpPr>
          <p:cNvPr id="13" name="Rettangolo 12">
            <a:extLst>
              <a:ext uri="{FF2B5EF4-FFF2-40B4-BE49-F238E27FC236}">
                <a16:creationId xmlns:a16="http://schemas.microsoft.com/office/drawing/2014/main" xmlns="" id="{53E100F7-EB1C-44BC-89A9-C5F71BDF106A}"/>
              </a:ext>
            </a:extLst>
          </p:cNvPr>
          <p:cNvSpPr/>
          <p:nvPr/>
        </p:nvSpPr>
        <p:spPr>
          <a:xfrm>
            <a:off x="195413" y="3984919"/>
            <a:ext cx="8558787" cy="584776"/>
          </a:xfrm>
          <a:prstGeom prst="rect">
            <a:avLst/>
          </a:prstGeom>
        </p:spPr>
        <p:txBody>
          <a:bodyPr wrap="square">
            <a:spAutoFit/>
          </a:bodyPr>
          <a:lstStyle/>
          <a:p>
            <a:pPr marL="457200" indent="-457200">
              <a:buFont typeface="+mj-lt"/>
              <a:buAutoNum type="arabicPeriod" startAt="4"/>
              <a:defRPr/>
            </a:pPr>
            <a:r>
              <a:rPr lang="en-US" sz="1600" dirty="0">
                <a:solidFill>
                  <a:prstClr val="black"/>
                </a:solidFill>
              </a:rPr>
              <a:t>Identify recommendations for the definition of specific regional and </a:t>
            </a:r>
            <a:r>
              <a:rPr lang="en-US" sz="1600" i="1" dirty="0">
                <a:solidFill>
                  <a:srgbClr val="337828"/>
                </a:solidFill>
              </a:rPr>
              <a:t>multi regional measures</a:t>
            </a:r>
            <a:r>
              <a:rPr lang="en-US" sz="1600" dirty="0">
                <a:solidFill>
                  <a:srgbClr val="337828"/>
                </a:solidFill>
              </a:rPr>
              <a:t>, </a:t>
            </a:r>
            <a:r>
              <a:rPr lang="en-US" sz="1600" dirty="0">
                <a:solidFill>
                  <a:prstClr val="black"/>
                </a:solidFill>
              </a:rPr>
              <a:t>to be applied in support of Circular Economy initiatives.</a:t>
            </a:r>
            <a:endParaRPr lang="en-US" sz="1600" i="1" dirty="0">
              <a:solidFill>
                <a:prstClr val="black"/>
              </a:solidFill>
            </a:endParaRPr>
          </a:p>
        </p:txBody>
      </p:sp>
    </p:spTree>
    <p:extLst>
      <p:ext uri="{BB962C8B-B14F-4D97-AF65-F5344CB8AC3E}">
        <p14:creationId xmlns:p14="http://schemas.microsoft.com/office/powerpoint/2010/main" val="16394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9">
            <a:extLst>
              <a:ext uri="{FF2B5EF4-FFF2-40B4-BE49-F238E27FC236}">
                <a16:creationId xmlns:a16="http://schemas.microsoft.com/office/drawing/2014/main" xmlns="" id="{0A43AF0D-AB53-4CEE-A06B-0DDE080750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1028701"/>
            <a:ext cx="5985072" cy="3995531"/>
          </a:xfrm>
          <a:prstGeom prst="rect">
            <a:avLst/>
          </a:prstGeom>
        </p:spPr>
      </p:pic>
      <p:sp>
        <p:nvSpPr>
          <p:cNvPr id="2" name="Rettangolo 1"/>
          <p:cNvSpPr/>
          <p:nvPr/>
        </p:nvSpPr>
        <p:spPr>
          <a:xfrm>
            <a:off x="7848603" y="4568653"/>
            <a:ext cx="1116261" cy="461665"/>
          </a:xfrm>
          <a:prstGeom prst="rect">
            <a:avLst/>
          </a:prstGeom>
          <a:solidFill>
            <a:schemeClr val="accent1">
              <a:lumMod val="20000"/>
              <a:lumOff val="80000"/>
            </a:schemeClr>
          </a:solidFill>
          <a:ln w="25400">
            <a:solidFill>
              <a:srgbClr val="000090"/>
            </a:solidFill>
          </a:ln>
        </p:spPr>
        <p:txBody>
          <a:bodyPr wrap="none">
            <a:spAutoFit/>
          </a:bodyPr>
          <a:lstStyle/>
          <a:p>
            <a:r>
              <a:rPr lang="it-IT" sz="2400" b="1" dirty="0">
                <a:solidFill>
                  <a:srgbClr val="000000"/>
                </a:solidFill>
                <a:ea typeface="Calibri"/>
                <a:cs typeface="Calibri"/>
              </a:rPr>
              <a:t>TRL 6-7</a:t>
            </a:r>
            <a:endParaRPr lang="it-IT" sz="2400" b="1" dirty="0">
              <a:solidFill>
                <a:prstClr val="black"/>
              </a:solidFill>
            </a:endParaRPr>
          </a:p>
        </p:txBody>
      </p:sp>
      <p:sp>
        <p:nvSpPr>
          <p:cNvPr id="7"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242385" y="114300"/>
            <a:ext cx="8749215" cy="1292662"/>
          </a:xfrm>
          <a:prstGeom prst="rect">
            <a:avLst/>
          </a:prstGeom>
        </p:spPr>
        <p:txBody>
          <a:bodyPr vert="horz" wrap="square" lIns="0" tIns="0" rIns="0" bIns="0" rtlCol="0">
            <a:spAutoFit/>
          </a:bodyPr>
          <a:lstStyle/>
          <a:p>
            <a:r>
              <a:rPr lang="en-US" sz="2800" dirty="0"/>
              <a:t>Matching local emerging ideas, and cross-regional value chains with instruments</a:t>
            </a:r>
            <a:br>
              <a:rPr lang="en-US" sz="2800" dirty="0"/>
            </a:br>
            <a:endParaRPr lang="en-GB" sz="2800" dirty="0"/>
          </a:p>
        </p:txBody>
      </p:sp>
    </p:spTree>
    <p:extLst>
      <p:ext uri="{BB962C8B-B14F-4D97-AF65-F5344CB8AC3E}">
        <p14:creationId xmlns:p14="http://schemas.microsoft.com/office/powerpoint/2010/main" val="192703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9">
            <a:extLst>
              <a:ext uri="{FF2B5EF4-FFF2-40B4-BE49-F238E27FC236}">
                <a16:creationId xmlns:a16="http://schemas.microsoft.com/office/drawing/2014/main" xmlns="" id="{0A43AF0D-AB53-4CEE-A06B-0DDE080750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1657350"/>
            <a:ext cx="3595510" cy="2400300"/>
          </a:xfrm>
          <a:prstGeom prst="rect">
            <a:avLst/>
          </a:prstGeom>
        </p:spPr>
      </p:pic>
      <p:sp>
        <p:nvSpPr>
          <p:cNvPr id="4" name="CasellaDiTesto 3">
            <a:extLst>
              <a:ext uri="{FF2B5EF4-FFF2-40B4-BE49-F238E27FC236}">
                <a16:creationId xmlns:a16="http://schemas.microsoft.com/office/drawing/2014/main" xmlns="" id="{331EC180-EF5B-420E-BB40-2373F2C0DEC3}"/>
              </a:ext>
            </a:extLst>
          </p:cNvPr>
          <p:cNvSpPr txBox="1"/>
          <p:nvPr/>
        </p:nvSpPr>
        <p:spPr>
          <a:xfrm>
            <a:off x="3962400" y="1028701"/>
            <a:ext cx="4953000" cy="1754327"/>
          </a:xfrm>
          <a:prstGeom prst="rect">
            <a:avLst/>
          </a:prstGeom>
          <a:noFill/>
          <a:ln>
            <a:solidFill>
              <a:srgbClr val="000090"/>
            </a:solidFill>
          </a:ln>
        </p:spPr>
        <p:txBody>
          <a:bodyPr wrap="square" rtlCol="0">
            <a:spAutoFit/>
          </a:bodyPr>
          <a:lstStyle/>
          <a:p>
            <a:pPr>
              <a:defRPr/>
            </a:pPr>
            <a:r>
              <a:rPr lang="it-IT" i="1" dirty="0">
                <a:solidFill>
                  <a:srgbClr val="000000"/>
                </a:solidFill>
                <a:ea typeface="Calibri"/>
                <a:cs typeface="Calibri"/>
              </a:rPr>
              <a:t>Lazio - </a:t>
            </a:r>
            <a:r>
              <a:rPr lang="it-IT" i="1" dirty="0" err="1">
                <a:solidFill>
                  <a:srgbClr val="000000"/>
                </a:solidFill>
                <a:ea typeface="Calibri"/>
                <a:cs typeface="Calibri"/>
              </a:rPr>
              <a:t>Circular</a:t>
            </a:r>
            <a:r>
              <a:rPr lang="it-IT" i="1" dirty="0">
                <a:solidFill>
                  <a:srgbClr val="000000"/>
                </a:solidFill>
                <a:ea typeface="Calibri"/>
                <a:cs typeface="Calibri"/>
              </a:rPr>
              <a:t> Economy and Energy fund</a:t>
            </a:r>
            <a:r>
              <a:rPr lang="it-IT" dirty="0">
                <a:solidFill>
                  <a:srgbClr val="000000"/>
                </a:solidFill>
                <a:ea typeface="Calibri"/>
                <a:cs typeface="Calibri"/>
              </a:rPr>
              <a:t>: </a:t>
            </a:r>
            <a:r>
              <a:rPr lang="it-IT" dirty="0" err="1">
                <a:solidFill>
                  <a:srgbClr val="000000"/>
                </a:solidFill>
                <a:ea typeface="Calibri"/>
                <a:cs typeface="Calibri"/>
              </a:rPr>
              <a:t>Instrument</a:t>
            </a:r>
            <a:r>
              <a:rPr lang="it-IT" dirty="0">
                <a:solidFill>
                  <a:srgbClr val="000000"/>
                </a:solidFill>
                <a:ea typeface="Calibri"/>
                <a:cs typeface="Calibri"/>
              </a:rPr>
              <a:t> </a:t>
            </a:r>
            <a:r>
              <a:rPr lang="it-IT" dirty="0" err="1">
                <a:solidFill>
                  <a:srgbClr val="000000"/>
                </a:solidFill>
                <a:ea typeface="Calibri"/>
                <a:cs typeface="Calibri"/>
              </a:rPr>
              <a:t>targeted</a:t>
            </a:r>
            <a:r>
              <a:rPr lang="it-IT" dirty="0">
                <a:solidFill>
                  <a:srgbClr val="000000"/>
                </a:solidFill>
                <a:ea typeface="Calibri"/>
                <a:cs typeface="Calibri"/>
              </a:rPr>
              <a:t> to </a:t>
            </a:r>
            <a:r>
              <a:rPr lang="it-IT" dirty="0" err="1">
                <a:solidFill>
                  <a:srgbClr val="000000"/>
                </a:solidFill>
                <a:ea typeface="Calibri"/>
                <a:cs typeface="Calibri"/>
              </a:rPr>
              <a:t>SMEs</a:t>
            </a:r>
            <a:r>
              <a:rPr lang="it-IT" dirty="0">
                <a:solidFill>
                  <a:srgbClr val="000000"/>
                </a:solidFill>
                <a:ea typeface="Calibri"/>
                <a:cs typeface="Calibri"/>
              </a:rPr>
              <a:t> </a:t>
            </a:r>
            <a:r>
              <a:rPr lang="it-IT" dirty="0" err="1">
                <a:solidFill>
                  <a:srgbClr val="000000"/>
                </a:solidFill>
                <a:ea typeface="Calibri"/>
                <a:cs typeface="Calibri"/>
              </a:rPr>
              <a:t>providing</a:t>
            </a:r>
            <a:r>
              <a:rPr lang="it-IT" dirty="0">
                <a:solidFill>
                  <a:srgbClr val="000000"/>
                </a:solidFill>
                <a:ea typeface="Calibri"/>
                <a:cs typeface="Calibri"/>
              </a:rPr>
              <a:t> </a:t>
            </a:r>
            <a:r>
              <a:rPr lang="it-IT" dirty="0" err="1">
                <a:solidFill>
                  <a:srgbClr val="000000"/>
                </a:solidFill>
                <a:ea typeface="Calibri"/>
                <a:cs typeface="Calibri"/>
              </a:rPr>
              <a:t>subsidies</a:t>
            </a:r>
            <a:r>
              <a:rPr lang="it-IT" dirty="0">
                <a:solidFill>
                  <a:srgbClr val="000000"/>
                </a:solidFill>
                <a:ea typeface="Calibri"/>
                <a:cs typeface="Calibri"/>
              </a:rPr>
              <a:t> </a:t>
            </a:r>
            <a:r>
              <a:rPr lang="it-IT" dirty="0" err="1">
                <a:solidFill>
                  <a:srgbClr val="000000"/>
                </a:solidFill>
                <a:ea typeface="Calibri"/>
                <a:cs typeface="Calibri"/>
              </a:rPr>
              <a:t>requiring</a:t>
            </a:r>
            <a:r>
              <a:rPr lang="it-IT" dirty="0">
                <a:solidFill>
                  <a:srgbClr val="000000"/>
                </a:solidFill>
                <a:ea typeface="Calibri"/>
                <a:cs typeface="Calibri"/>
              </a:rPr>
              <a:t> co-</a:t>
            </a:r>
            <a:r>
              <a:rPr lang="it-IT" dirty="0" err="1">
                <a:solidFill>
                  <a:srgbClr val="000000"/>
                </a:solidFill>
                <a:ea typeface="Calibri"/>
                <a:cs typeface="Calibri"/>
              </a:rPr>
              <a:t>financing</a:t>
            </a:r>
            <a:r>
              <a:rPr lang="it-IT" dirty="0">
                <a:solidFill>
                  <a:srgbClr val="000000"/>
                </a:solidFill>
                <a:ea typeface="Calibri"/>
                <a:cs typeface="Calibri"/>
              </a:rPr>
              <a:t>, with a </a:t>
            </a:r>
            <a:r>
              <a:rPr lang="it-IT" dirty="0" err="1">
                <a:solidFill>
                  <a:srgbClr val="000000"/>
                </a:solidFill>
                <a:ea typeface="Calibri"/>
                <a:cs typeface="Calibri"/>
              </a:rPr>
              <a:t>funding</a:t>
            </a:r>
            <a:r>
              <a:rPr lang="it-IT" dirty="0">
                <a:solidFill>
                  <a:srgbClr val="000000"/>
                </a:solidFill>
                <a:ea typeface="Calibri"/>
                <a:cs typeface="Calibri"/>
              </a:rPr>
              <a:t> rate </a:t>
            </a:r>
            <a:r>
              <a:rPr lang="it-IT" dirty="0" err="1">
                <a:solidFill>
                  <a:srgbClr val="000000"/>
                </a:solidFill>
                <a:ea typeface="Calibri"/>
                <a:cs typeface="Calibri"/>
              </a:rPr>
              <a:t>between</a:t>
            </a:r>
            <a:r>
              <a:rPr lang="it-IT" dirty="0">
                <a:solidFill>
                  <a:srgbClr val="000000"/>
                </a:solidFill>
                <a:ea typeface="Calibri"/>
                <a:cs typeface="Calibri"/>
              </a:rPr>
              <a:t> 10%-80%, </a:t>
            </a:r>
            <a:r>
              <a:rPr lang="it-IT" dirty="0" err="1">
                <a:solidFill>
                  <a:srgbClr val="000000"/>
                </a:solidFill>
                <a:ea typeface="Calibri"/>
                <a:cs typeface="Calibri"/>
              </a:rPr>
              <a:t>at</a:t>
            </a:r>
            <a:r>
              <a:rPr lang="it-IT" dirty="0">
                <a:solidFill>
                  <a:srgbClr val="000000"/>
                </a:solidFill>
                <a:ea typeface="Calibri"/>
                <a:cs typeface="Calibri"/>
              </a:rPr>
              <a:t> TRL 6-7, on the ROP ERDF- 2014-2020 fund, with a </a:t>
            </a:r>
            <a:r>
              <a:rPr lang="it-IT" dirty="0" err="1">
                <a:solidFill>
                  <a:srgbClr val="000000"/>
                </a:solidFill>
                <a:ea typeface="Calibri"/>
                <a:cs typeface="Calibri"/>
              </a:rPr>
              <a:t>funding</a:t>
            </a:r>
            <a:r>
              <a:rPr lang="it-IT" dirty="0">
                <a:solidFill>
                  <a:srgbClr val="000000"/>
                </a:solidFill>
                <a:ea typeface="Calibri"/>
                <a:cs typeface="Calibri"/>
              </a:rPr>
              <a:t> mix 50% EU, 35% </a:t>
            </a:r>
            <a:r>
              <a:rPr lang="it-IT" dirty="0" err="1">
                <a:solidFill>
                  <a:srgbClr val="000000"/>
                </a:solidFill>
                <a:ea typeface="Calibri"/>
                <a:cs typeface="Calibri"/>
              </a:rPr>
              <a:t>national</a:t>
            </a:r>
            <a:r>
              <a:rPr lang="it-IT" dirty="0">
                <a:solidFill>
                  <a:srgbClr val="000000"/>
                </a:solidFill>
                <a:ea typeface="Calibri"/>
                <a:cs typeface="Calibri"/>
              </a:rPr>
              <a:t>, 15% </a:t>
            </a:r>
            <a:r>
              <a:rPr lang="it-IT" dirty="0" err="1">
                <a:solidFill>
                  <a:srgbClr val="000000"/>
                </a:solidFill>
                <a:ea typeface="Calibri"/>
                <a:cs typeface="Calibri"/>
              </a:rPr>
              <a:t>regional</a:t>
            </a:r>
            <a:r>
              <a:rPr lang="it-IT" dirty="0">
                <a:solidFill>
                  <a:srgbClr val="000000"/>
                </a:solidFill>
                <a:ea typeface="Calibri"/>
                <a:cs typeface="Calibri"/>
              </a:rPr>
              <a:t>.</a:t>
            </a:r>
            <a:endParaRPr lang="en-US" dirty="0">
              <a:solidFill>
                <a:prstClr val="black"/>
              </a:solidFill>
            </a:endParaRPr>
          </a:p>
        </p:txBody>
      </p:sp>
      <p:sp>
        <p:nvSpPr>
          <p:cNvPr id="5" name="CasellaDiTesto 4">
            <a:extLst>
              <a:ext uri="{FF2B5EF4-FFF2-40B4-BE49-F238E27FC236}">
                <a16:creationId xmlns:a16="http://schemas.microsoft.com/office/drawing/2014/main" xmlns="" id="{331EC180-EF5B-420E-BB40-2373F2C0DEC3}"/>
              </a:ext>
            </a:extLst>
          </p:cNvPr>
          <p:cNvSpPr txBox="1"/>
          <p:nvPr/>
        </p:nvSpPr>
        <p:spPr>
          <a:xfrm>
            <a:off x="3962400" y="3577188"/>
            <a:ext cx="4953000" cy="1200329"/>
          </a:xfrm>
          <a:prstGeom prst="rect">
            <a:avLst/>
          </a:prstGeom>
          <a:noFill/>
          <a:ln>
            <a:solidFill>
              <a:srgbClr val="000090"/>
            </a:solidFill>
          </a:ln>
        </p:spPr>
        <p:txBody>
          <a:bodyPr wrap="square" rtlCol="0">
            <a:spAutoFit/>
          </a:bodyPr>
          <a:lstStyle/>
          <a:p>
            <a:pPr>
              <a:defRPr/>
            </a:pPr>
            <a:r>
              <a:rPr lang="it-IT" i="1" dirty="0" err="1">
                <a:solidFill>
                  <a:srgbClr val="000000"/>
                </a:solidFill>
                <a:ea typeface="Calibri"/>
                <a:cs typeface="Calibri"/>
              </a:rPr>
              <a:t>Fryslan</a:t>
            </a:r>
            <a:r>
              <a:rPr lang="it-IT" i="1" dirty="0">
                <a:solidFill>
                  <a:srgbClr val="000000"/>
                </a:solidFill>
                <a:ea typeface="Calibri"/>
                <a:cs typeface="Calibri"/>
              </a:rPr>
              <a:t>- </a:t>
            </a:r>
            <a:r>
              <a:rPr lang="it-IT" i="1" dirty="0" err="1">
                <a:solidFill>
                  <a:srgbClr val="000000"/>
                </a:solidFill>
                <a:ea typeface="Calibri"/>
                <a:cs typeface="Calibri"/>
              </a:rPr>
              <a:t>Circulair</a:t>
            </a:r>
            <a:r>
              <a:rPr lang="it-IT" i="1" dirty="0">
                <a:solidFill>
                  <a:srgbClr val="000000"/>
                </a:solidFill>
                <a:ea typeface="Calibri"/>
                <a:cs typeface="Calibri"/>
              </a:rPr>
              <a:t> Economy Call </a:t>
            </a:r>
            <a:r>
              <a:rPr lang="it-IT" i="1" dirty="0" err="1">
                <a:solidFill>
                  <a:srgbClr val="000000"/>
                </a:solidFill>
                <a:ea typeface="Calibri"/>
                <a:cs typeface="Calibri"/>
              </a:rPr>
              <a:t>Fryslân</a:t>
            </a:r>
            <a:r>
              <a:rPr lang="it-IT" dirty="0">
                <a:solidFill>
                  <a:srgbClr val="000000"/>
                </a:solidFill>
                <a:ea typeface="Calibri"/>
                <a:cs typeface="Calibri"/>
              </a:rPr>
              <a:t>: </a:t>
            </a:r>
            <a:r>
              <a:rPr lang="it-IT" dirty="0" err="1">
                <a:solidFill>
                  <a:srgbClr val="000000"/>
                </a:solidFill>
                <a:ea typeface="Calibri"/>
                <a:cs typeface="Calibri"/>
              </a:rPr>
              <a:t>instrument</a:t>
            </a:r>
            <a:r>
              <a:rPr lang="it-IT" dirty="0">
                <a:solidFill>
                  <a:srgbClr val="000000"/>
                </a:solidFill>
                <a:ea typeface="Calibri"/>
                <a:cs typeface="Calibri"/>
              </a:rPr>
              <a:t> </a:t>
            </a:r>
            <a:r>
              <a:rPr lang="it-IT" dirty="0" err="1">
                <a:solidFill>
                  <a:srgbClr val="000000"/>
                </a:solidFill>
                <a:ea typeface="Calibri"/>
                <a:cs typeface="Calibri"/>
              </a:rPr>
              <a:t>targeted</a:t>
            </a:r>
            <a:r>
              <a:rPr lang="it-IT" dirty="0">
                <a:solidFill>
                  <a:srgbClr val="000000"/>
                </a:solidFill>
                <a:ea typeface="Calibri"/>
                <a:cs typeface="Calibri"/>
              </a:rPr>
              <a:t> to </a:t>
            </a:r>
            <a:r>
              <a:rPr lang="it-IT" dirty="0" err="1">
                <a:solidFill>
                  <a:srgbClr val="000000"/>
                </a:solidFill>
                <a:ea typeface="Calibri"/>
                <a:cs typeface="Calibri"/>
              </a:rPr>
              <a:t>SMEs</a:t>
            </a:r>
            <a:r>
              <a:rPr lang="it-IT" dirty="0">
                <a:solidFill>
                  <a:srgbClr val="000000"/>
                </a:solidFill>
                <a:ea typeface="Calibri"/>
                <a:cs typeface="Calibri"/>
              </a:rPr>
              <a:t> </a:t>
            </a:r>
            <a:r>
              <a:rPr lang="it-IT" dirty="0" err="1">
                <a:solidFill>
                  <a:srgbClr val="000000"/>
                </a:solidFill>
                <a:ea typeface="Calibri"/>
                <a:cs typeface="Calibri"/>
              </a:rPr>
              <a:t>providing</a:t>
            </a:r>
            <a:r>
              <a:rPr lang="it-IT" dirty="0">
                <a:solidFill>
                  <a:srgbClr val="000000"/>
                </a:solidFill>
                <a:ea typeface="Calibri"/>
                <a:cs typeface="Calibri"/>
              </a:rPr>
              <a:t> </a:t>
            </a:r>
            <a:r>
              <a:rPr lang="it-IT" dirty="0" err="1">
                <a:solidFill>
                  <a:srgbClr val="000000"/>
                </a:solidFill>
                <a:ea typeface="Calibri"/>
                <a:cs typeface="Calibri"/>
              </a:rPr>
              <a:t>subsidies</a:t>
            </a:r>
            <a:r>
              <a:rPr lang="it-IT" dirty="0">
                <a:solidFill>
                  <a:srgbClr val="000000"/>
                </a:solidFill>
                <a:ea typeface="Calibri"/>
                <a:cs typeface="Calibri"/>
              </a:rPr>
              <a:t> </a:t>
            </a:r>
            <a:r>
              <a:rPr lang="it-IT" dirty="0" err="1">
                <a:solidFill>
                  <a:srgbClr val="000000"/>
                </a:solidFill>
                <a:ea typeface="Calibri"/>
                <a:cs typeface="Calibri"/>
              </a:rPr>
              <a:t>requiring</a:t>
            </a:r>
            <a:r>
              <a:rPr lang="it-IT" dirty="0">
                <a:solidFill>
                  <a:srgbClr val="000000"/>
                </a:solidFill>
                <a:ea typeface="Calibri"/>
                <a:cs typeface="Calibri"/>
              </a:rPr>
              <a:t> co-</a:t>
            </a:r>
            <a:r>
              <a:rPr lang="it-IT" dirty="0" err="1">
                <a:solidFill>
                  <a:srgbClr val="000000"/>
                </a:solidFill>
                <a:ea typeface="Calibri"/>
                <a:cs typeface="Calibri"/>
              </a:rPr>
              <a:t>financing</a:t>
            </a:r>
            <a:r>
              <a:rPr lang="it-IT" dirty="0">
                <a:solidFill>
                  <a:srgbClr val="000000"/>
                </a:solidFill>
                <a:ea typeface="Calibri"/>
                <a:cs typeface="Calibri"/>
              </a:rPr>
              <a:t>, with a </a:t>
            </a:r>
            <a:r>
              <a:rPr lang="it-IT" dirty="0" err="1">
                <a:solidFill>
                  <a:srgbClr val="000000"/>
                </a:solidFill>
                <a:ea typeface="Calibri"/>
                <a:cs typeface="Calibri"/>
              </a:rPr>
              <a:t>funding</a:t>
            </a:r>
            <a:r>
              <a:rPr lang="it-IT" dirty="0">
                <a:solidFill>
                  <a:srgbClr val="000000"/>
                </a:solidFill>
                <a:ea typeface="Calibri"/>
                <a:cs typeface="Calibri"/>
              </a:rPr>
              <a:t> rate of maximum 40%, </a:t>
            </a:r>
            <a:r>
              <a:rPr lang="it-IT" dirty="0" err="1">
                <a:solidFill>
                  <a:srgbClr val="000000"/>
                </a:solidFill>
                <a:ea typeface="Calibri"/>
                <a:cs typeface="Calibri"/>
              </a:rPr>
              <a:t>at</a:t>
            </a:r>
            <a:r>
              <a:rPr lang="it-IT" dirty="0">
                <a:solidFill>
                  <a:srgbClr val="000000"/>
                </a:solidFill>
                <a:ea typeface="Calibri"/>
                <a:cs typeface="Calibri"/>
              </a:rPr>
              <a:t> TRL 6-7, on </a:t>
            </a:r>
            <a:r>
              <a:rPr lang="it-IT" dirty="0" err="1">
                <a:solidFill>
                  <a:srgbClr val="000000"/>
                </a:solidFill>
                <a:ea typeface="Calibri"/>
                <a:cs typeface="Calibri"/>
              </a:rPr>
              <a:t>regional</a:t>
            </a:r>
            <a:r>
              <a:rPr lang="it-IT" dirty="0">
                <a:solidFill>
                  <a:srgbClr val="000000"/>
                </a:solidFill>
                <a:ea typeface="Calibri"/>
                <a:cs typeface="Calibri"/>
              </a:rPr>
              <a:t> funds.</a:t>
            </a:r>
            <a:endParaRPr lang="en-US" dirty="0">
              <a:solidFill>
                <a:prstClr val="black"/>
              </a:solidFill>
            </a:endParaRPr>
          </a:p>
        </p:txBody>
      </p:sp>
      <p:sp>
        <p:nvSpPr>
          <p:cNvPr id="2" name="Freccia bidirezionale verticale 1"/>
          <p:cNvSpPr/>
          <p:nvPr/>
        </p:nvSpPr>
        <p:spPr>
          <a:xfrm>
            <a:off x="6096000" y="2800350"/>
            <a:ext cx="533400" cy="685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8"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242385" y="114300"/>
            <a:ext cx="8749215" cy="1292662"/>
          </a:xfrm>
          <a:prstGeom prst="rect">
            <a:avLst/>
          </a:prstGeom>
        </p:spPr>
        <p:txBody>
          <a:bodyPr vert="horz" wrap="square" lIns="0" tIns="0" rIns="0" bIns="0" rtlCol="0">
            <a:spAutoFit/>
          </a:bodyPr>
          <a:lstStyle/>
          <a:p>
            <a:r>
              <a:rPr lang="en-US" sz="2800" dirty="0"/>
              <a:t>Matching local emerging ideas, and cross-regional value chains with instruments</a:t>
            </a:r>
            <a:br>
              <a:rPr lang="en-US" sz="2800" dirty="0"/>
            </a:br>
            <a:endParaRPr lang="en-GB" sz="2800" dirty="0"/>
          </a:p>
        </p:txBody>
      </p:sp>
    </p:spTree>
    <p:extLst>
      <p:ext uri="{BB962C8B-B14F-4D97-AF65-F5344CB8AC3E}">
        <p14:creationId xmlns:p14="http://schemas.microsoft.com/office/powerpoint/2010/main" val="107511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435885" y="779559"/>
            <a:ext cx="1713667" cy="2567155"/>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sz="1700" b="1" dirty="0">
                <a:solidFill>
                  <a:srgbClr val="4D5B6B"/>
                </a:solidFill>
              </a:rPr>
              <a:t>How to identify local  Circular Economy  potential and existing Value Chains</a:t>
            </a:r>
          </a:p>
          <a:p>
            <a:pPr algn="ctr" defTabSz="389582"/>
            <a:endParaRPr lang="en-US" sz="1700" b="1" dirty="0">
              <a:solidFill>
                <a:srgbClr val="4D5B6B"/>
              </a:solidFill>
            </a:endParaRPr>
          </a:p>
          <a:p>
            <a:pPr algn="ctr" defTabSz="389582"/>
            <a:r>
              <a:rPr lang="en-US" sz="1700" b="1" dirty="0">
                <a:solidFill>
                  <a:srgbClr val="4D5B6B"/>
                </a:solidFill>
              </a:rPr>
              <a:t>(Regional level)</a:t>
            </a:r>
          </a:p>
        </p:txBody>
      </p:sp>
      <p:sp>
        <p:nvSpPr>
          <p:cNvPr id="6" name="Rettangolo arrotondato 5"/>
          <p:cNvSpPr/>
          <p:nvPr/>
        </p:nvSpPr>
        <p:spPr>
          <a:xfrm>
            <a:off x="2751647" y="779559"/>
            <a:ext cx="1564327" cy="2567155"/>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sz="1700" b="1" dirty="0">
                <a:solidFill>
                  <a:srgbClr val="4D5B6B"/>
                </a:solidFill>
              </a:rPr>
              <a:t>How to identify cross-regional </a:t>
            </a:r>
          </a:p>
          <a:p>
            <a:pPr algn="ctr" defTabSz="389582"/>
            <a:r>
              <a:rPr lang="en-US" sz="1700" b="1" dirty="0">
                <a:solidFill>
                  <a:srgbClr val="4D5B6B"/>
                </a:solidFill>
              </a:rPr>
              <a:t>Circular Economy Synergies</a:t>
            </a:r>
          </a:p>
          <a:p>
            <a:pPr algn="ctr" defTabSz="389582"/>
            <a:endParaRPr lang="en-US" sz="1700" b="1" dirty="0">
              <a:solidFill>
                <a:srgbClr val="4D5B6B"/>
              </a:solidFill>
            </a:endParaRPr>
          </a:p>
          <a:p>
            <a:pPr algn="ctr" defTabSz="389582"/>
            <a:r>
              <a:rPr lang="en-US" sz="1700" b="1" dirty="0">
                <a:solidFill>
                  <a:srgbClr val="4D5B6B"/>
                </a:solidFill>
              </a:rPr>
              <a:t>(Operational synergies)</a:t>
            </a:r>
          </a:p>
        </p:txBody>
      </p:sp>
      <p:sp>
        <p:nvSpPr>
          <p:cNvPr id="7" name="Rettangolo arrotondato 6"/>
          <p:cNvSpPr/>
          <p:nvPr/>
        </p:nvSpPr>
        <p:spPr>
          <a:xfrm>
            <a:off x="4709867" y="779559"/>
            <a:ext cx="1564327" cy="2567155"/>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sz="1700" b="1" dirty="0">
                <a:solidFill>
                  <a:srgbClr val="4D5B6B"/>
                </a:solidFill>
              </a:rPr>
              <a:t>How to finance projects raising from cross-regional synergies</a:t>
            </a:r>
          </a:p>
          <a:p>
            <a:pPr algn="ctr" defTabSz="389582"/>
            <a:endParaRPr lang="en-US" sz="1700" b="1" dirty="0">
              <a:solidFill>
                <a:srgbClr val="4D5B6B"/>
              </a:solidFill>
            </a:endParaRPr>
          </a:p>
          <a:p>
            <a:pPr algn="ctr" defTabSz="389582"/>
            <a:r>
              <a:rPr lang="en-US" sz="1700" b="1" dirty="0">
                <a:solidFill>
                  <a:srgbClr val="4D5B6B"/>
                </a:solidFill>
              </a:rPr>
              <a:t>(Funding synergies)</a:t>
            </a:r>
          </a:p>
        </p:txBody>
      </p:sp>
      <p:sp>
        <p:nvSpPr>
          <p:cNvPr id="10" name="Rettangolo arrotondato 9"/>
          <p:cNvSpPr/>
          <p:nvPr/>
        </p:nvSpPr>
        <p:spPr>
          <a:xfrm>
            <a:off x="6690599" y="779559"/>
            <a:ext cx="1564327" cy="2567155"/>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sz="1700" b="1" dirty="0">
                <a:solidFill>
                  <a:srgbClr val="4D5B6B"/>
                </a:solidFill>
              </a:rPr>
              <a:t>How to assess the “circularity” of one project with respect to another one</a:t>
            </a:r>
          </a:p>
          <a:p>
            <a:pPr algn="ctr" defTabSz="389582"/>
            <a:endParaRPr lang="en-US" sz="1700" b="1" dirty="0">
              <a:solidFill>
                <a:srgbClr val="4D5B6B"/>
              </a:solidFill>
            </a:endParaRPr>
          </a:p>
          <a:p>
            <a:pPr algn="ctr" defTabSz="389582"/>
            <a:r>
              <a:rPr lang="en-US" sz="1700" b="1" dirty="0">
                <a:solidFill>
                  <a:srgbClr val="4D5B6B"/>
                </a:solidFill>
              </a:rPr>
              <a:t>(</a:t>
            </a:r>
            <a:r>
              <a:rPr lang="en-GB" sz="1700" b="1" dirty="0">
                <a:solidFill>
                  <a:srgbClr val="4D5B6B"/>
                </a:solidFill>
              </a:rPr>
              <a:t>Assessment Criteria</a:t>
            </a:r>
            <a:r>
              <a:rPr lang="en-US" sz="1700" b="1" dirty="0">
                <a:solidFill>
                  <a:srgbClr val="4D5B6B"/>
                </a:solidFill>
              </a:rPr>
              <a:t>)</a:t>
            </a:r>
          </a:p>
        </p:txBody>
      </p:sp>
      <p:sp>
        <p:nvSpPr>
          <p:cNvPr id="9" name="Rettangolo 8"/>
          <p:cNvSpPr/>
          <p:nvPr/>
        </p:nvSpPr>
        <p:spPr>
          <a:xfrm>
            <a:off x="1424089" y="123854"/>
            <a:ext cx="5425811" cy="494175"/>
          </a:xfrm>
          <a:prstGeom prst="rect">
            <a:avLst/>
          </a:prstGeom>
        </p:spPr>
        <p:txBody>
          <a:bodyPr wrap="none" lIns="77916" tIns="38958" rIns="77916" bIns="38958">
            <a:spAutoFit/>
          </a:bodyPr>
          <a:lstStyle/>
          <a:p>
            <a:pPr defTabSz="389582"/>
            <a:r>
              <a:rPr lang="en-US" sz="2700" b="1" dirty="0">
                <a:solidFill>
                  <a:srgbClr val="4D5B6B"/>
                </a:solidFill>
              </a:rPr>
              <a:t>The four steps of the SCREEN project</a:t>
            </a:r>
            <a:endParaRPr lang="it-IT" sz="2700" dirty="0">
              <a:solidFill>
                <a:srgbClr val="4D5B6B"/>
              </a:solidFill>
            </a:endParaRPr>
          </a:p>
        </p:txBody>
      </p:sp>
      <p:sp>
        <p:nvSpPr>
          <p:cNvPr id="2" name="Rettangolo arrotondato 1"/>
          <p:cNvSpPr/>
          <p:nvPr/>
        </p:nvSpPr>
        <p:spPr>
          <a:xfrm>
            <a:off x="1367380" y="3621024"/>
            <a:ext cx="5915762" cy="438912"/>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b="1" dirty="0">
                <a:solidFill>
                  <a:srgbClr val="4D5B6B"/>
                </a:solidFill>
              </a:rPr>
              <a:t>METHODOLOGY FOR REGIONAL COOPERATION </a:t>
            </a:r>
            <a:endParaRPr lang="en-US" dirty="0">
              <a:solidFill>
                <a:srgbClr val="FFFFFF"/>
              </a:solidFill>
            </a:endParaRPr>
          </a:p>
        </p:txBody>
      </p:sp>
      <p:sp>
        <p:nvSpPr>
          <p:cNvPr id="8" name="Rettangolo arrotondato 7"/>
          <p:cNvSpPr/>
          <p:nvPr/>
        </p:nvSpPr>
        <p:spPr>
          <a:xfrm>
            <a:off x="1367380" y="4347972"/>
            <a:ext cx="5915762" cy="438912"/>
          </a:xfrm>
          <a:prstGeom prst="roundRect">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r>
              <a:rPr lang="en-US" b="1" dirty="0">
                <a:solidFill>
                  <a:srgbClr val="4D5B6B"/>
                </a:solidFill>
              </a:rPr>
              <a:t>POLICY MAKERS RECOMMENDATION MANUAL</a:t>
            </a:r>
            <a:endParaRPr lang="en-US" dirty="0">
              <a:solidFill>
                <a:srgbClr val="FFFFFF"/>
              </a:solidFill>
            </a:endParaRPr>
          </a:p>
        </p:txBody>
      </p:sp>
      <p:sp>
        <p:nvSpPr>
          <p:cNvPr id="3" name="Freccia in giù 2"/>
          <p:cNvSpPr/>
          <p:nvPr/>
        </p:nvSpPr>
        <p:spPr>
          <a:xfrm>
            <a:off x="1823178" y="3346704"/>
            <a:ext cx="191321" cy="274320"/>
          </a:xfrm>
          <a:prstGeom prst="downArrow">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en-US" sz="1700" b="1">
              <a:solidFill>
                <a:srgbClr val="4D5B6B"/>
              </a:solidFill>
            </a:endParaRPr>
          </a:p>
        </p:txBody>
      </p:sp>
      <p:sp>
        <p:nvSpPr>
          <p:cNvPr id="11" name="Freccia in giù 10"/>
          <p:cNvSpPr/>
          <p:nvPr/>
        </p:nvSpPr>
        <p:spPr>
          <a:xfrm>
            <a:off x="3438150" y="3346704"/>
            <a:ext cx="191321" cy="274320"/>
          </a:xfrm>
          <a:prstGeom prst="downArrow">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en-US" sz="1700" b="1">
              <a:solidFill>
                <a:srgbClr val="4D5B6B"/>
              </a:solidFill>
            </a:endParaRPr>
          </a:p>
        </p:txBody>
      </p:sp>
      <p:sp>
        <p:nvSpPr>
          <p:cNvPr id="12" name="Freccia in giù 11"/>
          <p:cNvSpPr/>
          <p:nvPr/>
        </p:nvSpPr>
        <p:spPr>
          <a:xfrm>
            <a:off x="5396370" y="3346704"/>
            <a:ext cx="191321" cy="274320"/>
          </a:xfrm>
          <a:prstGeom prst="downArrow">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en-US" sz="1700" b="1">
              <a:solidFill>
                <a:srgbClr val="4D5B6B"/>
              </a:solidFill>
            </a:endParaRPr>
          </a:p>
        </p:txBody>
      </p:sp>
      <p:sp>
        <p:nvSpPr>
          <p:cNvPr id="13" name="Freccia in giù 12"/>
          <p:cNvSpPr/>
          <p:nvPr/>
        </p:nvSpPr>
        <p:spPr>
          <a:xfrm>
            <a:off x="6893177" y="3346704"/>
            <a:ext cx="191321" cy="274320"/>
          </a:xfrm>
          <a:prstGeom prst="downArrow">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en-US">
              <a:solidFill>
                <a:srgbClr val="FFFFFF"/>
              </a:solidFill>
            </a:endParaRPr>
          </a:p>
        </p:txBody>
      </p:sp>
      <p:sp>
        <p:nvSpPr>
          <p:cNvPr id="14" name="Freccia in giù 13"/>
          <p:cNvSpPr/>
          <p:nvPr/>
        </p:nvSpPr>
        <p:spPr>
          <a:xfrm>
            <a:off x="4229608" y="4073652"/>
            <a:ext cx="384603" cy="274320"/>
          </a:xfrm>
          <a:prstGeom prst="downArrow">
            <a:avLst>
              <a:gd name="adj1" fmla="val 50000"/>
              <a:gd name="adj2" fmla="val 73333"/>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en-US" b="1">
              <a:solidFill>
                <a:srgbClr val="4D5B6B"/>
              </a:solidFill>
            </a:endParaRPr>
          </a:p>
        </p:txBody>
      </p:sp>
      <p:sp>
        <p:nvSpPr>
          <p:cNvPr id="4" name="Freccia a destra 3"/>
          <p:cNvSpPr/>
          <p:nvPr/>
        </p:nvSpPr>
        <p:spPr>
          <a:xfrm>
            <a:off x="2149546" y="1810521"/>
            <a:ext cx="602097" cy="252614"/>
          </a:xfrm>
          <a:prstGeom prst="rightArrow">
            <a:avLst/>
          </a:prstGeom>
          <a:solidFill>
            <a:srgbClr val="1EF623">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defTabSz="389582"/>
            <a:endParaRPr lang="it-IT">
              <a:solidFill>
                <a:srgbClr val="FFFFFF"/>
              </a:solidFill>
            </a:endParaRPr>
          </a:p>
        </p:txBody>
      </p:sp>
      <p:sp>
        <p:nvSpPr>
          <p:cNvPr id="15" name="CasellaDiTesto 14"/>
          <p:cNvSpPr txBox="1"/>
          <p:nvPr/>
        </p:nvSpPr>
        <p:spPr>
          <a:xfrm>
            <a:off x="-318430" y="505678"/>
            <a:ext cx="157354" cy="355676"/>
          </a:xfrm>
          <a:prstGeom prst="rect">
            <a:avLst/>
          </a:prstGeom>
          <a:noFill/>
        </p:spPr>
        <p:txBody>
          <a:bodyPr wrap="none" lIns="77916" tIns="38958" rIns="77916" bIns="38958" rtlCol="0">
            <a:spAutoFit/>
          </a:bodyPr>
          <a:lstStyle/>
          <a:p>
            <a:pPr defTabSz="389582"/>
            <a:endParaRPr lang="it-IT" dirty="0">
              <a:solidFill>
                <a:srgbClr val="4D5B6B"/>
              </a:solidFill>
            </a:endParaRPr>
          </a:p>
        </p:txBody>
      </p:sp>
    </p:spTree>
    <p:extLst>
      <p:ext uri="{BB962C8B-B14F-4D97-AF65-F5344CB8AC3E}">
        <p14:creationId xmlns:p14="http://schemas.microsoft.com/office/powerpoint/2010/main" val="223208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1513157" y="114301"/>
            <a:ext cx="5623112" cy="494175"/>
          </a:xfrm>
          <a:prstGeom prst="rect">
            <a:avLst/>
          </a:prstGeom>
        </p:spPr>
        <p:txBody>
          <a:bodyPr wrap="none" lIns="77916" tIns="38958" rIns="77916" bIns="38958">
            <a:spAutoFit/>
          </a:bodyPr>
          <a:lstStyle/>
          <a:p>
            <a:pPr algn="l" defTabSz="389582" rtl="0"/>
            <a:r>
              <a:rPr lang="it-IT" sz="2700" kern="1200" dirty="0" err="1">
                <a:ea typeface="+mn-ea"/>
                <a:cs typeface="+mn-cs"/>
              </a:rPr>
              <a:t>Considerations</a:t>
            </a:r>
            <a:r>
              <a:rPr lang="it-IT" sz="2700" kern="1200" dirty="0">
                <a:ea typeface="+mn-ea"/>
                <a:cs typeface="+mn-cs"/>
              </a:rPr>
              <a:t> and </a:t>
            </a:r>
            <a:r>
              <a:rPr lang="it-IT" sz="2700" kern="1200" dirty="0" err="1">
                <a:ea typeface="+mn-ea"/>
                <a:cs typeface="+mn-cs"/>
              </a:rPr>
              <a:t>recommendations</a:t>
            </a:r>
            <a:endParaRPr lang="en-GB" sz="2700" kern="1200" dirty="0">
              <a:ea typeface="+mn-ea"/>
              <a:cs typeface="+mn-cs"/>
            </a:endParaRPr>
          </a:p>
        </p:txBody>
      </p:sp>
      <p:sp>
        <p:nvSpPr>
          <p:cNvPr id="7" name="Rettangolo 6"/>
          <p:cNvSpPr/>
          <p:nvPr/>
        </p:nvSpPr>
        <p:spPr>
          <a:xfrm>
            <a:off x="351131" y="658028"/>
            <a:ext cx="8571810" cy="4801314"/>
          </a:xfrm>
          <a:prstGeom prst="rect">
            <a:avLst/>
          </a:prstGeom>
        </p:spPr>
        <p:txBody>
          <a:bodyPr wrap="square">
            <a:spAutoFit/>
          </a:bodyPr>
          <a:lstStyle/>
          <a:p>
            <a:pPr marL="342900" indent="-342900">
              <a:buFont typeface="Arial"/>
              <a:buChar char="•"/>
            </a:pPr>
            <a:r>
              <a:rPr lang="en-GB" sz="1700" dirty="0">
                <a:solidFill>
                  <a:srgbClr val="4D5B6B"/>
                </a:solidFill>
              </a:rPr>
              <a:t>Although ”Existing financial Instruments” at regional level are usually applied in isolation, even if they could be partially used to support cross-regional initiatives, there exist recently developed instruments favouring a cross-regional cooperation (e.g. Fund of funds).</a:t>
            </a:r>
          </a:p>
          <a:p>
            <a:pPr marL="342900" indent="-342900">
              <a:buFont typeface="Arial"/>
              <a:buChar char="•"/>
            </a:pPr>
            <a:r>
              <a:rPr lang="en-GB" sz="1700" dirty="0">
                <a:solidFill>
                  <a:srgbClr val="4D5B6B"/>
                </a:solidFill>
              </a:rPr>
              <a:t>In general, cross-regional cooperation is not reflected in the evaluation of projects.</a:t>
            </a:r>
          </a:p>
          <a:p>
            <a:pPr marL="342900" indent="-342900">
              <a:buFont typeface="Arial"/>
              <a:buChar char="•"/>
            </a:pPr>
            <a:r>
              <a:rPr lang="en-GB" sz="1700" dirty="0">
                <a:solidFill>
                  <a:srgbClr val="4D5B6B"/>
                </a:solidFill>
              </a:rPr>
              <a:t>The transfer of technologies and solutions from one region to another, among sectors, is usually not supported by specific instruments. </a:t>
            </a:r>
          </a:p>
          <a:p>
            <a:pPr marL="342900" indent="-342900">
              <a:buFont typeface="Arial"/>
              <a:buChar char="•"/>
            </a:pPr>
            <a:r>
              <a:rPr lang="en-GB" sz="1700" dirty="0">
                <a:solidFill>
                  <a:srgbClr val="4D5B6B"/>
                </a:solidFill>
              </a:rPr>
              <a:t>The “Seal of Excellence” approach is currently only applied only to the SME Instrument.</a:t>
            </a:r>
          </a:p>
          <a:p>
            <a:pPr marL="342900" indent="-342900">
              <a:buFont typeface="Arial"/>
              <a:buChar char="•"/>
            </a:pPr>
            <a:r>
              <a:rPr lang="en-GB" sz="1700" dirty="0">
                <a:solidFill>
                  <a:srgbClr val="4D5B6B"/>
                </a:solidFill>
              </a:rPr>
              <a:t>Only few instruments support the development of innovation infrastructures through ERDF to de-risk by demonstration future industrial investments in circular economy. </a:t>
            </a:r>
          </a:p>
          <a:p>
            <a:pPr marL="342900" indent="-342900">
              <a:buFont typeface="Arial"/>
              <a:buChar char="•"/>
            </a:pPr>
            <a:r>
              <a:rPr lang="en-GB" sz="1700" dirty="0">
                <a:solidFill>
                  <a:srgbClr val="4D5B6B"/>
                </a:solidFill>
              </a:rPr>
              <a:t>The establishment of a ERA-NET like fund for circular economy would support the development of focused projects originated by the identified SCREEN synergies.</a:t>
            </a:r>
          </a:p>
          <a:p>
            <a:pPr marL="342900" indent="-342900">
              <a:buFont typeface="Arial"/>
              <a:buChar char="•"/>
            </a:pPr>
            <a:r>
              <a:rPr lang="en-GB" sz="1700" dirty="0">
                <a:solidFill>
                  <a:srgbClr val="4D5B6B"/>
                </a:solidFill>
              </a:rPr>
              <a:t>A cross regional open innovation initiative may be useful to promote the systematic identification of inter-regional actions, extending the SCREEN methodology beyond the project life.</a:t>
            </a:r>
          </a:p>
          <a:p>
            <a:pPr marL="342900" indent="-342900">
              <a:buFont typeface="Arial"/>
              <a:buChar char="•"/>
            </a:pPr>
            <a:endParaRPr lang="en-GB" sz="1700" dirty="0">
              <a:solidFill>
                <a:srgbClr val="4D5B6B"/>
              </a:solidFill>
            </a:endParaRPr>
          </a:p>
          <a:p>
            <a:pPr marL="457200" indent="-457200">
              <a:buFont typeface="Arial"/>
              <a:buChar char="•"/>
            </a:pPr>
            <a:endParaRPr lang="en-GB" sz="1700" dirty="0">
              <a:solidFill>
                <a:srgbClr val="4D5B6B"/>
              </a:solidFill>
            </a:endParaRPr>
          </a:p>
          <a:p>
            <a:endParaRPr lang="en-GB" sz="1700" i="1" dirty="0">
              <a:solidFill>
                <a:srgbClr val="4D5B6B"/>
              </a:solidFill>
            </a:endParaRPr>
          </a:p>
          <a:p>
            <a:endParaRPr lang="en-GB" sz="1700" b="1" dirty="0">
              <a:solidFill>
                <a:srgbClr val="4D5B6B"/>
              </a:solidFill>
            </a:endParaRPr>
          </a:p>
        </p:txBody>
      </p:sp>
    </p:spTree>
    <p:extLst>
      <p:ext uri="{BB962C8B-B14F-4D97-AF65-F5344CB8AC3E}">
        <p14:creationId xmlns:p14="http://schemas.microsoft.com/office/powerpoint/2010/main" val="388301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2 3"/>
          <p:cNvCxnSpPr/>
          <p:nvPr/>
        </p:nvCxnSpPr>
        <p:spPr>
          <a:xfrm>
            <a:off x="4615219" y="1084534"/>
            <a:ext cx="63158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6656497" y="3332434"/>
            <a:ext cx="63158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8061798" y="2723026"/>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6655035" y="4675171"/>
            <a:ext cx="63158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908408" y="4132534"/>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4908408" y="3446734"/>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908408" y="2760934"/>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4908408" y="2075134"/>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324568" y="760686"/>
            <a:ext cx="2127738" cy="648891"/>
          </a:xfrm>
          <a:prstGeom prst="rect">
            <a:avLst/>
          </a:prstGeom>
          <a:solidFill>
            <a:srgbClr val="008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Regional data gathering</a:t>
            </a:r>
          </a:p>
        </p:txBody>
      </p:sp>
      <p:cxnSp>
        <p:nvCxnSpPr>
          <p:cNvPr id="14" name="Connettore 2 13"/>
          <p:cNvCxnSpPr/>
          <p:nvPr/>
        </p:nvCxnSpPr>
        <p:spPr>
          <a:xfrm>
            <a:off x="2452312" y="1084534"/>
            <a:ext cx="63158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3067770" y="760686"/>
            <a:ext cx="1617785" cy="648891"/>
          </a:xfrm>
          <a:prstGeom prst="rect">
            <a:avLst/>
          </a:prstGeom>
          <a:solidFill>
            <a:srgbClr val="34DBAB"/>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Initial data driven analysis</a:t>
            </a:r>
          </a:p>
        </p:txBody>
      </p:sp>
      <p:sp>
        <p:nvSpPr>
          <p:cNvPr id="16" name="Rettangolo 15"/>
          <p:cNvSpPr/>
          <p:nvPr/>
        </p:nvSpPr>
        <p:spPr>
          <a:xfrm>
            <a:off x="5230676" y="760686"/>
            <a:ext cx="1494692" cy="648891"/>
          </a:xfrm>
          <a:prstGeom prst="rect">
            <a:avLst/>
          </a:prstGeom>
          <a:solidFill>
            <a:srgbClr val="22C4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Local Workshops</a:t>
            </a:r>
          </a:p>
        </p:txBody>
      </p:sp>
      <p:cxnSp>
        <p:nvCxnSpPr>
          <p:cNvPr id="17" name="Connettore 2 16"/>
          <p:cNvCxnSpPr/>
          <p:nvPr/>
        </p:nvCxnSpPr>
        <p:spPr>
          <a:xfrm>
            <a:off x="3911829" y="1408576"/>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021983" y="1389334"/>
            <a:ext cx="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3067768" y="1732234"/>
            <a:ext cx="3657600" cy="400050"/>
          </a:xfrm>
          <a:prstGeom prst="rect">
            <a:avLst/>
          </a:prstGeom>
          <a:solidFill>
            <a:srgbClr val="22C4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Extended analysis </a:t>
            </a:r>
          </a:p>
        </p:txBody>
      </p:sp>
      <p:sp>
        <p:nvSpPr>
          <p:cNvPr id="20" name="Rettangolo 19"/>
          <p:cNvSpPr/>
          <p:nvPr/>
        </p:nvSpPr>
        <p:spPr>
          <a:xfrm>
            <a:off x="3067768" y="2418034"/>
            <a:ext cx="3657600" cy="400050"/>
          </a:xfrm>
          <a:prstGeom prst="rect">
            <a:avLst/>
          </a:prstGeom>
          <a:solidFill>
            <a:srgbClr val="22C4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Value chain synthesis</a:t>
            </a:r>
          </a:p>
        </p:txBody>
      </p:sp>
      <p:sp>
        <p:nvSpPr>
          <p:cNvPr id="21" name="Rettangolo 20"/>
          <p:cNvSpPr/>
          <p:nvPr/>
        </p:nvSpPr>
        <p:spPr>
          <a:xfrm>
            <a:off x="3067768" y="3103834"/>
            <a:ext cx="3657600" cy="400050"/>
          </a:xfrm>
          <a:prstGeom prst="rect">
            <a:avLst/>
          </a:prstGeom>
          <a:solidFill>
            <a:srgbClr val="22C4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Synergies / emerging ideas synthesis</a:t>
            </a:r>
          </a:p>
        </p:txBody>
      </p:sp>
      <p:sp>
        <p:nvSpPr>
          <p:cNvPr id="22" name="Rettangolo 21"/>
          <p:cNvSpPr/>
          <p:nvPr/>
        </p:nvSpPr>
        <p:spPr>
          <a:xfrm>
            <a:off x="605922" y="3770392"/>
            <a:ext cx="1828800" cy="457200"/>
          </a:xfrm>
          <a:prstGeom prst="rect">
            <a:avLst/>
          </a:prstGeom>
          <a:solidFill>
            <a:srgbClr val="3366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Funding instruments</a:t>
            </a:r>
          </a:p>
        </p:txBody>
      </p:sp>
      <p:cxnSp>
        <p:nvCxnSpPr>
          <p:cNvPr id="23" name="Connettore 2 22"/>
          <p:cNvCxnSpPr/>
          <p:nvPr/>
        </p:nvCxnSpPr>
        <p:spPr>
          <a:xfrm>
            <a:off x="2434725" y="3970705"/>
            <a:ext cx="63158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3067768" y="3789634"/>
            <a:ext cx="3657600" cy="400050"/>
          </a:xfrm>
          <a:prstGeom prst="rect">
            <a:avLst/>
          </a:prstGeom>
          <a:solidFill>
            <a:srgbClr val="3366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Identification of gaps</a:t>
            </a:r>
          </a:p>
        </p:txBody>
      </p:sp>
      <p:sp>
        <p:nvSpPr>
          <p:cNvPr id="25" name="Rettangolo 24"/>
          <p:cNvSpPr/>
          <p:nvPr/>
        </p:nvSpPr>
        <p:spPr>
          <a:xfrm>
            <a:off x="3067768" y="4467951"/>
            <a:ext cx="3657600" cy="400050"/>
          </a:xfrm>
          <a:prstGeom prst="rect">
            <a:avLst/>
          </a:prstGeom>
          <a:solidFill>
            <a:srgbClr val="3366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New instrument needs</a:t>
            </a:r>
          </a:p>
        </p:txBody>
      </p:sp>
      <p:sp>
        <p:nvSpPr>
          <p:cNvPr id="26" name="Rettangolo 25"/>
          <p:cNvSpPr/>
          <p:nvPr/>
        </p:nvSpPr>
        <p:spPr>
          <a:xfrm>
            <a:off x="7288076" y="4456192"/>
            <a:ext cx="1494692" cy="400050"/>
          </a:xfrm>
          <a:prstGeom prst="rect">
            <a:avLst/>
          </a:prstGeom>
          <a:solidFill>
            <a:srgbClr val="28079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a:solidFill>
                  <a:srgbClr val="FFFFFF"/>
                </a:solidFill>
              </a:rPr>
              <a:t>Policy Lab</a:t>
            </a:r>
          </a:p>
        </p:txBody>
      </p:sp>
      <p:sp>
        <p:nvSpPr>
          <p:cNvPr id="27" name="Rettangolo 26"/>
          <p:cNvSpPr/>
          <p:nvPr/>
        </p:nvSpPr>
        <p:spPr>
          <a:xfrm>
            <a:off x="7288076" y="2380126"/>
            <a:ext cx="1494692" cy="400050"/>
          </a:xfrm>
          <a:prstGeom prst="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CE measures</a:t>
            </a:r>
          </a:p>
        </p:txBody>
      </p:sp>
      <p:sp>
        <p:nvSpPr>
          <p:cNvPr id="28" name="Rettangolo 27"/>
          <p:cNvSpPr/>
          <p:nvPr/>
        </p:nvSpPr>
        <p:spPr>
          <a:xfrm>
            <a:off x="7288076" y="3065926"/>
            <a:ext cx="1494692" cy="514350"/>
          </a:xfrm>
          <a:prstGeom prst="rect">
            <a:avLst/>
          </a:prstGeom>
          <a:solidFill>
            <a:srgbClr val="22C4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7898" tIns="38949" rIns="77898" bIns="38949" anchor="ctr"/>
          <a:lstStyle/>
          <a:p>
            <a:pPr algn="ctr" defTabSz="389494">
              <a:defRPr/>
            </a:pPr>
            <a:r>
              <a:rPr lang="en-US" sz="1700" dirty="0">
                <a:solidFill>
                  <a:srgbClr val="FFFFFF"/>
                </a:solidFill>
              </a:rPr>
              <a:t>Actions/ projects</a:t>
            </a:r>
          </a:p>
        </p:txBody>
      </p:sp>
      <p:cxnSp>
        <p:nvCxnSpPr>
          <p:cNvPr id="29" name="Connettore 2 28"/>
          <p:cNvCxnSpPr/>
          <p:nvPr/>
        </p:nvCxnSpPr>
        <p:spPr>
          <a:xfrm flipH="1" flipV="1">
            <a:off x="7006721" y="2589484"/>
            <a:ext cx="1466" cy="74295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7006721" y="2589484"/>
            <a:ext cx="281354"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562707" y="105297"/>
            <a:ext cx="7611682" cy="417213"/>
          </a:xfrm>
          <a:prstGeom prst="rect">
            <a:avLst/>
          </a:prstGeom>
        </p:spPr>
        <p:txBody>
          <a:bodyPr wrap="none" lIns="77898" tIns="38949" rIns="77898" bIns="38949">
            <a:spAutoFit/>
          </a:bodyPr>
          <a:lstStyle/>
          <a:p>
            <a:pPr defTabSz="389494"/>
            <a:r>
              <a:rPr lang="en-US" sz="2200" b="1" dirty="0">
                <a:solidFill>
                  <a:srgbClr val="4D5B6B"/>
                </a:solidFill>
              </a:rPr>
              <a:t>SCREEN Methodology: From local to cross-regional value-chains</a:t>
            </a:r>
            <a:endParaRPr lang="it-IT" sz="2200" dirty="0">
              <a:solidFill>
                <a:srgbClr val="4D5B6B"/>
              </a:solidFill>
            </a:endParaRPr>
          </a:p>
        </p:txBody>
      </p:sp>
    </p:spTree>
    <p:extLst>
      <p:ext uri="{BB962C8B-B14F-4D97-AF65-F5344CB8AC3E}">
        <p14:creationId xmlns:p14="http://schemas.microsoft.com/office/powerpoint/2010/main" val="16966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114606" y="57158"/>
            <a:ext cx="9361040" cy="571109"/>
          </a:xfrm>
          <a:prstGeom prst="rect">
            <a:avLst/>
          </a:prstGeom>
        </p:spPr>
        <p:txBody>
          <a:bodyPr wrap="square" lIns="77907" tIns="38953" rIns="77907" bIns="38953">
            <a:spAutoFit/>
          </a:bodyPr>
          <a:lstStyle>
            <a:defPPr>
              <a:defRPr lang="en-US"/>
            </a:defPPr>
            <a:lvl1pPr algn="ctr">
              <a:defRPr sz="3200" b="1"/>
            </a:lvl1pPr>
          </a:lstStyle>
          <a:p>
            <a:pPr defTabSz="389538"/>
            <a:r>
              <a:rPr lang="en-US" dirty="0">
                <a:solidFill>
                  <a:prstClr val="black"/>
                </a:solidFill>
              </a:rPr>
              <a:t>Data Driven Analysis </a:t>
            </a:r>
          </a:p>
        </p:txBody>
      </p:sp>
      <p:sp>
        <p:nvSpPr>
          <p:cNvPr id="119" name="Rettangolo 118"/>
          <p:cNvSpPr/>
          <p:nvPr/>
        </p:nvSpPr>
        <p:spPr>
          <a:xfrm>
            <a:off x="2549294" y="4543880"/>
            <a:ext cx="4561084" cy="386443"/>
          </a:xfrm>
          <a:prstGeom prst="rect">
            <a:avLst/>
          </a:prstGeom>
        </p:spPr>
        <p:txBody>
          <a:bodyPr wrap="square" lIns="77907" tIns="38953" rIns="77907" bIns="38953">
            <a:spAutoFit/>
          </a:bodyPr>
          <a:lstStyle/>
          <a:p>
            <a:pPr defTabSz="389538"/>
            <a:r>
              <a:rPr lang="it-IT" sz="2000" b="1" dirty="0" err="1">
                <a:solidFill>
                  <a:srgbClr val="4D5B6B"/>
                </a:solidFill>
              </a:rPr>
              <a:t>Food</a:t>
            </a:r>
            <a:r>
              <a:rPr lang="it-IT" sz="2000" b="1" dirty="0">
                <a:solidFill>
                  <a:srgbClr val="4D5B6B"/>
                </a:solidFill>
              </a:rPr>
              <a:t> and </a:t>
            </a:r>
            <a:r>
              <a:rPr lang="it-IT" sz="2000" b="1" dirty="0" err="1">
                <a:solidFill>
                  <a:srgbClr val="4D5B6B"/>
                </a:solidFill>
              </a:rPr>
              <a:t>beverage</a:t>
            </a:r>
            <a:r>
              <a:rPr lang="it-IT" sz="2000" b="1" dirty="0">
                <a:solidFill>
                  <a:srgbClr val="4D5B6B"/>
                </a:solidFill>
              </a:rPr>
              <a:t> </a:t>
            </a:r>
            <a:r>
              <a:rPr lang="it-IT" sz="2000" b="1" dirty="0" err="1">
                <a:solidFill>
                  <a:srgbClr val="4D5B6B"/>
                </a:solidFill>
              </a:rPr>
              <a:t>value-chain</a:t>
            </a:r>
            <a:r>
              <a:rPr lang="it-IT" sz="2000" b="1" dirty="0">
                <a:solidFill>
                  <a:srgbClr val="4D5B6B"/>
                </a:solidFill>
              </a:rPr>
              <a:t>.</a:t>
            </a:r>
          </a:p>
        </p:txBody>
      </p:sp>
      <p:pic>
        <p:nvPicPr>
          <p:cNvPr id="29" name="Immagin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696" y="1328197"/>
            <a:ext cx="6328652" cy="3126002"/>
          </a:xfrm>
          <a:prstGeom prst="rect">
            <a:avLst/>
          </a:prstGeom>
        </p:spPr>
      </p:pic>
      <p:sp>
        <p:nvSpPr>
          <p:cNvPr id="30" name="Ovale 29"/>
          <p:cNvSpPr/>
          <p:nvPr/>
        </p:nvSpPr>
        <p:spPr>
          <a:xfrm>
            <a:off x="3559352" y="2383605"/>
            <a:ext cx="190289" cy="1530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1" name="Ovale 30"/>
          <p:cNvSpPr/>
          <p:nvPr/>
        </p:nvSpPr>
        <p:spPr>
          <a:xfrm>
            <a:off x="3066951" y="2630622"/>
            <a:ext cx="190289" cy="1530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2" name="Ovale 31"/>
          <p:cNvSpPr/>
          <p:nvPr/>
        </p:nvSpPr>
        <p:spPr>
          <a:xfrm>
            <a:off x="847915" y="2402925"/>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3" name="Ovale 32"/>
          <p:cNvSpPr/>
          <p:nvPr/>
        </p:nvSpPr>
        <p:spPr>
          <a:xfrm>
            <a:off x="3327578" y="2383608"/>
            <a:ext cx="190289" cy="1530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4" name="Ovale 33"/>
          <p:cNvSpPr/>
          <p:nvPr/>
        </p:nvSpPr>
        <p:spPr>
          <a:xfrm>
            <a:off x="1459174" y="2383608"/>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5" name="Ovale 34"/>
          <p:cNvSpPr/>
          <p:nvPr/>
        </p:nvSpPr>
        <p:spPr>
          <a:xfrm>
            <a:off x="2396637" y="2383608"/>
            <a:ext cx="190289" cy="1530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6" name="Ovale 35"/>
          <p:cNvSpPr/>
          <p:nvPr/>
        </p:nvSpPr>
        <p:spPr>
          <a:xfrm>
            <a:off x="2599422" y="2383607"/>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7" name="Ovale 36"/>
          <p:cNvSpPr/>
          <p:nvPr/>
        </p:nvSpPr>
        <p:spPr>
          <a:xfrm>
            <a:off x="5789422" y="2383606"/>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8" name="Ovale 37"/>
          <p:cNvSpPr/>
          <p:nvPr/>
        </p:nvSpPr>
        <p:spPr>
          <a:xfrm>
            <a:off x="623382" y="2383606"/>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39" name="Ovale 38"/>
          <p:cNvSpPr/>
          <p:nvPr/>
        </p:nvSpPr>
        <p:spPr>
          <a:xfrm>
            <a:off x="2785597" y="2383606"/>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0" name="Ovale 39"/>
          <p:cNvSpPr/>
          <p:nvPr/>
        </p:nvSpPr>
        <p:spPr>
          <a:xfrm>
            <a:off x="2961090" y="2383605"/>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1" name="Ovale 40"/>
          <p:cNvSpPr/>
          <p:nvPr/>
        </p:nvSpPr>
        <p:spPr>
          <a:xfrm>
            <a:off x="2409133" y="2630622"/>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2" name="Ovale 41"/>
          <p:cNvSpPr/>
          <p:nvPr/>
        </p:nvSpPr>
        <p:spPr>
          <a:xfrm>
            <a:off x="4241978" y="4212408"/>
            <a:ext cx="190289" cy="1530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3" name="Ovale 42"/>
          <p:cNvSpPr/>
          <p:nvPr/>
        </p:nvSpPr>
        <p:spPr>
          <a:xfrm>
            <a:off x="2624163" y="2630622"/>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4" name="Ovale 43"/>
          <p:cNvSpPr/>
          <p:nvPr/>
        </p:nvSpPr>
        <p:spPr>
          <a:xfrm>
            <a:off x="5707360" y="3983808"/>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5" name="Ovale 44"/>
          <p:cNvSpPr/>
          <p:nvPr/>
        </p:nvSpPr>
        <p:spPr>
          <a:xfrm>
            <a:off x="2835209" y="2630622"/>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6" name="Ovale 45"/>
          <p:cNvSpPr/>
          <p:nvPr/>
        </p:nvSpPr>
        <p:spPr>
          <a:xfrm>
            <a:off x="4994972" y="3981854"/>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7" name="Ovale 46"/>
          <p:cNvSpPr/>
          <p:nvPr/>
        </p:nvSpPr>
        <p:spPr>
          <a:xfrm>
            <a:off x="4437812" y="4212408"/>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8" name="Ovale 47"/>
          <p:cNvSpPr/>
          <p:nvPr/>
        </p:nvSpPr>
        <p:spPr>
          <a:xfrm>
            <a:off x="1683712" y="2383605"/>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49" name="Ovale 48"/>
          <p:cNvSpPr/>
          <p:nvPr/>
        </p:nvSpPr>
        <p:spPr>
          <a:xfrm>
            <a:off x="5789422" y="2194704"/>
            <a:ext cx="190289" cy="1530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50" name="Ovale 49"/>
          <p:cNvSpPr/>
          <p:nvPr/>
        </p:nvSpPr>
        <p:spPr>
          <a:xfrm>
            <a:off x="4737517" y="3981854"/>
            <a:ext cx="190289" cy="1530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r>
              <a:rPr lang="it-IT" dirty="0">
                <a:solidFill>
                  <a:prstClr val="white"/>
                </a:solidFill>
              </a:rPr>
              <a:t> </a:t>
            </a:r>
          </a:p>
        </p:txBody>
      </p:sp>
      <p:sp>
        <p:nvSpPr>
          <p:cNvPr id="51" name="Ovale 50"/>
          <p:cNvSpPr/>
          <p:nvPr/>
        </p:nvSpPr>
        <p:spPr>
          <a:xfrm>
            <a:off x="5061268" y="2383605"/>
            <a:ext cx="190289" cy="1530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sp>
        <p:nvSpPr>
          <p:cNvPr id="52" name="Ovale 51"/>
          <p:cNvSpPr/>
          <p:nvPr/>
        </p:nvSpPr>
        <p:spPr>
          <a:xfrm>
            <a:off x="1065929" y="2402925"/>
            <a:ext cx="190289" cy="1530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07" tIns="38953" rIns="77907" bIns="38953" numCol="1" spcCol="0" rtlCol="0" fromWordArt="0" anchor="ctr" anchorCtr="0" forceAA="0" compatLnSpc="1">
            <a:prstTxWarp prst="textNoShape">
              <a:avLst/>
            </a:prstTxWarp>
            <a:noAutofit/>
          </a:bodyPr>
          <a:lstStyle/>
          <a:p>
            <a:pPr defTabSz="389538"/>
            <a:endParaRPr lang="it-IT">
              <a:solidFill>
                <a:prstClr val="white"/>
              </a:solidFill>
            </a:endParaRPr>
          </a:p>
        </p:txBody>
      </p:sp>
      <p:pic>
        <p:nvPicPr>
          <p:cNvPr id="53" name="Immagine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5112" y="2347741"/>
            <a:ext cx="2284746" cy="1228175"/>
          </a:xfrm>
          <a:prstGeom prst="rect">
            <a:avLst/>
          </a:prstGeom>
        </p:spPr>
      </p:pic>
      <p:sp>
        <p:nvSpPr>
          <p:cNvPr id="54" name="Rettangolo 53"/>
          <p:cNvSpPr/>
          <p:nvPr/>
        </p:nvSpPr>
        <p:spPr>
          <a:xfrm>
            <a:off x="211772" y="592737"/>
            <a:ext cx="8814376" cy="694220"/>
          </a:xfrm>
          <a:prstGeom prst="rect">
            <a:avLst/>
          </a:prstGeom>
        </p:spPr>
        <p:txBody>
          <a:bodyPr wrap="square" lIns="77907" tIns="38953" rIns="77907" bIns="38953">
            <a:spAutoFit/>
          </a:bodyPr>
          <a:lstStyle/>
          <a:p>
            <a:pPr defTabSz="389538"/>
            <a:r>
              <a:rPr lang="it-IT" sz="2000" dirty="0" err="1">
                <a:solidFill>
                  <a:srgbClr val="4D5B6B"/>
                </a:solidFill>
              </a:rPr>
              <a:t>Starting</a:t>
            </a:r>
            <a:r>
              <a:rPr lang="it-IT" sz="2000" dirty="0">
                <a:solidFill>
                  <a:srgbClr val="4D5B6B"/>
                </a:solidFill>
              </a:rPr>
              <a:t> from the </a:t>
            </a:r>
            <a:r>
              <a:rPr lang="it-IT" sz="2000" dirty="0" err="1">
                <a:solidFill>
                  <a:srgbClr val="4D5B6B"/>
                </a:solidFill>
              </a:rPr>
              <a:t>tool</a:t>
            </a:r>
            <a:r>
              <a:rPr lang="it-IT" sz="2000" dirty="0">
                <a:solidFill>
                  <a:srgbClr val="4D5B6B"/>
                </a:solidFill>
              </a:rPr>
              <a:t> </a:t>
            </a:r>
            <a:r>
              <a:rPr lang="it-IT" sz="2000" dirty="0" err="1">
                <a:solidFill>
                  <a:srgbClr val="4D5B6B"/>
                </a:solidFill>
              </a:rPr>
              <a:t>inputs</a:t>
            </a:r>
            <a:r>
              <a:rPr lang="it-IT" sz="2000" dirty="0">
                <a:solidFill>
                  <a:srgbClr val="4D5B6B"/>
                </a:solidFill>
              </a:rPr>
              <a:t> a data-</a:t>
            </a:r>
            <a:r>
              <a:rPr lang="it-IT" sz="2000" dirty="0" err="1">
                <a:solidFill>
                  <a:srgbClr val="4D5B6B"/>
                </a:solidFill>
              </a:rPr>
              <a:t>driven</a:t>
            </a:r>
            <a:r>
              <a:rPr lang="it-IT" sz="2000" dirty="0">
                <a:solidFill>
                  <a:srgbClr val="4D5B6B"/>
                </a:solidFill>
              </a:rPr>
              <a:t> </a:t>
            </a:r>
            <a:r>
              <a:rPr lang="it-IT" sz="2000" dirty="0" err="1">
                <a:solidFill>
                  <a:srgbClr val="4D5B6B"/>
                </a:solidFill>
              </a:rPr>
              <a:t>analysis</a:t>
            </a:r>
            <a:r>
              <a:rPr lang="it-IT" sz="2000" dirty="0">
                <a:solidFill>
                  <a:srgbClr val="4D5B6B"/>
                </a:solidFill>
              </a:rPr>
              <a:t> of the </a:t>
            </a:r>
            <a:r>
              <a:rPr lang="it-IT" sz="2000" dirty="0" err="1">
                <a:solidFill>
                  <a:srgbClr val="4D5B6B"/>
                </a:solidFill>
              </a:rPr>
              <a:t>potential</a:t>
            </a:r>
            <a:r>
              <a:rPr lang="it-IT" sz="2000" dirty="0">
                <a:solidFill>
                  <a:srgbClr val="4D5B6B"/>
                </a:solidFill>
              </a:rPr>
              <a:t> cross-</a:t>
            </a:r>
            <a:r>
              <a:rPr lang="it-IT" sz="2000" dirty="0" err="1">
                <a:solidFill>
                  <a:srgbClr val="4D5B6B"/>
                </a:solidFill>
              </a:rPr>
              <a:t>regional</a:t>
            </a:r>
            <a:r>
              <a:rPr lang="it-IT" sz="2000" dirty="0">
                <a:solidFill>
                  <a:srgbClr val="4D5B6B"/>
                </a:solidFill>
              </a:rPr>
              <a:t> </a:t>
            </a:r>
            <a:r>
              <a:rPr lang="it-IT" sz="2000" dirty="0" err="1">
                <a:solidFill>
                  <a:srgbClr val="4D5B6B"/>
                </a:solidFill>
              </a:rPr>
              <a:t>value-chains</a:t>
            </a:r>
            <a:r>
              <a:rPr lang="it-IT" sz="2000" dirty="0">
                <a:solidFill>
                  <a:srgbClr val="4D5B6B"/>
                </a:solidFill>
              </a:rPr>
              <a:t> (</a:t>
            </a:r>
            <a:r>
              <a:rPr lang="it-IT" sz="2000" dirty="0" err="1">
                <a:solidFill>
                  <a:srgbClr val="4D5B6B"/>
                </a:solidFill>
              </a:rPr>
              <a:t>sector-driven</a:t>
            </a:r>
            <a:r>
              <a:rPr lang="it-IT" sz="2000" dirty="0">
                <a:solidFill>
                  <a:srgbClr val="4D5B6B"/>
                </a:solidFill>
              </a:rPr>
              <a:t>, </a:t>
            </a:r>
            <a:r>
              <a:rPr lang="it-IT" sz="2000" dirty="0" err="1">
                <a:solidFill>
                  <a:srgbClr val="4D5B6B"/>
                </a:solidFill>
              </a:rPr>
              <a:t>material-driven</a:t>
            </a:r>
            <a:r>
              <a:rPr lang="it-IT" sz="2000" dirty="0">
                <a:solidFill>
                  <a:srgbClr val="4D5B6B"/>
                </a:solidFill>
              </a:rPr>
              <a:t>) </a:t>
            </a:r>
            <a:r>
              <a:rPr lang="it-IT" sz="2000" dirty="0" err="1">
                <a:solidFill>
                  <a:srgbClr val="4D5B6B"/>
                </a:solidFill>
              </a:rPr>
              <a:t>has</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carried</a:t>
            </a:r>
            <a:r>
              <a:rPr lang="it-IT" sz="2000" dirty="0">
                <a:solidFill>
                  <a:srgbClr val="4D5B6B"/>
                </a:solidFill>
              </a:rPr>
              <a:t> out.</a:t>
            </a:r>
          </a:p>
        </p:txBody>
      </p:sp>
    </p:spTree>
    <p:extLst>
      <p:ext uri="{BB962C8B-B14F-4D97-AF65-F5344CB8AC3E}">
        <p14:creationId xmlns:p14="http://schemas.microsoft.com/office/powerpoint/2010/main" val="7035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2776" y="89662"/>
            <a:ext cx="7540283" cy="494157"/>
          </a:xfrm>
          <a:prstGeom prst="rect">
            <a:avLst/>
          </a:prstGeom>
        </p:spPr>
        <p:txBody>
          <a:bodyPr wrap="square" lIns="77898" tIns="38949" rIns="77898" bIns="38949">
            <a:spAutoFit/>
          </a:bodyPr>
          <a:lstStyle/>
          <a:p>
            <a:pPr algn="ctr" defTabSz="389494"/>
            <a:r>
              <a:rPr lang="en-US" sz="2700" b="1" dirty="0">
                <a:solidFill>
                  <a:prstClr val="black"/>
                </a:solidFill>
              </a:rPr>
              <a:t>SCREEN Cross-regional value chains</a:t>
            </a:r>
            <a:endParaRPr lang="it-IT" sz="2400" i="1" dirty="0">
              <a:solidFill>
                <a:srgbClr val="FF0000"/>
              </a:solidFill>
            </a:endParaRPr>
          </a:p>
        </p:txBody>
      </p:sp>
      <p:sp>
        <p:nvSpPr>
          <p:cNvPr id="28" name="Rettangolo 27"/>
          <p:cNvSpPr/>
          <p:nvPr/>
        </p:nvSpPr>
        <p:spPr>
          <a:xfrm>
            <a:off x="255191" y="592740"/>
            <a:ext cx="8580786" cy="386435"/>
          </a:xfrm>
          <a:prstGeom prst="rect">
            <a:avLst/>
          </a:prstGeom>
        </p:spPr>
        <p:txBody>
          <a:bodyPr wrap="square" lIns="77898" tIns="38949" rIns="77898" bIns="38949">
            <a:spAutoFit/>
          </a:bodyPr>
          <a:lstStyle/>
          <a:p>
            <a:pPr defTabSz="389494"/>
            <a:r>
              <a:rPr lang="it-IT" sz="2000" dirty="0">
                <a:solidFill>
                  <a:srgbClr val="4D5B6B"/>
                </a:solidFill>
              </a:rPr>
              <a:t>The </a:t>
            </a:r>
            <a:r>
              <a:rPr lang="it-IT" sz="2000" dirty="0" err="1">
                <a:solidFill>
                  <a:srgbClr val="4D5B6B"/>
                </a:solidFill>
              </a:rPr>
              <a:t>most</a:t>
            </a:r>
            <a:r>
              <a:rPr lang="it-IT" sz="2000" dirty="0">
                <a:solidFill>
                  <a:srgbClr val="4D5B6B"/>
                </a:solidFill>
              </a:rPr>
              <a:t> </a:t>
            </a:r>
            <a:r>
              <a:rPr lang="it-IT" sz="2000" dirty="0" err="1">
                <a:solidFill>
                  <a:srgbClr val="4D5B6B"/>
                </a:solidFill>
              </a:rPr>
              <a:t>relevant</a:t>
            </a:r>
            <a:r>
              <a:rPr lang="it-IT" sz="2000" dirty="0">
                <a:solidFill>
                  <a:srgbClr val="4D5B6B"/>
                </a:solidFill>
              </a:rPr>
              <a:t> </a:t>
            </a:r>
            <a:r>
              <a:rPr lang="it-IT" sz="2000" dirty="0" err="1">
                <a:solidFill>
                  <a:srgbClr val="4D5B6B"/>
                </a:solidFill>
              </a:rPr>
              <a:t>value-chains</a:t>
            </a:r>
            <a:r>
              <a:rPr lang="it-IT" sz="2000" dirty="0">
                <a:solidFill>
                  <a:srgbClr val="4D5B6B"/>
                </a:solidFill>
              </a:rPr>
              <a:t> </a:t>
            </a:r>
            <a:r>
              <a:rPr lang="it-IT" sz="2000" dirty="0" err="1">
                <a:solidFill>
                  <a:srgbClr val="4D5B6B"/>
                </a:solidFill>
              </a:rPr>
              <a:t>have</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identified</a:t>
            </a:r>
            <a:r>
              <a:rPr lang="it-IT" sz="2000" dirty="0">
                <a:solidFill>
                  <a:srgbClr val="4D5B6B"/>
                </a:solidFill>
              </a:rPr>
              <a:t> and </a:t>
            </a:r>
            <a:r>
              <a:rPr lang="it-IT" sz="2000" dirty="0" err="1">
                <a:solidFill>
                  <a:srgbClr val="4D5B6B"/>
                </a:solidFill>
              </a:rPr>
              <a:t>analyzed</a:t>
            </a:r>
            <a:r>
              <a:rPr lang="it-IT" sz="2000" dirty="0">
                <a:solidFill>
                  <a:srgbClr val="4D5B6B"/>
                </a:solidFill>
              </a:rPr>
              <a:t>:</a:t>
            </a:r>
          </a:p>
        </p:txBody>
      </p:sp>
      <p:sp>
        <p:nvSpPr>
          <p:cNvPr id="4" name="Rettangolo 3"/>
          <p:cNvSpPr/>
          <p:nvPr/>
        </p:nvSpPr>
        <p:spPr>
          <a:xfrm>
            <a:off x="4877763" y="1151465"/>
            <a:ext cx="3748788" cy="2964065"/>
          </a:xfrm>
          <a:prstGeom prst="rect">
            <a:avLst/>
          </a:prstGeom>
          <a:ln w="28575">
            <a:solidFill>
              <a:srgbClr val="00B050"/>
            </a:solidFill>
          </a:ln>
        </p:spPr>
        <p:txBody>
          <a:bodyPr wrap="square" lIns="77898" tIns="38949" rIns="77898" bIns="38949">
            <a:spAutoFit/>
          </a:bodyPr>
          <a:lstStyle/>
          <a:p>
            <a:pPr algn="ctr" defTabSz="389494">
              <a:lnSpc>
                <a:spcPct val="150000"/>
              </a:lnSpc>
            </a:pPr>
            <a:r>
              <a:rPr lang="it-IT" b="1" dirty="0">
                <a:solidFill>
                  <a:prstClr val="black"/>
                </a:solidFill>
              </a:rPr>
              <a:t>Business </a:t>
            </a:r>
            <a:r>
              <a:rPr lang="it-IT" b="1" dirty="0" err="1">
                <a:solidFill>
                  <a:prstClr val="black"/>
                </a:solidFill>
              </a:rPr>
              <a:t>driven</a:t>
            </a:r>
            <a:r>
              <a:rPr lang="it-IT" b="1" dirty="0">
                <a:solidFill>
                  <a:prstClr val="black"/>
                </a:solidFill>
              </a:rPr>
              <a:t> </a:t>
            </a:r>
            <a:r>
              <a:rPr lang="it-IT" b="1" dirty="0" err="1">
                <a:solidFill>
                  <a:prstClr val="black"/>
                </a:solidFill>
              </a:rPr>
              <a:t>sectorial</a:t>
            </a:r>
            <a:r>
              <a:rPr lang="it-IT" b="1" dirty="0">
                <a:solidFill>
                  <a:prstClr val="black"/>
                </a:solidFill>
              </a:rPr>
              <a:t> </a:t>
            </a:r>
            <a:r>
              <a:rPr lang="it-IT" b="1" dirty="0" err="1">
                <a:solidFill>
                  <a:prstClr val="black"/>
                </a:solidFill>
              </a:rPr>
              <a:t>value-chains</a:t>
            </a:r>
            <a:endParaRPr lang="it-IT" dirty="0">
              <a:solidFill>
                <a:prstClr val="black"/>
              </a:solidFill>
            </a:endParaRPr>
          </a:p>
          <a:p>
            <a:pPr marL="243433" indent="-243433" defTabSz="389494">
              <a:lnSpc>
                <a:spcPct val="150000"/>
              </a:lnSpc>
              <a:buFont typeface="Wingdings" charset="2"/>
              <a:buChar char="Ø"/>
            </a:pPr>
            <a:r>
              <a:rPr lang="it-IT" dirty="0" err="1">
                <a:solidFill>
                  <a:prstClr val="black"/>
                </a:solidFill>
              </a:rPr>
              <a:t>Electrical</a:t>
            </a:r>
            <a:r>
              <a:rPr lang="it-IT" dirty="0">
                <a:solidFill>
                  <a:prstClr val="black"/>
                </a:solidFill>
              </a:rPr>
              <a:t> and Electronic </a:t>
            </a:r>
            <a:r>
              <a:rPr lang="it-IT" dirty="0" err="1">
                <a:solidFill>
                  <a:prstClr val="black"/>
                </a:solidFill>
              </a:rPr>
              <a:t>Equipment</a:t>
            </a:r>
            <a:endParaRPr lang="it-IT" dirty="0">
              <a:solidFill>
                <a:prstClr val="black"/>
              </a:solidFill>
            </a:endParaRPr>
          </a:p>
          <a:p>
            <a:pPr marL="243433" indent="-243433" defTabSz="389494">
              <a:lnSpc>
                <a:spcPct val="150000"/>
              </a:lnSpc>
              <a:buFont typeface="Wingdings" charset="2"/>
              <a:buChar char="Ø"/>
            </a:pPr>
            <a:r>
              <a:rPr lang="it-IT" dirty="0">
                <a:solidFill>
                  <a:prstClr val="black"/>
                </a:solidFill>
              </a:rPr>
              <a:t>Energy </a:t>
            </a:r>
          </a:p>
          <a:p>
            <a:pPr marL="243433" indent="-243433" defTabSz="389494">
              <a:lnSpc>
                <a:spcPct val="150000"/>
              </a:lnSpc>
              <a:buFont typeface="Wingdings" charset="2"/>
              <a:buChar char="Ø"/>
            </a:pPr>
            <a:r>
              <a:rPr lang="it-IT" dirty="0" err="1">
                <a:solidFill>
                  <a:prstClr val="black"/>
                </a:solidFill>
              </a:rPr>
              <a:t>Paper</a:t>
            </a:r>
            <a:r>
              <a:rPr lang="it-IT" dirty="0">
                <a:solidFill>
                  <a:prstClr val="black"/>
                </a:solidFill>
              </a:rPr>
              <a:t> and </a:t>
            </a:r>
            <a:r>
              <a:rPr lang="it-IT" dirty="0" err="1">
                <a:solidFill>
                  <a:prstClr val="black"/>
                </a:solidFill>
              </a:rPr>
              <a:t>forest-based</a:t>
            </a:r>
            <a:r>
              <a:rPr lang="it-IT" dirty="0">
                <a:solidFill>
                  <a:prstClr val="black"/>
                </a:solidFill>
              </a:rPr>
              <a:t> </a:t>
            </a:r>
            <a:r>
              <a:rPr lang="it-IT" dirty="0" err="1">
                <a:solidFill>
                  <a:prstClr val="black"/>
                </a:solidFill>
              </a:rPr>
              <a:t>industry</a:t>
            </a:r>
            <a:endParaRPr lang="it-IT" dirty="0">
              <a:solidFill>
                <a:prstClr val="black"/>
              </a:solidFill>
            </a:endParaRPr>
          </a:p>
          <a:p>
            <a:pPr marL="243433" indent="-243433" defTabSz="389494">
              <a:lnSpc>
                <a:spcPct val="150000"/>
              </a:lnSpc>
              <a:buFont typeface="Wingdings" charset="2"/>
              <a:buChar char="Ø"/>
            </a:pPr>
            <a:r>
              <a:rPr lang="it-IT" dirty="0" err="1">
                <a:solidFill>
                  <a:prstClr val="black"/>
                </a:solidFill>
              </a:rPr>
              <a:t>Textile</a:t>
            </a:r>
            <a:endParaRPr lang="it-IT" dirty="0">
              <a:solidFill>
                <a:prstClr val="black"/>
              </a:solidFill>
            </a:endParaRPr>
          </a:p>
          <a:p>
            <a:pPr marL="243433" indent="-243433" defTabSz="389494">
              <a:lnSpc>
                <a:spcPct val="150000"/>
              </a:lnSpc>
              <a:buFont typeface="Wingdings" charset="2"/>
              <a:buChar char="Ø"/>
            </a:pPr>
            <a:r>
              <a:rPr lang="it-IT" dirty="0" err="1">
                <a:solidFill>
                  <a:prstClr val="black"/>
                </a:solidFill>
              </a:rPr>
              <a:t>Transport</a:t>
            </a:r>
            <a:r>
              <a:rPr lang="it-IT" dirty="0">
                <a:solidFill>
                  <a:prstClr val="black"/>
                </a:solidFill>
              </a:rPr>
              <a:t> and </a:t>
            </a:r>
            <a:r>
              <a:rPr lang="it-IT" dirty="0" err="1">
                <a:solidFill>
                  <a:prstClr val="black"/>
                </a:solidFill>
              </a:rPr>
              <a:t>mobility</a:t>
            </a:r>
            <a:endParaRPr lang="it-IT" dirty="0">
              <a:solidFill>
                <a:prstClr val="black"/>
              </a:solidFill>
            </a:endParaRPr>
          </a:p>
          <a:p>
            <a:pPr marL="243433" indent="-243433" defTabSz="389494">
              <a:lnSpc>
                <a:spcPct val="150000"/>
              </a:lnSpc>
              <a:buFont typeface="Wingdings" charset="2"/>
              <a:buChar char="Ø"/>
            </a:pPr>
            <a:r>
              <a:rPr lang="it-IT" dirty="0" err="1">
                <a:solidFill>
                  <a:prstClr val="black"/>
                </a:solidFill>
              </a:rPr>
              <a:t>Food</a:t>
            </a:r>
            <a:r>
              <a:rPr lang="it-IT" dirty="0">
                <a:solidFill>
                  <a:prstClr val="black"/>
                </a:solidFill>
              </a:rPr>
              <a:t> and </a:t>
            </a:r>
            <a:r>
              <a:rPr lang="it-IT" dirty="0" err="1">
                <a:solidFill>
                  <a:prstClr val="black"/>
                </a:solidFill>
              </a:rPr>
              <a:t>beverage</a:t>
            </a:r>
            <a:endParaRPr lang="it-IT" dirty="0">
              <a:solidFill>
                <a:prstClr val="black"/>
              </a:solidFill>
            </a:endParaRPr>
          </a:p>
        </p:txBody>
      </p:sp>
      <p:sp>
        <p:nvSpPr>
          <p:cNvPr id="5" name="Rettangolo 4"/>
          <p:cNvSpPr/>
          <p:nvPr/>
        </p:nvSpPr>
        <p:spPr>
          <a:xfrm>
            <a:off x="370987" y="1151463"/>
            <a:ext cx="3667285" cy="3012796"/>
          </a:xfrm>
          <a:prstGeom prst="rect">
            <a:avLst/>
          </a:prstGeom>
          <a:ln w="28575">
            <a:solidFill>
              <a:srgbClr val="00B050"/>
            </a:solidFill>
          </a:ln>
        </p:spPr>
        <p:txBody>
          <a:bodyPr wrap="square" lIns="77898" tIns="38949" rIns="77898" bIns="38949">
            <a:spAutoFit/>
          </a:bodyPr>
          <a:lstStyle/>
          <a:p>
            <a:pPr algn="ctr" defTabSz="389494">
              <a:lnSpc>
                <a:spcPct val="150000"/>
              </a:lnSpc>
            </a:pPr>
            <a:r>
              <a:rPr lang="it-IT" sz="1600" b="1" dirty="0" err="1">
                <a:solidFill>
                  <a:prstClr val="black"/>
                </a:solidFill>
              </a:rPr>
              <a:t>Material-driven</a:t>
            </a:r>
            <a:r>
              <a:rPr lang="it-IT" sz="1600" b="1" dirty="0">
                <a:solidFill>
                  <a:prstClr val="black"/>
                </a:solidFill>
              </a:rPr>
              <a:t> </a:t>
            </a:r>
            <a:r>
              <a:rPr lang="it-IT" sz="1600" b="1" dirty="0" err="1">
                <a:solidFill>
                  <a:prstClr val="black"/>
                </a:solidFill>
              </a:rPr>
              <a:t>value-chains</a:t>
            </a:r>
            <a:endParaRPr lang="it-IT" sz="1600" b="1" dirty="0">
              <a:solidFill>
                <a:prstClr val="black"/>
              </a:solidFill>
            </a:endParaRPr>
          </a:p>
          <a:p>
            <a:pPr marL="243433" indent="-243433" defTabSz="389494">
              <a:lnSpc>
                <a:spcPct val="150000"/>
              </a:lnSpc>
              <a:buFont typeface="Wingdings" charset="2"/>
              <a:buChar char="Ø"/>
            </a:pPr>
            <a:r>
              <a:rPr lang="it-IT" sz="1600" dirty="0" err="1">
                <a:solidFill>
                  <a:prstClr val="black"/>
                </a:solidFill>
              </a:rPr>
              <a:t>Agriculture</a:t>
            </a:r>
            <a:r>
              <a:rPr lang="it-IT" sz="1600" dirty="0">
                <a:solidFill>
                  <a:prstClr val="black"/>
                </a:solidFill>
              </a:rPr>
              <a:t>  </a:t>
            </a:r>
          </a:p>
          <a:p>
            <a:pPr marL="243433" indent="-243433" defTabSz="389494">
              <a:lnSpc>
                <a:spcPct val="150000"/>
              </a:lnSpc>
              <a:buFont typeface="Wingdings" charset="2"/>
              <a:buChar char="Ø"/>
            </a:pPr>
            <a:r>
              <a:rPr lang="it-IT" sz="1600" dirty="0">
                <a:solidFill>
                  <a:prstClr val="black"/>
                </a:solidFill>
              </a:rPr>
              <a:t>(Smart) Packaging </a:t>
            </a:r>
          </a:p>
          <a:p>
            <a:pPr marL="243433" indent="-243433" defTabSz="389494">
              <a:lnSpc>
                <a:spcPct val="150000"/>
              </a:lnSpc>
              <a:buFont typeface="Wingdings" charset="2"/>
              <a:buChar char="Ø"/>
            </a:pPr>
            <a:r>
              <a:rPr lang="it-IT" sz="1600" dirty="0">
                <a:solidFill>
                  <a:prstClr val="black"/>
                </a:solidFill>
              </a:rPr>
              <a:t>Water and </a:t>
            </a:r>
            <a:r>
              <a:rPr lang="it-IT" sz="1600" dirty="0" err="1">
                <a:solidFill>
                  <a:prstClr val="black"/>
                </a:solidFill>
              </a:rPr>
              <a:t>wastewater</a:t>
            </a:r>
            <a:r>
              <a:rPr lang="it-IT" sz="1600" dirty="0">
                <a:solidFill>
                  <a:prstClr val="black"/>
                </a:solidFill>
              </a:rPr>
              <a:t> </a:t>
            </a:r>
          </a:p>
          <a:p>
            <a:pPr marL="243433" indent="-243433" defTabSz="389494">
              <a:lnSpc>
                <a:spcPct val="150000"/>
              </a:lnSpc>
              <a:buFont typeface="Wingdings" charset="2"/>
              <a:buChar char="Ø"/>
            </a:pPr>
            <a:r>
              <a:rPr lang="it-IT" sz="1600" dirty="0" err="1">
                <a:solidFill>
                  <a:prstClr val="black"/>
                </a:solidFill>
              </a:rPr>
              <a:t>Biobased</a:t>
            </a:r>
            <a:r>
              <a:rPr lang="it-IT" sz="1600" dirty="0">
                <a:solidFill>
                  <a:prstClr val="black"/>
                </a:solidFill>
              </a:rPr>
              <a:t> </a:t>
            </a:r>
            <a:r>
              <a:rPr lang="it-IT" sz="1600" dirty="0" err="1">
                <a:solidFill>
                  <a:prstClr val="black"/>
                </a:solidFill>
              </a:rPr>
              <a:t>materials</a:t>
            </a:r>
            <a:r>
              <a:rPr lang="it-IT" sz="1600" dirty="0">
                <a:solidFill>
                  <a:prstClr val="black"/>
                </a:solidFill>
              </a:rPr>
              <a:t> &amp; </a:t>
            </a:r>
            <a:r>
              <a:rPr lang="it-IT" sz="1600" dirty="0" err="1">
                <a:solidFill>
                  <a:prstClr val="black"/>
                </a:solidFill>
              </a:rPr>
              <a:t>biotechnology</a:t>
            </a:r>
            <a:r>
              <a:rPr lang="it-IT" sz="1600" dirty="0">
                <a:solidFill>
                  <a:prstClr val="black"/>
                </a:solidFill>
              </a:rPr>
              <a:t> </a:t>
            </a:r>
          </a:p>
          <a:p>
            <a:pPr marL="243433" indent="-243433" defTabSz="389494">
              <a:lnSpc>
                <a:spcPct val="150000"/>
              </a:lnSpc>
              <a:buFont typeface="Wingdings" charset="2"/>
              <a:buChar char="Ø"/>
            </a:pPr>
            <a:r>
              <a:rPr lang="it-IT" sz="1600" dirty="0">
                <a:solidFill>
                  <a:prstClr val="black"/>
                </a:solidFill>
              </a:rPr>
              <a:t>Manufacturing &amp; de-manufacturing </a:t>
            </a:r>
          </a:p>
          <a:p>
            <a:pPr marL="243433" indent="-243433" defTabSz="389494">
              <a:lnSpc>
                <a:spcPct val="150000"/>
              </a:lnSpc>
              <a:buFont typeface="Wingdings" charset="2"/>
              <a:buChar char="Ø"/>
            </a:pPr>
            <a:r>
              <a:rPr lang="it-IT" sz="1600" dirty="0">
                <a:solidFill>
                  <a:prstClr val="black"/>
                </a:solidFill>
              </a:rPr>
              <a:t>(</a:t>
            </a:r>
            <a:r>
              <a:rPr lang="it-IT" sz="1600" dirty="0" err="1">
                <a:solidFill>
                  <a:prstClr val="black"/>
                </a:solidFill>
              </a:rPr>
              <a:t>Bio</a:t>
            </a:r>
            <a:r>
              <a:rPr lang="it-IT" sz="1600" dirty="0">
                <a:solidFill>
                  <a:prstClr val="black"/>
                </a:solidFill>
              </a:rPr>
              <a:t>)</a:t>
            </a:r>
            <a:r>
              <a:rPr lang="it-IT" sz="1600" dirty="0" err="1">
                <a:solidFill>
                  <a:prstClr val="black"/>
                </a:solidFill>
              </a:rPr>
              <a:t>waste</a:t>
            </a:r>
            <a:r>
              <a:rPr lang="it-IT" sz="1600" dirty="0">
                <a:solidFill>
                  <a:prstClr val="black"/>
                </a:solidFill>
              </a:rPr>
              <a:t> management </a:t>
            </a:r>
          </a:p>
          <a:p>
            <a:pPr marL="243433" indent="-243433" defTabSz="389494">
              <a:lnSpc>
                <a:spcPct val="150000"/>
              </a:lnSpc>
              <a:buFont typeface="Wingdings" charset="2"/>
              <a:buChar char="Ø"/>
            </a:pPr>
            <a:r>
              <a:rPr lang="it-IT" sz="1600" dirty="0">
                <a:solidFill>
                  <a:prstClr val="black"/>
                </a:solidFill>
              </a:rPr>
              <a:t>Construction/</a:t>
            </a:r>
            <a:r>
              <a:rPr lang="it-IT" sz="1600" dirty="0" err="1">
                <a:solidFill>
                  <a:prstClr val="black"/>
                </a:solidFill>
              </a:rPr>
              <a:t>Build</a:t>
            </a:r>
            <a:r>
              <a:rPr lang="it-IT" sz="1600" dirty="0">
                <a:solidFill>
                  <a:prstClr val="black"/>
                </a:solidFill>
              </a:rPr>
              <a:t> Environment</a:t>
            </a:r>
          </a:p>
        </p:txBody>
      </p:sp>
    </p:spTree>
    <p:extLst>
      <p:ext uri="{BB962C8B-B14F-4D97-AF65-F5344CB8AC3E}">
        <p14:creationId xmlns:p14="http://schemas.microsoft.com/office/powerpoint/2010/main" val="117080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2 5"/>
          <p:cNvCxnSpPr/>
          <p:nvPr/>
        </p:nvCxnSpPr>
        <p:spPr>
          <a:xfrm flipV="1">
            <a:off x="1400220" y="2842461"/>
            <a:ext cx="5836085" cy="0"/>
          </a:xfrm>
          <a:prstGeom prst="straightConnector1">
            <a:avLst/>
          </a:prstGeom>
          <a:ln w="12700">
            <a:solidFill>
              <a:schemeClr val="tx1"/>
            </a:solidFill>
            <a:prstDash val="dash"/>
            <a:tailEnd type="triangle" w="sm" len="med"/>
          </a:ln>
        </p:spPr>
        <p:style>
          <a:lnRef idx="2">
            <a:schemeClr val="accent1"/>
          </a:lnRef>
          <a:fillRef idx="0">
            <a:schemeClr val="accent1"/>
          </a:fillRef>
          <a:effectRef idx="1">
            <a:schemeClr val="accent1"/>
          </a:effectRef>
          <a:fontRef idx="minor">
            <a:schemeClr val="tx1"/>
          </a:fontRef>
        </p:style>
      </p:cxnSp>
      <p:grpSp>
        <p:nvGrpSpPr>
          <p:cNvPr id="100" name="Gruppo 99"/>
          <p:cNvGrpSpPr/>
          <p:nvPr/>
        </p:nvGrpSpPr>
        <p:grpSpPr>
          <a:xfrm>
            <a:off x="4654586" y="1765138"/>
            <a:ext cx="2611300" cy="1866638"/>
            <a:chOff x="4350868" y="963743"/>
            <a:chExt cx="2611300" cy="2488850"/>
          </a:xfrm>
        </p:grpSpPr>
        <p:cxnSp>
          <p:nvCxnSpPr>
            <p:cNvPr id="101" name="Connettore a gomito 100"/>
            <p:cNvCxnSpPr>
              <a:stCxn id="91" idx="2"/>
              <a:endCxn id="89" idx="2"/>
            </p:cNvCxnSpPr>
            <p:nvPr/>
          </p:nvCxnSpPr>
          <p:spPr>
            <a:xfrm rot="5400000">
              <a:off x="5650168" y="-335557"/>
              <a:ext cx="12700" cy="2611300"/>
            </a:xfrm>
            <a:prstGeom prst="bentConnector3">
              <a:avLst>
                <a:gd name="adj1" fmla="val 19622598"/>
              </a:avLst>
            </a:prstGeom>
            <a:ln w="22225">
              <a:tailEnd type="triangle"/>
            </a:ln>
          </p:spPr>
          <p:style>
            <a:lnRef idx="1">
              <a:schemeClr val="dk1"/>
            </a:lnRef>
            <a:fillRef idx="0">
              <a:schemeClr val="dk1"/>
            </a:fillRef>
            <a:effectRef idx="0">
              <a:schemeClr val="dk1"/>
            </a:effectRef>
            <a:fontRef idx="minor">
              <a:schemeClr val="tx1"/>
            </a:fontRef>
          </p:style>
        </p:cxnSp>
        <p:sp>
          <p:nvSpPr>
            <p:cNvPr id="102" name="Rettangolo 101"/>
            <p:cNvSpPr/>
            <p:nvPr/>
          </p:nvSpPr>
          <p:spPr>
            <a:xfrm>
              <a:off x="4376802" y="3263361"/>
              <a:ext cx="2573736" cy="18923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38"/>
              <a:r>
                <a:rPr lang="en-US" sz="1200" dirty="0">
                  <a:solidFill>
                    <a:prstClr val="black"/>
                  </a:solidFill>
                </a:rPr>
                <a:t>Repair</a:t>
              </a:r>
            </a:p>
          </p:txBody>
        </p:sp>
      </p:grpSp>
      <p:cxnSp>
        <p:nvCxnSpPr>
          <p:cNvPr id="107" name="Connettore a gomito 106"/>
          <p:cNvCxnSpPr>
            <a:endCxn id="88" idx="2"/>
          </p:cNvCxnSpPr>
          <p:nvPr/>
        </p:nvCxnSpPr>
        <p:spPr>
          <a:xfrm rot="10800000" flipV="1">
            <a:off x="3308341" y="1769901"/>
            <a:ext cx="3947530" cy="16080"/>
          </a:xfrm>
          <a:prstGeom prst="bentConnector4">
            <a:avLst>
              <a:gd name="adj1" fmla="val -290"/>
              <a:gd name="adj2" fmla="val 13083284"/>
            </a:avLst>
          </a:prstGeom>
          <a:ln w="22225">
            <a:tailEnd type="triangle"/>
          </a:ln>
        </p:spPr>
        <p:style>
          <a:lnRef idx="1">
            <a:schemeClr val="dk1"/>
          </a:lnRef>
          <a:fillRef idx="0">
            <a:schemeClr val="dk1"/>
          </a:fillRef>
          <a:effectRef idx="0">
            <a:schemeClr val="dk1"/>
          </a:effectRef>
          <a:fontRef idx="minor">
            <a:schemeClr val="tx1"/>
          </a:fontRef>
        </p:style>
      </p:cxnSp>
      <p:sp>
        <p:nvSpPr>
          <p:cNvPr id="15" name="CasellaDiTesto 14"/>
          <p:cNvSpPr txBox="1"/>
          <p:nvPr/>
        </p:nvSpPr>
        <p:spPr>
          <a:xfrm>
            <a:off x="659900" y="57157"/>
            <a:ext cx="7989370" cy="494175"/>
          </a:xfrm>
          <a:prstGeom prst="rect">
            <a:avLst/>
          </a:prstGeom>
        </p:spPr>
        <p:txBody>
          <a:bodyPr wrap="none" lIns="77916" tIns="38958" rIns="77916" bIns="38958">
            <a:spAutoFit/>
          </a:bodyPr>
          <a:lstStyle>
            <a:defPPr>
              <a:defRPr lang="it-IT"/>
            </a:defPPr>
            <a:lvl1pPr defTabSz="389582">
              <a:defRPr sz="2700" b="1">
                <a:solidFill>
                  <a:srgbClr val="4D5B6B"/>
                </a:solidFill>
                <a:latin typeface="Calibri"/>
              </a:defRPr>
            </a:lvl1pPr>
          </a:lstStyle>
          <a:p>
            <a:r>
              <a:rPr lang="en-US" dirty="0"/>
              <a:t>Reference Framework: Value-Chain oriented approach</a:t>
            </a:r>
          </a:p>
        </p:txBody>
      </p:sp>
      <p:sp>
        <p:nvSpPr>
          <p:cNvPr id="11" name="CasellaDiTesto 10"/>
          <p:cNvSpPr txBox="1"/>
          <p:nvPr/>
        </p:nvSpPr>
        <p:spPr>
          <a:xfrm>
            <a:off x="979369" y="4591583"/>
            <a:ext cx="7898574" cy="909664"/>
          </a:xfrm>
          <a:prstGeom prst="rect">
            <a:avLst/>
          </a:prstGeom>
          <a:noFill/>
        </p:spPr>
        <p:txBody>
          <a:bodyPr wrap="square" lIns="77907" tIns="38953" rIns="77907" bIns="38953" rtlCol="0">
            <a:spAutoFit/>
          </a:bodyPr>
          <a:lstStyle/>
          <a:p>
            <a:pPr marL="0" lvl="1" algn="ctr" defTabSz="389538"/>
            <a:r>
              <a:rPr lang="en-US" b="1" i="1" dirty="0">
                <a:solidFill>
                  <a:prstClr val="black"/>
                </a:solidFill>
              </a:rPr>
              <a:t>Glossary</a:t>
            </a:r>
            <a:r>
              <a:rPr lang="en-US" dirty="0">
                <a:solidFill>
                  <a:prstClr val="black"/>
                </a:solidFill>
              </a:rPr>
              <a:t>: A definition for the different circular economy options has been elaborated (relation to existing standards and references). </a:t>
            </a:r>
            <a:endParaRPr lang="en-US" b="1" i="1" dirty="0">
              <a:solidFill>
                <a:prstClr val="black"/>
              </a:solidFill>
            </a:endParaRPr>
          </a:p>
          <a:p>
            <a:pPr defTabSz="389538"/>
            <a:endParaRPr lang="it-IT" dirty="0">
              <a:solidFill>
                <a:prstClr val="black"/>
              </a:solidFill>
            </a:endParaRPr>
          </a:p>
        </p:txBody>
      </p:sp>
      <p:grpSp>
        <p:nvGrpSpPr>
          <p:cNvPr id="25" name="Gruppo 24"/>
          <p:cNvGrpSpPr/>
          <p:nvPr/>
        </p:nvGrpSpPr>
        <p:grpSpPr>
          <a:xfrm>
            <a:off x="615180" y="598789"/>
            <a:ext cx="1401053" cy="2448893"/>
            <a:chOff x="236369" y="924790"/>
            <a:chExt cx="1872796" cy="3265188"/>
          </a:xfrm>
        </p:grpSpPr>
        <p:sp>
          <p:nvSpPr>
            <p:cNvPr id="2" name="Rettangolo con angoli arrotondati 1"/>
            <p:cNvSpPr/>
            <p:nvPr/>
          </p:nvSpPr>
          <p:spPr>
            <a:xfrm>
              <a:off x="379797" y="1859898"/>
              <a:ext cx="1585353" cy="777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9538"/>
              <a:r>
                <a:rPr lang="en-US" sz="1400" dirty="0">
                  <a:solidFill>
                    <a:prstClr val="white"/>
                  </a:solidFill>
                </a:rPr>
                <a:t>Gathering of Core Resources</a:t>
              </a:r>
            </a:p>
          </p:txBody>
        </p:sp>
        <p:sp>
          <p:nvSpPr>
            <p:cNvPr id="3" name="CasellaDiTesto 2"/>
            <p:cNvSpPr txBox="1"/>
            <p:nvPr/>
          </p:nvSpPr>
          <p:spPr>
            <a:xfrm>
              <a:off x="236958" y="924790"/>
              <a:ext cx="1872207" cy="615553"/>
            </a:xfrm>
            <a:prstGeom prst="rect">
              <a:avLst/>
            </a:prstGeom>
            <a:noFill/>
          </p:spPr>
          <p:txBody>
            <a:bodyPr wrap="square"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5" name="Connettore 2 4"/>
            <p:cNvCxnSpPr>
              <a:stCxn id="3" idx="2"/>
              <a:endCxn id="2" idx="0"/>
            </p:cNvCxnSpPr>
            <p:nvPr/>
          </p:nvCxnSpPr>
          <p:spPr>
            <a:xfrm flipH="1">
              <a:off x="1172475" y="1540343"/>
              <a:ext cx="587" cy="31955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8" name="CasellaDiTesto 27"/>
            <p:cNvSpPr txBox="1"/>
            <p:nvPr/>
          </p:nvSpPr>
          <p:spPr>
            <a:xfrm>
              <a:off x="236369" y="3574425"/>
              <a:ext cx="1872207" cy="615553"/>
            </a:xfrm>
            <a:prstGeom prst="rect">
              <a:avLst/>
            </a:prstGeom>
            <a:noFill/>
          </p:spPr>
          <p:txBody>
            <a:bodyPr wrap="square"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29" name="Connettore 2 28"/>
            <p:cNvCxnSpPr/>
            <p:nvPr/>
          </p:nvCxnSpPr>
          <p:spPr>
            <a:xfrm flipH="1">
              <a:off x="1172474" y="3320218"/>
              <a:ext cx="6030" cy="4032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39" name="Gruppo 38"/>
          <p:cNvGrpSpPr/>
          <p:nvPr/>
        </p:nvGrpSpPr>
        <p:grpSpPr>
          <a:xfrm>
            <a:off x="1944225" y="613169"/>
            <a:ext cx="1400613" cy="2454364"/>
            <a:chOff x="36672" y="1000308"/>
            <a:chExt cx="1872208" cy="3272483"/>
          </a:xfrm>
        </p:grpSpPr>
        <p:grpSp>
          <p:nvGrpSpPr>
            <p:cNvPr id="40" name="Gruppo 39"/>
            <p:cNvGrpSpPr/>
            <p:nvPr/>
          </p:nvGrpSpPr>
          <p:grpSpPr>
            <a:xfrm>
              <a:off x="36672" y="1000308"/>
              <a:ext cx="1872208" cy="3272483"/>
              <a:chOff x="236957" y="924790"/>
              <a:chExt cx="1872208" cy="3272483"/>
            </a:xfrm>
          </p:grpSpPr>
          <p:sp>
            <p:nvSpPr>
              <p:cNvPr id="42" name="Rettangolo con angoli arrotondati 41"/>
              <p:cNvSpPr/>
              <p:nvPr/>
            </p:nvSpPr>
            <p:spPr>
              <a:xfrm>
                <a:off x="379797" y="1859898"/>
                <a:ext cx="1585353" cy="777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9538"/>
                <a:r>
                  <a:rPr lang="en-US" sz="1200" dirty="0">
                    <a:solidFill>
                      <a:prstClr val="white"/>
                    </a:solidFill>
                  </a:rPr>
                  <a:t>Primary </a:t>
                </a:r>
                <a:r>
                  <a:rPr lang="en-US" sz="1400" dirty="0">
                    <a:solidFill>
                      <a:prstClr val="white"/>
                    </a:solidFill>
                  </a:rPr>
                  <a:t>Material Processing</a:t>
                </a:r>
              </a:p>
            </p:txBody>
          </p:sp>
          <p:sp>
            <p:nvSpPr>
              <p:cNvPr id="43" name="CasellaDiTesto 42"/>
              <p:cNvSpPr txBox="1"/>
              <p:nvPr/>
            </p:nvSpPr>
            <p:spPr>
              <a:xfrm>
                <a:off x="236957" y="924790"/>
                <a:ext cx="1872208" cy="615553"/>
              </a:xfrm>
              <a:prstGeom prst="rect">
                <a:avLst/>
              </a:prstGeom>
              <a:noFill/>
            </p:spPr>
            <p:txBody>
              <a:bodyPr wrap="square"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44" name="Connettore 2 43"/>
              <p:cNvCxnSpPr>
                <a:stCxn id="43" idx="2"/>
                <a:endCxn id="42" idx="0"/>
              </p:cNvCxnSpPr>
              <p:nvPr/>
            </p:nvCxnSpPr>
            <p:spPr>
              <a:xfrm flipH="1">
                <a:off x="1172475" y="1540343"/>
                <a:ext cx="587" cy="31955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45" name="CasellaDiTesto 44"/>
              <p:cNvSpPr txBox="1"/>
              <p:nvPr/>
            </p:nvSpPr>
            <p:spPr>
              <a:xfrm>
                <a:off x="236957" y="3581720"/>
                <a:ext cx="1872208" cy="615553"/>
              </a:xfrm>
              <a:prstGeom prst="rect">
                <a:avLst/>
              </a:prstGeom>
              <a:noFill/>
            </p:spPr>
            <p:txBody>
              <a:bodyPr wrap="square"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46" name="Connettore 2 45"/>
              <p:cNvCxnSpPr/>
              <p:nvPr/>
            </p:nvCxnSpPr>
            <p:spPr>
              <a:xfrm>
                <a:off x="1178504" y="3301799"/>
                <a:ext cx="1" cy="3205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41" name="Rettangolo 40"/>
            <p:cNvSpPr/>
            <p:nvPr/>
          </p:nvSpPr>
          <p:spPr>
            <a:xfrm>
              <a:off x="252698" y="2712429"/>
              <a:ext cx="1440160" cy="728701"/>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rtlCol="0" anchor="ctr"/>
            <a:lstStyle/>
            <a:p>
              <a:pPr marL="74392" indent="-74392" defTabSz="389538">
                <a:buFont typeface="Calibri" panose="020F0502020204030204" pitchFamily="34" charset="0"/>
                <a:buChar char="–"/>
              </a:pPr>
              <a:r>
                <a:rPr lang="en-US" sz="900" dirty="0">
                  <a:solidFill>
                    <a:prstClr val="black"/>
                  </a:solidFill>
                </a:rPr>
                <a:t>Separation</a:t>
              </a:r>
            </a:p>
            <a:p>
              <a:pPr marL="74392" indent="-74392" defTabSz="389538">
                <a:buFont typeface="Calibri" panose="020F0502020204030204" pitchFamily="34" charset="0"/>
                <a:buChar char="–"/>
              </a:pPr>
              <a:r>
                <a:rPr lang="en-US" sz="900" dirty="0">
                  <a:solidFill>
                    <a:prstClr val="black"/>
                  </a:solidFill>
                </a:rPr>
                <a:t>Filtering</a:t>
              </a:r>
            </a:p>
            <a:p>
              <a:pPr marL="74392" indent="-74392" defTabSz="389538">
                <a:buFont typeface="Calibri" panose="020F0502020204030204" pitchFamily="34" charset="0"/>
                <a:buChar char="–"/>
              </a:pPr>
              <a:r>
                <a:rPr lang="en-US" sz="900" dirty="0">
                  <a:solidFill>
                    <a:prstClr val="black"/>
                  </a:solidFill>
                </a:rPr>
                <a:t>Sieving</a:t>
              </a:r>
            </a:p>
          </p:txBody>
        </p:sp>
      </p:grpSp>
      <p:grpSp>
        <p:nvGrpSpPr>
          <p:cNvPr id="47" name="Gruppo 46"/>
          <p:cNvGrpSpPr/>
          <p:nvPr/>
        </p:nvGrpSpPr>
        <p:grpSpPr>
          <a:xfrm>
            <a:off x="3279916" y="613164"/>
            <a:ext cx="1400613" cy="2450818"/>
            <a:chOff x="36672" y="1000308"/>
            <a:chExt cx="1872208" cy="3267756"/>
          </a:xfrm>
        </p:grpSpPr>
        <p:grpSp>
          <p:nvGrpSpPr>
            <p:cNvPr id="48" name="Gruppo 47"/>
            <p:cNvGrpSpPr/>
            <p:nvPr/>
          </p:nvGrpSpPr>
          <p:grpSpPr>
            <a:xfrm>
              <a:off x="36672" y="1000308"/>
              <a:ext cx="1872208" cy="3267756"/>
              <a:chOff x="236957" y="924790"/>
              <a:chExt cx="1872208" cy="3267756"/>
            </a:xfrm>
          </p:grpSpPr>
          <p:sp>
            <p:nvSpPr>
              <p:cNvPr id="50" name="Rettangolo con angoli arrotondati 49"/>
              <p:cNvSpPr/>
              <p:nvPr/>
            </p:nvSpPr>
            <p:spPr>
              <a:xfrm>
                <a:off x="379797" y="1859898"/>
                <a:ext cx="1585353" cy="777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9538"/>
                <a:r>
                  <a:rPr lang="en-US" sz="1400" dirty="0">
                    <a:solidFill>
                      <a:prstClr val="white"/>
                    </a:solidFill>
                  </a:rPr>
                  <a:t>Production</a:t>
                </a:r>
              </a:p>
            </p:txBody>
          </p:sp>
          <p:sp>
            <p:nvSpPr>
              <p:cNvPr id="51" name="CasellaDiTesto 50"/>
              <p:cNvSpPr txBox="1"/>
              <p:nvPr/>
            </p:nvSpPr>
            <p:spPr>
              <a:xfrm>
                <a:off x="236957" y="924790"/>
                <a:ext cx="1872208" cy="615553"/>
              </a:xfrm>
              <a:prstGeom prst="rect">
                <a:avLst/>
              </a:prstGeom>
              <a:noFill/>
            </p:spPr>
            <p:txBody>
              <a:bodyPr wrap="square"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52" name="Connettore 2 51"/>
              <p:cNvCxnSpPr>
                <a:stCxn id="51" idx="2"/>
                <a:endCxn id="50" idx="0"/>
              </p:cNvCxnSpPr>
              <p:nvPr/>
            </p:nvCxnSpPr>
            <p:spPr>
              <a:xfrm flipH="1">
                <a:off x="1172475" y="1540343"/>
                <a:ext cx="587" cy="31955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53" name="CasellaDiTesto 52"/>
              <p:cNvSpPr txBox="1"/>
              <p:nvPr/>
            </p:nvSpPr>
            <p:spPr>
              <a:xfrm>
                <a:off x="236957" y="3576993"/>
                <a:ext cx="1872208" cy="615553"/>
              </a:xfrm>
              <a:prstGeom prst="rect">
                <a:avLst/>
              </a:prstGeom>
              <a:noFill/>
            </p:spPr>
            <p:txBody>
              <a:bodyPr wrap="square"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54" name="Connettore 2 53"/>
              <p:cNvCxnSpPr/>
              <p:nvPr/>
            </p:nvCxnSpPr>
            <p:spPr>
              <a:xfrm>
                <a:off x="1178504" y="3301799"/>
                <a:ext cx="1" cy="3205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49" name="Rettangolo 48"/>
            <p:cNvSpPr/>
            <p:nvPr/>
          </p:nvSpPr>
          <p:spPr>
            <a:xfrm>
              <a:off x="252697" y="2712429"/>
              <a:ext cx="1502696" cy="855476"/>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rtlCol="0" anchor="ctr"/>
            <a:lstStyle/>
            <a:p>
              <a:pPr marL="74392" indent="-74392" defTabSz="389538">
                <a:buFont typeface="Calibri" panose="020F0502020204030204" pitchFamily="34" charset="0"/>
                <a:buChar char="–"/>
              </a:pPr>
              <a:r>
                <a:rPr lang="en-US" sz="900" dirty="0">
                  <a:solidFill>
                    <a:prstClr val="black"/>
                  </a:solidFill>
                </a:rPr>
                <a:t>Manufacturing and assembly</a:t>
              </a:r>
            </a:p>
            <a:p>
              <a:pPr marL="74392" indent="-74392" defTabSz="389538">
                <a:buFont typeface="Calibri" panose="020F0502020204030204" pitchFamily="34" charset="0"/>
                <a:buChar char="–"/>
              </a:pPr>
              <a:r>
                <a:rPr lang="en-US" sz="900" dirty="0">
                  <a:solidFill>
                    <a:prstClr val="black"/>
                  </a:solidFill>
                </a:rPr>
                <a:t>Food processing</a:t>
              </a:r>
            </a:p>
          </p:txBody>
        </p:sp>
      </p:grpSp>
      <p:grpSp>
        <p:nvGrpSpPr>
          <p:cNvPr id="55" name="Gruppo 54"/>
          <p:cNvGrpSpPr/>
          <p:nvPr/>
        </p:nvGrpSpPr>
        <p:grpSpPr>
          <a:xfrm>
            <a:off x="4608521" y="613164"/>
            <a:ext cx="1400613" cy="2450818"/>
            <a:chOff x="36672" y="1000308"/>
            <a:chExt cx="1872208" cy="3267756"/>
          </a:xfrm>
        </p:grpSpPr>
        <p:grpSp>
          <p:nvGrpSpPr>
            <p:cNvPr id="56" name="Gruppo 55"/>
            <p:cNvGrpSpPr/>
            <p:nvPr/>
          </p:nvGrpSpPr>
          <p:grpSpPr>
            <a:xfrm>
              <a:off x="36672" y="1000308"/>
              <a:ext cx="1872208" cy="3267756"/>
              <a:chOff x="236957" y="924790"/>
              <a:chExt cx="1872208" cy="3267756"/>
            </a:xfrm>
          </p:grpSpPr>
          <p:sp>
            <p:nvSpPr>
              <p:cNvPr id="58" name="Rettangolo con angoli arrotondati 57"/>
              <p:cNvSpPr/>
              <p:nvPr/>
            </p:nvSpPr>
            <p:spPr>
              <a:xfrm>
                <a:off x="379797" y="1859898"/>
                <a:ext cx="1585353" cy="777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9538"/>
                <a:r>
                  <a:rPr lang="en-US" sz="1200" dirty="0">
                    <a:solidFill>
                      <a:prstClr val="white"/>
                    </a:solidFill>
                  </a:rPr>
                  <a:t>Packaging &amp; Distribution</a:t>
                </a:r>
              </a:p>
            </p:txBody>
          </p:sp>
          <p:sp>
            <p:nvSpPr>
              <p:cNvPr id="59" name="CasellaDiTesto 58"/>
              <p:cNvSpPr txBox="1"/>
              <p:nvPr/>
            </p:nvSpPr>
            <p:spPr>
              <a:xfrm>
                <a:off x="236957" y="924790"/>
                <a:ext cx="1872208" cy="615553"/>
              </a:xfrm>
              <a:prstGeom prst="rect">
                <a:avLst/>
              </a:prstGeom>
              <a:noFill/>
            </p:spPr>
            <p:txBody>
              <a:bodyPr wrap="square"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60" name="Connettore 2 59"/>
              <p:cNvCxnSpPr>
                <a:stCxn id="59" idx="2"/>
                <a:endCxn id="58" idx="0"/>
              </p:cNvCxnSpPr>
              <p:nvPr/>
            </p:nvCxnSpPr>
            <p:spPr>
              <a:xfrm flipH="1">
                <a:off x="1172475" y="1540343"/>
                <a:ext cx="587" cy="31955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1" name="CasellaDiTesto 60"/>
              <p:cNvSpPr txBox="1"/>
              <p:nvPr/>
            </p:nvSpPr>
            <p:spPr>
              <a:xfrm>
                <a:off x="236957" y="3576993"/>
                <a:ext cx="1872208" cy="615553"/>
              </a:xfrm>
              <a:prstGeom prst="rect">
                <a:avLst/>
              </a:prstGeom>
              <a:noFill/>
            </p:spPr>
            <p:txBody>
              <a:bodyPr wrap="square"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62" name="Connettore 2 61"/>
              <p:cNvCxnSpPr/>
              <p:nvPr/>
            </p:nvCxnSpPr>
            <p:spPr>
              <a:xfrm>
                <a:off x="1178504" y="3301799"/>
                <a:ext cx="1" cy="3205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57" name="Rettangolo 56"/>
            <p:cNvSpPr/>
            <p:nvPr/>
          </p:nvSpPr>
          <p:spPr>
            <a:xfrm>
              <a:off x="252697" y="2712430"/>
              <a:ext cx="1512166" cy="812028"/>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rtlCol="0" anchor="ctr"/>
            <a:lstStyle/>
            <a:p>
              <a:pPr marL="74392" indent="-74392" defTabSz="389538">
                <a:buFont typeface="Calibri" panose="020F0502020204030204" pitchFamily="34" charset="0"/>
                <a:buChar char="–"/>
              </a:pPr>
              <a:r>
                <a:rPr lang="en-US" sz="900" dirty="0">
                  <a:solidFill>
                    <a:prstClr val="black"/>
                  </a:solidFill>
                </a:rPr>
                <a:t>Warehousing</a:t>
              </a:r>
            </a:p>
            <a:p>
              <a:pPr marL="74392" indent="-74392" defTabSz="389538">
                <a:buFont typeface="Calibri" panose="020F0502020204030204" pitchFamily="34" charset="0"/>
                <a:buChar char="–"/>
              </a:pPr>
              <a:r>
                <a:rPr lang="en-US" sz="900" dirty="0">
                  <a:solidFill>
                    <a:prstClr val="black"/>
                  </a:solidFill>
                </a:rPr>
                <a:t>Labelling</a:t>
              </a:r>
            </a:p>
            <a:p>
              <a:pPr marL="74392" indent="-74392" defTabSz="389538">
                <a:buFont typeface="Calibri" panose="020F0502020204030204" pitchFamily="34" charset="0"/>
                <a:buChar char="–"/>
              </a:pPr>
              <a:r>
                <a:rPr lang="en-US" sz="900" dirty="0">
                  <a:solidFill>
                    <a:prstClr val="black"/>
                  </a:solidFill>
                </a:rPr>
                <a:t>Transportation</a:t>
              </a:r>
            </a:p>
          </p:txBody>
        </p:sp>
      </p:grpSp>
      <p:sp>
        <p:nvSpPr>
          <p:cNvPr id="66" name="Rettangolo con angoli arrotondati 65"/>
          <p:cNvSpPr/>
          <p:nvPr/>
        </p:nvSpPr>
        <p:spPr>
          <a:xfrm>
            <a:off x="6011519" y="1313936"/>
            <a:ext cx="1186015" cy="5827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7907" tIns="38953" rIns="77907" bIns="38953" rtlCol="0" anchor="ctr"/>
          <a:lstStyle/>
          <a:p>
            <a:pPr algn="ctr" defTabSz="389538"/>
            <a:r>
              <a:rPr lang="en-US" sz="1400" dirty="0">
                <a:solidFill>
                  <a:prstClr val="white"/>
                </a:solidFill>
              </a:rPr>
              <a:t>Use/</a:t>
            </a:r>
            <a:br>
              <a:rPr lang="en-US" sz="1400" dirty="0">
                <a:solidFill>
                  <a:prstClr val="white"/>
                </a:solidFill>
              </a:rPr>
            </a:br>
            <a:r>
              <a:rPr lang="en-US" sz="1400" dirty="0">
                <a:solidFill>
                  <a:prstClr val="white"/>
                </a:solidFill>
              </a:rPr>
              <a:t>Service/ Collection</a:t>
            </a:r>
          </a:p>
        </p:txBody>
      </p:sp>
      <p:sp>
        <p:nvSpPr>
          <p:cNvPr id="67" name="CasellaDiTesto 66"/>
          <p:cNvSpPr txBox="1"/>
          <p:nvPr/>
        </p:nvSpPr>
        <p:spPr>
          <a:xfrm>
            <a:off x="5904665" y="613163"/>
            <a:ext cx="1400613" cy="447999"/>
          </a:xfrm>
          <a:prstGeom prst="rect">
            <a:avLst/>
          </a:prstGeom>
          <a:noFill/>
        </p:spPr>
        <p:txBody>
          <a:bodyPr wrap="square" lIns="77907" tIns="38953" rIns="77907" bIns="38953"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68" name="Connettore 2 67"/>
          <p:cNvCxnSpPr>
            <a:stCxn id="67" idx="2"/>
            <a:endCxn id="66" idx="0"/>
          </p:cNvCxnSpPr>
          <p:nvPr/>
        </p:nvCxnSpPr>
        <p:spPr>
          <a:xfrm flipH="1">
            <a:off x="6604527" y="1061162"/>
            <a:ext cx="445" cy="2527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9" name="CasellaDiTesto 68"/>
          <p:cNvSpPr txBox="1"/>
          <p:nvPr/>
        </p:nvSpPr>
        <p:spPr>
          <a:xfrm>
            <a:off x="5979708" y="2590835"/>
            <a:ext cx="1400613" cy="447999"/>
          </a:xfrm>
          <a:prstGeom prst="rect">
            <a:avLst/>
          </a:prstGeom>
          <a:noFill/>
        </p:spPr>
        <p:txBody>
          <a:bodyPr wrap="square" lIns="77907" tIns="38953" rIns="77907" bIns="38953"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70" name="Connettore 2 69"/>
          <p:cNvCxnSpPr/>
          <p:nvPr/>
        </p:nvCxnSpPr>
        <p:spPr>
          <a:xfrm>
            <a:off x="6609043" y="2395369"/>
            <a:ext cx="1" cy="2404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5" name="Rettangolo 64"/>
          <p:cNvSpPr/>
          <p:nvPr/>
        </p:nvSpPr>
        <p:spPr>
          <a:xfrm>
            <a:off x="6066271" y="1896703"/>
            <a:ext cx="1077395" cy="476681"/>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lIns="77907" tIns="38953" rIns="77907" bIns="38953" rtlCol="0" anchor="ctr"/>
          <a:lstStyle/>
          <a:p>
            <a:pPr marL="74392" indent="-74392" defTabSz="389538">
              <a:buFont typeface="Calibri" panose="020F0502020204030204" pitchFamily="34" charset="0"/>
              <a:buChar char="–"/>
            </a:pPr>
            <a:r>
              <a:rPr lang="en-US" sz="800" dirty="0">
                <a:solidFill>
                  <a:prstClr val="black"/>
                </a:solidFill>
              </a:rPr>
              <a:t>Consumer usage</a:t>
            </a:r>
          </a:p>
          <a:p>
            <a:pPr marL="74392" indent="-74392" defTabSz="389538">
              <a:buFont typeface="Calibri" panose="020F0502020204030204" pitchFamily="34" charset="0"/>
              <a:buChar char="–"/>
            </a:pPr>
            <a:r>
              <a:rPr lang="en-US" sz="800" dirty="0">
                <a:solidFill>
                  <a:prstClr val="black"/>
                </a:solidFill>
              </a:rPr>
              <a:t>Reverse Logistics</a:t>
            </a:r>
          </a:p>
        </p:txBody>
      </p:sp>
      <p:grpSp>
        <p:nvGrpSpPr>
          <p:cNvPr id="79" name="Gruppo 78"/>
          <p:cNvGrpSpPr/>
          <p:nvPr/>
        </p:nvGrpSpPr>
        <p:grpSpPr>
          <a:xfrm>
            <a:off x="7200809" y="613164"/>
            <a:ext cx="1400613" cy="2450818"/>
            <a:chOff x="36672" y="1000308"/>
            <a:chExt cx="1872208" cy="3267756"/>
          </a:xfrm>
        </p:grpSpPr>
        <p:grpSp>
          <p:nvGrpSpPr>
            <p:cNvPr id="80" name="Gruppo 79"/>
            <p:cNvGrpSpPr/>
            <p:nvPr/>
          </p:nvGrpSpPr>
          <p:grpSpPr>
            <a:xfrm>
              <a:off x="36672" y="1000308"/>
              <a:ext cx="1872208" cy="3267756"/>
              <a:chOff x="236957" y="924790"/>
              <a:chExt cx="1872208" cy="3267756"/>
            </a:xfrm>
          </p:grpSpPr>
          <p:sp>
            <p:nvSpPr>
              <p:cNvPr id="82" name="Rettangolo con angoli arrotondati 81"/>
              <p:cNvSpPr/>
              <p:nvPr/>
            </p:nvSpPr>
            <p:spPr>
              <a:xfrm>
                <a:off x="379797" y="1859898"/>
                <a:ext cx="1585353" cy="777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9538"/>
                <a:r>
                  <a:rPr lang="en-US" sz="1400" dirty="0">
                    <a:solidFill>
                      <a:prstClr val="white"/>
                    </a:solidFill>
                  </a:rPr>
                  <a:t>Disposal</a:t>
                </a:r>
              </a:p>
            </p:txBody>
          </p:sp>
          <p:sp>
            <p:nvSpPr>
              <p:cNvPr id="83" name="CasellaDiTesto 82"/>
              <p:cNvSpPr txBox="1"/>
              <p:nvPr/>
            </p:nvSpPr>
            <p:spPr>
              <a:xfrm>
                <a:off x="236957" y="924790"/>
                <a:ext cx="1872208" cy="615553"/>
              </a:xfrm>
              <a:prstGeom prst="rect">
                <a:avLst/>
              </a:prstGeom>
              <a:noFill/>
            </p:spPr>
            <p:txBody>
              <a:bodyPr wrap="square" rtlCol="0">
                <a:spAutoFit/>
              </a:bodyPr>
              <a:lstStyle/>
              <a:p>
                <a:pPr algn="ctr" defTabSz="389538"/>
                <a:r>
                  <a:rPr lang="en-US" sz="1200" i="1" dirty="0">
                    <a:solidFill>
                      <a:prstClr val="black"/>
                    </a:solidFill>
                  </a:rPr>
                  <a:t>Water, material</a:t>
                </a:r>
              </a:p>
              <a:p>
                <a:pPr algn="ctr" defTabSz="389538"/>
                <a:r>
                  <a:rPr lang="en-US" sz="1200" i="1" dirty="0">
                    <a:solidFill>
                      <a:prstClr val="black"/>
                    </a:solidFill>
                  </a:rPr>
                  <a:t>Energy</a:t>
                </a:r>
              </a:p>
            </p:txBody>
          </p:sp>
          <p:cxnSp>
            <p:nvCxnSpPr>
              <p:cNvPr id="84" name="Connettore 2 83"/>
              <p:cNvCxnSpPr>
                <a:stCxn id="83" idx="2"/>
                <a:endCxn id="82" idx="0"/>
              </p:cNvCxnSpPr>
              <p:nvPr/>
            </p:nvCxnSpPr>
            <p:spPr>
              <a:xfrm flipH="1">
                <a:off x="1172475" y="1540343"/>
                <a:ext cx="587" cy="31955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5" name="CasellaDiTesto 84"/>
              <p:cNvSpPr txBox="1"/>
              <p:nvPr/>
            </p:nvSpPr>
            <p:spPr>
              <a:xfrm>
                <a:off x="236957" y="3576993"/>
                <a:ext cx="1872208" cy="615553"/>
              </a:xfrm>
              <a:prstGeom prst="rect">
                <a:avLst/>
              </a:prstGeom>
              <a:noFill/>
            </p:spPr>
            <p:txBody>
              <a:bodyPr wrap="square" rtlCol="0">
                <a:spAutoFit/>
              </a:bodyPr>
              <a:lstStyle/>
              <a:p>
                <a:pPr algn="ctr" defTabSz="389538"/>
                <a:r>
                  <a:rPr lang="en-US" sz="1200" i="1" dirty="0">
                    <a:solidFill>
                      <a:prstClr val="black"/>
                    </a:solidFill>
                  </a:rPr>
                  <a:t>Solid Waste</a:t>
                </a:r>
              </a:p>
              <a:p>
                <a:pPr algn="ctr" defTabSz="389538"/>
                <a:r>
                  <a:rPr lang="en-US" sz="1200" i="1" dirty="0">
                    <a:solidFill>
                      <a:prstClr val="black"/>
                    </a:solidFill>
                  </a:rPr>
                  <a:t>Wastewater</a:t>
                </a:r>
              </a:p>
            </p:txBody>
          </p:sp>
          <p:cxnSp>
            <p:nvCxnSpPr>
              <p:cNvPr id="86" name="Connettore 2 85"/>
              <p:cNvCxnSpPr/>
              <p:nvPr/>
            </p:nvCxnSpPr>
            <p:spPr>
              <a:xfrm>
                <a:off x="1178504" y="3301799"/>
                <a:ext cx="1" cy="3205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81" name="Rettangolo 80"/>
            <p:cNvSpPr/>
            <p:nvPr/>
          </p:nvSpPr>
          <p:spPr>
            <a:xfrm>
              <a:off x="252697" y="2712429"/>
              <a:ext cx="1440160" cy="635575"/>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rtlCol="0" anchor="ctr"/>
            <a:lstStyle/>
            <a:p>
              <a:pPr marL="74392" indent="-74392" defTabSz="389538">
                <a:buFont typeface="Calibri" panose="020F0502020204030204" pitchFamily="34" charset="0"/>
                <a:buChar char="–"/>
              </a:pPr>
              <a:r>
                <a:rPr lang="en-US" sz="900" dirty="0">
                  <a:solidFill>
                    <a:prstClr val="black"/>
                  </a:solidFill>
                </a:rPr>
                <a:t>Heat Recovery</a:t>
              </a:r>
            </a:p>
            <a:p>
              <a:pPr marL="74392" indent="-74392" defTabSz="389538">
                <a:buFont typeface="Calibri" panose="020F0502020204030204" pitchFamily="34" charset="0"/>
                <a:buChar char="–"/>
              </a:pPr>
              <a:r>
                <a:rPr lang="en-US" sz="900" dirty="0">
                  <a:solidFill>
                    <a:prstClr val="black"/>
                  </a:solidFill>
                </a:rPr>
                <a:t>Landfilling</a:t>
              </a:r>
            </a:p>
          </p:txBody>
        </p:sp>
      </p:grpSp>
      <p:sp>
        <p:nvSpPr>
          <p:cNvPr id="87" name="Freccia a destra 86"/>
          <p:cNvSpPr/>
          <p:nvPr/>
        </p:nvSpPr>
        <p:spPr>
          <a:xfrm>
            <a:off x="1928426" y="1424648"/>
            <a:ext cx="106856" cy="361335"/>
          </a:xfrm>
          <a:prstGeom prst="rightArrow">
            <a:avLst/>
          </a:prstGeom>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88" name="Freccia a destra 87"/>
          <p:cNvSpPr/>
          <p:nvPr/>
        </p:nvSpPr>
        <p:spPr>
          <a:xfrm>
            <a:off x="3254918" y="1424648"/>
            <a:ext cx="106856" cy="361335"/>
          </a:xfrm>
          <a:prstGeom prst="rightArrow">
            <a:avLst/>
          </a:prstGeom>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89" name="Freccia a destra 88"/>
          <p:cNvSpPr/>
          <p:nvPr/>
        </p:nvSpPr>
        <p:spPr>
          <a:xfrm>
            <a:off x="4594814" y="1408568"/>
            <a:ext cx="106856" cy="361335"/>
          </a:xfrm>
          <a:prstGeom prst="rightArrow">
            <a:avLst/>
          </a:prstGeom>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90" name="Freccia a destra 89"/>
          <p:cNvSpPr/>
          <p:nvPr/>
        </p:nvSpPr>
        <p:spPr>
          <a:xfrm>
            <a:off x="5919726" y="1426154"/>
            <a:ext cx="75521" cy="361335"/>
          </a:xfrm>
          <a:prstGeom prst="rightArrow">
            <a:avLst/>
          </a:prstGeom>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91" name="Freccia a destra 90"/>
          <p:cNvSpPr/>
          <p:nvPr/>
        </p:nvSpPr>
        <p:spPr>
          <a:xfrm>
            <a:off x="7213803" y="1408568"/>
            <a:ext cx="91466" cy="361335"/>
          </a:xfrm>
          <a:prstGeom prst="rightArrow">
            <a:avLst/>
          </a:prstGeom>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128" name="Rettangolo 127"/>
          <p:cNvSpPr/>
          <p:nvPr/>
        </p:nvSpPr>
        <p:spPr>
          <a:xfrm>
            <a:off x="5954792" y="3004897"/>
            <a:ext cx="1299469" cy="15859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389538"/>
            <a:r>
              <a:rPr lang="en-US" sz="1200" dirty="0">
                <a:solidFill>
                  <a:prstClr val="black"/>
                </a:solidFill>
              </a:rPr>
              <a:t>Maintenance</a:t>
            </a:r>
          </a:p>
        </p:txBody>
      </p:sp>
      <p:cxnSp>
        <p:nvCxnSpPr>
          <p:cNvPr id="94" name="Connettore a gomito 93"/>
          <p:cNvCxnSpPr>
            <a:stCxn id="91" idx="2"/>
            <a:endCxn id="90" idx="2"/>
          </p:cNvCxnSpPr>
          <p:nvPr/>
        </p:nvCxnSpPr>
        <p:spPr>
          <a:xfrm rot="5400000">
            <a:off x="6599724" y="1127668"/>
            <a:ext cx="17587" cy="1302052"/>
          </a:xfrm>
          <a:prstGeom prst="bentConnector3">
            <a:avLst>
              <a:gd name="adj1" fmla="val 7905284"/>
            </a:avLst>
          </a:prstGeom>
          <a:ln w="22225">
            <a:tailEnd type="triangle"/>
          </a:ln>
        </p:spPr>
        <p:style>
          <a:lnRef idx="1">
            <a:schemeClr val="dk1"/>
          </a:lnRef>
          <a:fillRef idx="0">
            <a:schemeClr val="dk1"/>
          </a:fillRef>
          <a:effectRef idx="0">
            <a:schemeClr val="dk1"/>
          </a:effectRef>
          <a:fontRef idx="minor">
            <a:schemeClr val="tx1"/>
          </a:fontRef>
        </p:style>
      </p:cxnSp>
      <p:sp>
        <p:nvSpPr>
          <p:cNvPr id="108" name="Rettangolo 107"/>
          <p:cNvSpPr/>
          <p:nvPr/>
        </p:nvSpPr>
        <p:spPr>
          <a:xfrm>
            <a:off x="3312370" y="3699868"/>
            <a:ext cx="3934336" cy="16802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389538"/>
            <a:r>
              <a:rPr lang="en-US" sz="1200" dirty="0">
                <a:solidFill>
                  <a:prstClr val="black"/>
                </a:solidFill>
              </a:rPr>
              <a:t>Remanufacturing </a:t>
            </a:r>
          </a:p>
        </p:txBody>
      </p:sp>
      <p:cxnSp>
        <p:nvCxnSpPr>
          <p:cNvPr id="114" name="Connettore a gomito 113"/>
          <p:cNvCxnSpPr>
            <a:stCxn id="91" idx="2"/>
            <a:endCxn id="87" idx="2"/>
          </p:cNvCxnSpPr>
          <p:nvPr/>
        </p:nvCxnSpPr>
        <p:spPr>
          <a:xfrm rot="5400000">
            <a:off x="4612653" y="-860902"/>
            <a:ext cx="16080" cy="5277686"/>
          </a:xfrm>
          <a:prstGeom prst="bentConnector3">
            <a:avLst>
              <a:gd name="adj1" fmla="val 15488251"/>
            </a:avLst>
          </a:prstGeom>
          <a:ln w="22225">
            <a:tailEnd type="triangle"/>
          </a:ln>
        </p:spPr>
        <p:style>
          <a:lnRef idx="1">
            <a:schemeClr val="dk1"/>
          </a:lnRef>
          <a:fillRef idx="0">
            <a:schemeClr val="dk1"/>
          </a:fillRef>
          <a:effectRef idx="0">
            <a:schemeClr val="dk1"/>
          </a:effectRef>
          <a:fontRef idx="minor">
            <a:schemeClr val="tx1"/>
          </a:fontRef>
        </p:style>
      </p:cxnSp>
      <p:sp>
        <p:nvSpPr>
          <p:cNvPr id="115" name="Rettangolo 114"/>
          <p:cNvSpPr/>
          <p:nvPr/>
        </p:nvSpPr>
        <p:spPr>
          <a:xfrm>
            <a:off x="2018363" y="4064015"/>
            <a:ext cx="5290959" cy="196029"/>
          </a:xfrm>
          <a:prstGeom prst="rect">
            <a:avLst/>
          </a:prstGeom>
          <a:pattFill prst="lgCheck">
            <a:fgClr>
              <a:schemeClr val="accent6">
                <a:lumMod val="60000"/>
                <a:lumOff val="40000"/>
              </a:schemeClr>
            </a:fgClr>
            <a:bgClr>
              <a:schemeClr val="accent5">
                <a:lumMod val="60000"/>
                <a:lumOff val="4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389538"/>
            <a:r>
              <a:rPr lang="en-US" sz="1200" dirty="0">
                <a:solidFill>
                  <a:prstClr val="black"/>
                </a:solidFill>
              </a:rPr>
              <a:t>Recycle (Closed Loop)</a:t>
            </a:r>
          </a:p>
        </p:txBody>
      </p:sp>
      <p:sp>
        <p:nvSpPr>
          <p:cNvPr id="123" name="Rettangolo 122"/>
          <p:cNvSpPr/>
          <p:nvPr/>
        </p:nvSpPr>
        <p:spPr>
          <a:xfrm>
            <a:off x="7263564" y="3965947"/>
            <a:ext cx="1135914" cy="294002"/>
          </a:xfrm>
          <a:prstGeom prst="rect">
            <a:avLst/>
          </a:prstGeom>
          <a:pattFill prst="lgCheck">
            <a:fgClr>
              <a:schemeClr val="accent5">
                <a:lumMod val="60000"/>
                <a:lumOff val="40000"/>
              </a:schemeClr>
            </a:fgClr>
            <a:bgClr>
              <a:schemeClr val="accent6">
                <a:lumMod val="60000"/>
                <a:lumOff val="4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defTabSz="389538"/>
            <a:r>
              <a:rPr lang="en-US" sz="1000" dirty="0">
                <a:solidFill>
                  <a:prstClr val="black"/>
                </a:solidFill>
              </a:rPr>
              <a:t>Recycle</a:t>
            </a:r>
          </a:p>
          <a:p>
            <a:pPr algn="ctr" defTabSz="389538"/>
            <a:r>
              <a:rPr lang="en-US" sz="1000" dirty="0">
                <a:solidFill>
                  <a:prstClr val="black"/>
                </a:solidFill>
              </a:rPr>
              <a:t>(Open Loop)</a:t>
            </a:r>
          </a:p>
        </p:txBody>
      </p:sp>
      <p:grpSp>
        <p:nvGrpSpPr>
          <p:cNvPr id="133" name="Gruppo 132"/>
          <p:cNvGrpSpPr/>
          <p:nvPr/>
        </p:nvGrpSpPr>
        <p:grpSpPr>
          <a:xfrm>
            <a:off x="720082" y="813850"/>
            <a:ext cx="6552729" cy="3727073"/>
            <a:chOff x="-380194" y="-148260"/>
            <a:chExt cx="6011904" cy="4969431"/>
          </a:xfrm>
        </p:grpSpPr>
        <p:cxnSp>
          <p:nvCxnSpPr>
            <p:cNvPr id="134" name="Connettore a gomito 133"/>
            <p:cNvCxnSpPr>
              <a:stCxn id="135" idx="1"/>
              <a:endCxn id="139" idx="1"/>
            </p:cNvCxnSpPr>
            <p:nvPr/>
          </p:nvCxnSpPr>
          <p:spPr>
            <a:xfrm rot="10800000" flipH="1">
              <a:off x="-380194" y="-148260"/>
              <a:ext cx="198194" cy="4832599"/>
            </a:xfrm>
            <a:prstGeom prst="bentConnector3">
              <a:avLst>
                <a:gd name="adj1" fmla="val -105822"/>
              </a:avLst>
            </a:prstGeom>
            <a:ln w="22225">
              <a:tailEnd type="triangle"/>
            </a:ln>
          </p:spPr>
          <p:style>
            <a:lnRef idx="1">
              <a:schemeClr val="dk1"/>
            </a:lnRef>
            <a:fillRef idx="0">
              <a:schemeClr val="dk1"/>
            </a:fillRef>
            <a:effectRef idx="0">
              <a:schemeClr val="dk1"/>
            </a:effectRef>
            <a:fontRef idx="minor">
              <a:schemeClr val="tx1"/>
            </a:fontRef>
          </p:style>
        </p:cxnSp>
        <p:sp>
          <p:nvSpPr>
            <p:cNvPr id="135" name="Rettangolo 134"/>
            <p:cNvSpPr/>
            <p:nvPr/>
          </p:nvSpPr>
          <p:spPr>
            <a:xfrm>
              <a:off x="-380193" y="4547504"/>
              <a:ext cx="6011903" cy="27366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38"/>
              <a:r>
                <a:rPr lang="en-US" sz="1200" dirty="0">
                  <a:solidFill>
                    <a:prstClr val="black"/>
                  </a:solidFill>
                </a:rPr>
                <a:t>Biochemical Feedstock Recovery</a:t>
              </a:r>
            </a:p>
          </p:txBody>
        </p:sp>
      </p:grpSp>
      <p:sp>
        <p:nvSpPr>
          <p:cNvPr id="139" name="Freccia a destra 138"/>
          <p:cNvSpPr/>
          <p:nvPr/>
        </p:nvSpPr>
        <p:spPr>
          <a:xfrm>
            <a:off x="936106" y="633173"/>
            <a:ext cx="331480" cy="361335"/>
          </a:xfrm>
          <a:prstGeom prst="rightArrow">
            <a:avLst/>
          </a:prstGeom>
          <a:noFill/>
          <a:ln>
            <a:noFill/>
          </a:ln>
        </p:spPr>
        <p:style>
          <a:lnRef idx="1">
            <a:schemeClr val="accent3"/>
          </a:lnRef>
          <a:fillRef idx="3">
            <a:schemeClr val="accent3"/>
          </a:fillRef>
          <a:effectRef idx="2">
            <a:schemeClr val="accent3"/>
          </a:effectRef>
          <a:fontRef idx="minor">
            <a:schemeClr val="lt1"/>
          </a:fontRef>
        </p:style>
        <p:txBody>
          <a:bodyPr lIns="77907" tIns="38953" rIns="77907" bIns="38953" rtlCol="0" anchor="ctr"/>
          <a:lstStyle/>
          <a:p>
            <a:pPr algn="ctr" defTabSz="389538"/>
            <a:endParaRPr lang="it-IT">
              <a:solidFill>
                <a:prstClr val="white"/>
              </a:solidFill>
            </a:endParaRPr>
          </a:p>
        </p:txBody>
      </p:sp>
      <p:sp>
        <p:nvSpPr>
          <p:cNvPr id="96" name="Rettangolo 95"/>
          <p:cNvSpPr/>
          <p:nvPr/>
        </p:nvSpPr>
        <p:spPr>
          <a:xfrm>
            <a:off x="4680521" y="3226933"/>
            <a:ext cx="2573736" cy="17460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2" tIns="38953" rIns="30672" bIns="38953" rtlCol="0" anchor="ctr"/>
          <a:lstStyle/>
          <a:p>
            <a:pPr algn="ctr" defTabSz="389538"/>
            <a:r>
              <a:rPr lang="en-US" sz="1200" dirty="0">
                <a:solidFill>
                  <a:prstClr val="black"/>
                </a:solidFill>
              </a:rPr>
              <a:t>Reuse/Refurbish</a:t>
            </a:r>
          </a:p>
        </p:txBody>
      </p:sp>
      <p:cxnSp>
        <p:nvCxnSpPr>
          <p:cNvPr id="31" name="Connettore 2 30"/>
          <p:cNvCxnSpPr/>
          <p:nvPr/>
        </p:nvCxnSpPr>
        <p:spPr>
          <a:xfrm flipV="1">
            <a:off x="7256268" y="4261774"/>
            <a:ext cx="125963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ttangolo 91"/>
          <p:cNvSpPr/>
          <p:nvPr/>
        </p:nvSpPr>
        <p:spPr>
          <a:xfrm>
            <a:off x="771131" y="1888923"/>
            <a:ext cx="1077395" cy="546526"/>
          </a:xfrm>
          <a:prstGeom prst="rect">
            <a:avLst/>
          </a:prstGeom>
          <a:ln>
            <a:solidFill>
              <a:srgbClr val="71893F"/>
            </a:solidFill>
          </a:ln>
        </p:spPr>
        <p:style>
          <a:lnRef idx="2">
            <a:schemeClr val="accent3"/>
          </a:lnRef>
          <a:fillRef idx="1">
            <a:schemeClr val="lt1"/>
          </a:fillRef>
          <a:effectRef idx="0">
            <a:schemeClr val="accent3"/>
          </a:effectRef>
          <a:fontRef idx="minor">
            <a:schemeClr val="dk1"/>
          </a:fontRef>
        </p:style>
        <p:txBody>
          <a:bodyPr lIns="77907" tIns="38953" rIns="77907" bIns="38953" rtlCol="0" anchor="ctr"/>
          <a:lstStyle/>
          <a:p>
            <a:pPr marL="74392" indent="-74392" defTabSz="389538">
              <a:buFont typeface="Calibri" panose="020F0502020204030204" pitchFamily="34" charset="0"/>
              <a:buChar char="–"/>
            </a:pPr>
            <a:r>
              <a:rPr lang="en-US" sz="900" dirty="0">
                <a:solidFill>
                  <a:prstClr val="black"/>
                </a:solidFill>
              </a:rPr>
              <a:t>Ores Mining</a:t>
            </a:r>
          </a:p>
          <a:p>
            <a:pPr marL="74392" indent="-74392" defTabSz="389538">
              <a:buFont typeface="Calibri" panose="020F0502020204030204" pitchFamily="34" charset="0"/>
              <a:buChar char="–"/>
            </a:pPr>
            <a:r>
              <a:rPr lang="en-US" sz="900" dirty="0">
                <a:solidFill>
                  <a:prstClr val="black"/>
                </a:solidFill>
              </a:rPr>
              <a:t>Agriculture and Farming</a:t>
            </a:r>
          </a:p>
        </p:txBody>
      </p:sp>
    </p:spTree>
    <p:extLst>
      <p:ext uri="{BB962C8B-B14F-4D97-AF65-F5344CB8AC3E}">
        <p14:creationId xmlns:p14="http://schemas.microsoft.com/office/powerpoint/2010/main" val="21064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_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 y="0"/>
            <a:ext cx="9141291" cy="5143500"/>
          </a:xfrm>
          <a:prstGeom prst="rect">
            <a:avLst/>
          </a:prstGeom>
        </p:spPr>
      </p:pic>
      <p:sp>
        <p:nvSpPr>
          <p:cNvPr id="4" name="CasellaDiTesto 3"/>
          <p:cNvSpPr txBox="1"/>
          <p:nvPr/>
        </p:nvSpPr>
        <p:spPr>
          <a:xfrm>
            <a:off x="2711" y="4422452"/>
            <a:ext cx="9143999" cy="646331"/>
          </a:xfrm>
          <a:prstGeom prst="rect">
            <a:avLst/>
          </a:prstGeom>
          <a:noFill/>
        </p:spPr>
        <p:txBody>
          <a:bodyPr wrap="square" rtlCol="0">
            <a:spAutoFit/>
          </a:bodyPr>
          <a:lstStyle/>
          <a:p>
            <a:pPr algn="ctr"/>
            <a:r>
              <a:rPr lang="it-IT" b="1" dirty="0" err="1">
                <a:solidFill>
                  <a:prstClr val="white"/>
                </a:solidFill>
              </a:rPr>
              <a:t>Methodology</a:t>
            </a:r>
            <a:r>
              <a:rPr lang="it-IT" b="1" dirty="0">
                <a:solidFill>
                  <a:prstClr val="white"/>
                </a:solidFill>
              </a:rPr>
              <a:t> for </a:t>
            </a:r>
            <a:r>
              <a:rPr lang="it-IT" b="1" dirty="0" err="1">
                <a:solidFill>
                  <a:prstClr val="white"/>
                </a:solidFill>
              </a:rPr>
              <a:t>Regional</a:t>
            </a:r>
            <a:r>
              <a:rPr lang="it-IT" b="1" dirty="0">
                <a:solidFill>
                  <a:prstClr val="white"/>
                </a:solidFill>
              </a:rPr>
              <a:t> </a:t>
            </a:r>
            <a:r>
              <a:rPr lang="it-IT" b="1" dirty="0" err="1">
                <a:solidFill>
                  <a:prstClr val="white"/>
                </a:solidFill>
              </a:rPr>
              <a:t>Cooperation</a:t>
            </a:r>
            <a:r>
              <a:rPr lang="it-IT" b="1" dirty="0">
                <a:solidFill>
                  <a:prstClr val="white"/>
                </a:solidFill>
              </a:rPr>
              <a:t> </a:t>
            </a:r>
          </a:p>
          <a:p>
            <a:pPr algn="ctr"/>
            <a:r>
              <a:rPr lang="it-IT" b="1" dirty="0">
                <a:solidFill>
                  <a:prstClr val="white"/>
                </a:solidFill>
              </a:rPr>
              <a:t>Marcello Colledani - AFIL, </a:t>
            </a:r>
            <a:r>
              <a:rPr lang="it-IT" b="1" dirty="0" err="1">
                <a:solidFill>
                  <a:prstClr val="white"/>
                </a:solidFill>
              </a:rPr>
              <a:t>Lombardy</a:t>
            </a:r>
            <a:r>
              <a:rPr lang="it-IT" b="1" dirty="0">
                <a:solidFill>
                  <a:prstClr val="white"/>
                </a:solidFill>
              </a:rPr>
              <a:t> </a:t>
            </a:r>
            <a:r>
              <a:rPr lang="it-IT" b="1" dirty="0" err="1">
                <a:solidFill>
                  <a:prstClr val="white"/>
                </a:solidFill>
              </a:rPr>
              <a:t>Region</a:t>
            </a:r>
            <a:r>
              <a:rPr lang="it-IT" b="1" dirty="0">
                <a:solidFill>
                  <a:prstClr val="white"/>
                </a:solidFill>
              </a:rPr>
              <a:t> cluster on </a:t>
            </a:r>
            <a:r>
              <a:rPr lang="it-IT" b="1" dirty="0" err="1">
                <a:solidFill>
                  <a:prstClr val="white"/>
                </a:solidFill>
              </a:rPr>
              <a:t>Intelligent</a:t>
            </a:r>
            <a:r>
              <a:rPr lang="it-IT" b="1" dirty="0">
                <a:solidFill>
                  <a:prstClr val="white"/>
                </a:solidFill>
              </a:rPr>
              <a:t> </a:t>
            </a:r>
            <a:r>
              <a:rPr lang="it-IT" b="1" dirty="0" err="1">
                <a:solidFill>
                  <a:prstClr val="white"/>
                </a:solidFill>
              </a:rPr>
              <a:t>Factory</a:t>
            </a:r>
            <a:endParaRPr lang="it-IT" b="1" dirty="0">
              <a:solidFill>
                <a:prstClr val="white"/>
              </a:solidFill>
            </a:endParaRPr>
          </a:p>
        </p:txBody>
      </p:sp>
    </p:spTree>
    <p:extLst>
      <p:ext uri="{BB962C8B-B14F-4D97-AF65-F5344CB8AC3E}">
        <p14:creationId xmlns:p14="http://schemas.microsoft.com/office/powerpoint/2010/main" val="351034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p:cNvGraphicFramePr>
            <a:graphicFrameLocks noChangeAspect="1"/>
          </p:cNvGraphicFramePr>
          <p:nvPr>
            <p:extLst>
              <p:ext uri="{D42A27DB-BD31-4B8C-83A1-F6EECF244321}">
                <p14:modId xmlns:p14="http://schemas.microsoft.com/office/powerpoint/2010/main" val="2676549505"/>
              </p:ext>
            </p:extLst>
          </p:nvPr>
        </p:nvGraphicFramePr>
        <p:xfrm>
          <a:off x="2743200" y="1549688"/>
          <a:ext cx="6172200" cy="3593813"/>
        </p:xfrm>
        <a:graphic>
          <a:graphicData uri="http://schemas.openxmlformats.org/presentationml/2006/ole">
            <mc:AlternateContent xmlns:mc="http://schemas.openxmlformats.org/markup-compatibility/2006">
              <mc:Choice xmlns:v="urn:schemas-microsoft-com:vml" Requires="v">
                <p:oleObj spid="_x0000_s2057" name="Documento" r:id="rId4" imgW="5905500" imgH="4584700" progId="Word.Document.12">
                  <p:embed/>
                </p:oleObj>
              </mc:Choice>
              <mc:Fallback>
                <p:oleObj name="Documento" r:id="rId4" imgW="5905500" imgH="4584700" progId="Word.Document.12">
                  <p:embed/>
                  <p:pic>
                    <p:nvPicPr>
                      <p:cNvPr id="0" name=""/>
                      <p:cNvPicPr/>
                      <p:nvPr/>
                    </p:nvPicPr>
                    <p:blipFill>
                      <a:blip r:embed="rId5"/>
                      <a:stretch>
                        <a:fillRect/>
                      </a:stretch>
                    </p:blipFill>
                    <p:spPr>
                      <a:xfrm>
                        <a:off x="2743200" y="1549688"/>
                        <a:ext cx="6172200" cy="3593813"/>
                      </a:xfrm>
                      <a:prstGeom prst="rect">
                        <a:avLst/>
                      </a:prstGeom>
                    </p:spPr>
                  </p:pic>
                </p:oleObj>
              </mc:Fallback>
            </mc:AlternateContent>
          </a:graphicData>
        </a:graphic>
      </p:graphicFrame>
      <p:pic>
        <p:nvPicPr>
          <p:cNvPr id="9" name="Immagine 8" descr="greecoat-1.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4800" y="514351"/>
            <a:ext cx="1905000" cy="988167"/>
          </a:xfrm>
          <a:prstGeom prst="rect">
            <a:avLst/>
          </a:prstGeom>
        </p:spPr>
      </p:pic>
      <p:pic>
        <p:nvPicPr>
          <p:cNvPr id="13" name="Immagine 12" descr="Unknown-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14603" y="571500"/>
            <a:ext cx="3167439" cy="857250"/>
          </a:xfrm>
          <a:prstGeom prst="rect">
            <a:avLst/>
          </a:prstGeom>
        </p:spPr>
      </p:pic>
      <p:pic>
        <p:nvPicPr>
          <p:cNvPr id="14" name="Immagine 3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3600" y="571500"/>
            <a:ext cx="1447800" cy="8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19814" y="685800"/>
            <a:ext cx="114478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https://encrypted-tbn0.gstatic.com/images?q=tbn:ANd9GcTEtZqHwXfzWsykBqZKQuVF58_emNmxtwFsq3HXPZ4IvrhDSFz46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1003" y="1485902"/>
            <a:ext cx="1908175"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3403" y="2628901"/>
            <a:ext cx="1889125"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Users\p.tralli\Dropbox\Caricamenti dalla fotocamera\2017-05-31 15.30.02 - Copia.jpg">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43000" y="4057650"/>
            <a:ext cx="1488000" cy="837000"/>
          </a:xfrm>
          <a:prstGeom prst="rect">
            <a:avLst/>
          </a:prstGeom>
          <a:noFill/>
          <a:effectLst>
            <a:softEdge rad="31750"/>
          </a:effectLst>
        </p:spPr>
      </p:pic>
      <p:sp>
        <p:nvSpPr>
          <p:cNvPr id="12"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859080" y="95257"/>
            <a:ext cx="8299938" cy="430887"/>
          </a:xfrm>
          <a:prstGeom prst="rect">
            <a:avLst/>
          </a:prstGeom>
        </p:spPr>
        <p:txBody>
          <a:bodyPr vert="horz" wrap="square" lIns="0" tIns="0" rIns="0" bIns="0" rtlCol="0">
            <a:spAutoFit/>
          </a:bodyPr>
          <a:lstStyle/>
          <a:p>
            <a:r>
              <a:rPr lang="en-US" sz="2800" dirty="0"/>
              <a:t>Existing funding instruments: Success stories</a:t>
            </a:r>
          </a:p>
        </p:txBody>
      </p:sp>
    </p:spTree>
    <p:extLst>
      <p:ext uri="{BB962C8B-B14F-4D97-AF65-F5344CB8AC3E}">
        <p14:creationId xmlns:p14="http://schemas.microsoft.com/office/powerpoint/2010/main" val="180865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48603" y="4568653"/>
            <a:ext cx="1116261" cy="461665"/>
          </a:xfrm>
          <a:prstGeom prst="rect">
            <a:avLst/>
          </a:prstGeom>
          <a:solidFill>
            <a:schemeClr val="accent1">
              <a:lumMod val="20000"/>
              <a:lumOff val="80000"/>
            </a:schemeClr>
          </a:solidFill>
          <a:ln w="25400">
            <a:solidFill>
              <a:srgbClr val="000090"/>
            </a:solidFill>
          </a:ln>
        </p:spPr>
        <p:txBody>
          <a:bodyPr wrap="none">
            <a:spAutoFit/>
          </a:bodyPr>
          <a:lstStyle/>
          <a:p>
            <a:r>
              <a:rPr lang="it-IT" sz="2400" b="1" dirty="0">
                <a:solidFill>
                  <a:srgbClr val="000000"/>
                </a:solidFill>
                <a:ea typeface="Calibri"/>
                <a:cs typeface="Calibri"/>
              </a:rPr>
              <a:t>TRL 6-7</a:t>
            </a:r>
            <a:endParaRPr lang="it-IT" sz="2400" b="1" dirty="0">
              <a:solidFill>
                <a:prstClr val="black"/>
              </a:solidFill>
            </a:endParaRPr>
          </a:p>
        </p:txBody>
      </p:sp>
      <p:pic>
        <p:nvPicPr>
          <p:cNvPr id="3" name="Immagine 2" descr="synergy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28700"/>
            <a:ext cx="6134470" cy="4114800"/>
          </a:xfrm>
          <a:prstGeom prst="rect">
            <a:avLst/>
          </a:prstGeom>
        </p:spPr>
      </p:pic>
      <p:sp>
        <p:nvSpPr>
          <p:cNvPr id="7"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242385" y="114300"/>
            <a:ext cx="8749215" cy="1292662"/>
          </a:xfrm>
          <a:prstGeom prst="rect">
            <a:avLst/>
          </a:prstGeom>
        </p:spPr>
        <p:txBody>
          <a:bodyPr vert="horz" wrap="square" lIns="0" tIns="0" rIns="0" bIns="0" rtlCol="0">
            <a:spAutoFit/>
          </a:bodyPr>
          <a:lstStyle/>
          <a:p>
            <a:r>
              <a:rPr lang="en-US" sz="2800" dirty="0"/>
              <a:t>Matching local emerging ideas, and cross-regional value chains with instruments</a:t>
            </a:r>
            <a:br>
              <a:rPr lang="en-US" sz="2800" dirty="0"/>
            </a:br>
            <a:endParaRPr lang="en-GB" sz="2800" dirty="0"/>
          </a:p>
        </p:txBody>
      </p:sp>
    </p:spTree>
    <p:extLst>
      <p:ext uri="{BB962C8B-B14F-4D97-AF65-F5344CB8AC3E}">
        <p14:creationId xmlns:p14="http://schemas.microsoft.com/office/powerpoint/2010/main" val="132032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331EC180-EF5B-420E-BB40-2373F2C0DEC3}"/>
              </a:ext>
            </a:extLst>
          </p:cNvPr>
          <p:cNvSpPr txBox="1"/>
          <p:nvPr/>
        </p:nvSpPr>
        <p:spPr>
          <a:xfrm>
            <a:off x="3962400" y="1200150"/>
            <a:ext cx="4953000" cy="1477328"/>
          </a:xfrm>
          <a:prstGeom prst="rect">
            <a:avLst/>
          </a:prstGeom>
          <a:noFill/>
          <a:ln>
            <a:solidFill>
              <a:srgbClr val="000090"/>
            </a:solidFill>
          </a:ln>
        </p:spPr>
        <p:txBody>
          <a:bodyPr wrap="square" rtlCol="0">
            <a:spAutoFit/>
          </a:bodyPr>
          <a:lstStyle/>
          <a:p>
            <a:pPr>
              <a:defRPr/>
            </a:pPr>
            <a:r>
              <a:rPr lang="it-IT" i="1" dirty="0" err="1">
                <a:solidFill>
                  <a:srgbClr val="000000"/>
                </a:solidFill>
                <a:ea typeface="Calibri"/>
                <a:cs typeface="Calibri"/>
              </a:rPr>
              <a:t>Limburg</a:t>
            </a:r>
            <a:r>
              <a:rPr lang="it-IT" i="1" dirty="0">
                <a:solidFill>
                  <a:srgbClr val="000000"/>
                </a:solidFill>
                <a:ea typeface="Calibri"/>
                <a:cs typeface="Calibri"/>
              </a:rPr>
              <a:t>- Energy fund</a:t>
            </a:r>
            <a:r>
              <a:rPr lang="it-IT" dirty="0">
                <a:solidFill>
                  <a:srgbClr val="000000"/>
                </a:solidFill>
                <a:ea typeface="Calibri"/>
                <a:cs typeface="Calibri"/>
              </a:rPr>
              <a:t>: </a:t>
            </a:r>
            <a:r>
              <a:rPr lang="it-IT" dirty="0" err="1">
                <a:solidFill>
                  <a:srgbClr val="000000"/>
                </a:solidFill>
                <a:ea typeface="Calibri"/>
                <a:cs typeface="Calibri"/>
              </a:rPr>
              <a:t>Instrument</a:t>
            </a:r>
            <a:r>
              <a:rPr lang="it-IT" dirty="0">
                <a:solidFill>
                  <a:srgbClr val="000000"/>
                </a:solidFill>
                <a:ea typeface="Calibri"/>
                <a:cs typeface="Calibri"/>
              </a:rPr>
              <a:t> </a:t>
            </a:r>
            <a:r>
              <a:rPr lang="it-IT" dirty="0" err="1">
                <a:solidFill>
                  <a:srgbClr val="000000"/>
                </a:solidFill>
                <a:ea typeface="Calibri"/>
                <a:cs typeface="Calibri"/>
              </a:rPr>
              <a:t>targeted</a:t>
            </a:r>
            <a:r>
              <a:rPr lang="it-IT" dirty="0">
                <a:solidFill>
                  <a:srgbClr val="000000"/>
                </a:solidFill>
                <a:ea typeface="Calibri"/>
                <a:cs typeface="Calibri"/>
              </a:rPr>
              <a:t> to </a:t>
            </a:r>
            <a:r>
              <a:rPr lang="it-IT" dirty="0" err="1">
                <a:solidFill>
                  <a:srgbClr val="000000"/>
                </a:solidFill>
                <a:ea typeface="Calibri"/>
                <a:cs typeface="Calibri"/>
              </a:rPr>
              <a:t>industry</a:t>
            </a:r>
            <a:r>
              <a:rPr lang="it-IT" dirty="0">
                <a:solidFill>
                  <a:srgbClr val="000000"/>
                </a:solidFill>
                <a:ea typeface="Calibri"/>
                <a:cs typeface="Calibri"/>
              </a:rPr>
              <a:t> </a:t>
            </a:r>
            <a:r>
              <a:rPr lang="it-IT" dirty="0" err="1">
                <a:solidFill>
                  <a:srgbClr val="000000"/>
                </a:solidFill>
                <a:ea typeface="Calibri"/>
                <a:cs typeface="Calibri"/>
              </a:rPr>
              <a:t>providing</a:t>
            </a:r>
            <a:r>
              <a:rPr lang="it-IT" dirty="0">
                <a:solidFill>
                  <a:srgbClr val="000000"/>
                </a:solidFill>
                <a:ea typeface="Calibri"/>
                <a:cs typeface="Calibri"/>
              </a:rPr>
              <a:t> </a:t>
            </a:r>
            <a:r>
              <a:rPr lang="it-IT" dirty="0" err="1">
                <a:solidFill>
                  <a:srgbClr val="000000"/>
                </a:solidFill>
                <a:ea typeface="Calibri"/>
                <a:cs typeface="Calibri"/>
              </a:rPr>
              <a:t>loans</a:t>
            </a:r>
            <a:r>
              <a:rPr lang="it-IT" dirty="0">
                <a:solidFill>
                  <a:srgbClr val="000000"/>
                </a:solidFill>
                <a:ea typeface="Calibri"/>
                <a:cs typeface="Calibri"/>
              </a:rPr>
              <a:t> and </a:t>
            </a:r>
            <a:r>
              <a:rPr lang="it-IT" dirty="0" err="1">
                <a:solidFill>
                  <a:srgbClr val="000000"/>
                </a:solidFill>
                <a:ea typeface="Calibri"/>
                <a:cs typeface="Calibri"/>
              </a:rPr>
              <a:t>subsidies</a:t>
            </a:r>
            <a:r>
              <a:rPr lang="it-IT" dirty="0">
                <a:solidFill>
                  <a:srgbClr val="000000"/>
                </a:solidFill>
                <a:ea typeface="Calibri"/>
                <a:cs typeface="Calibri"/>
              </a:rPr>
              <a:t> </a:t>
            </a:r>
            <a:r>
              <a:rPr lang="it-IT" dirty="0" err="1">
                <a:solidFill>
                  <a:srgbClr val="000000"/>
                </a:solidFill>
                <a:ea typeface="Calibri"/>
                <a:cs typeface="Calibri"/>
              </a:rPr>
              <a:t>requiring</a:t>
            </a:r>
            <a:r>
              <a:rPr lang="it-IT" dirty="0">
                <a:solidFill>
                  <a:srgbClr val="000000"/>
                </a:solidFill>
                <a:ea typeface="Calibri"/>
                <a:cs typeface="Calibri"/>
              </a:rPr>
              <a:t> co-</a:t>
            </a:r>
            <a:r>
              <a:rPr lang="it-IT" dirty="0" err="1">
                <a:solidFill>
                  <a:srgbClr val="000000"/>
                </a:solidFill>
                <a:ea typeface="Calibri"/>
                <a:cs typeface="Calibri"/>
              </a:rPr>
              <a:t>financing</a:t>
            </a:r>
            <a:r>
              <a:rPr lang="it-IT" dirty="0">
                <a:solidFill>
                  <a:srgbClr val="000000"/>
                </a:solidFill>
                <a:ea typeface="Calibri"/>
                <a:cs typeface="Calibri"/>
              </a:rPr>
              <a:t>, </a:t>
            </a:r>
            <a:r>
              <a:rPr lang="it-IT" dirty="0" err="1">
                <a:solidFill>
                  <a:srgbClr val="000000"/>
                </a:solidFill>
                <a:ea typeface="Calibri"/>
                <a:cs typeface="Calibri"/>
              </a:rPr>
              <a:t>at</a:t>
            </a:r>
            <a:r>
              <a:rPr lang="it-IT" dirty="0">
                <a:solidFill>
                  <a:srgbClr val="000000"/>
                </a:solidFill>
                <a:ea typeface="Calibri"/>
                <a:cs typeface="Calibri"/>
              </a:rPr>
              <a:t> TRL 6-7, </a:t>
            </a:r>
            <a:r>
              <a:rPr lang="it-IT" dirty="0" err="1">
                <a:solidFill>
                  <a:srgbClr val="000000"/>
                </a:solidFill>
                <a:ea typeface="Calibri"/>
                <a:cs typeface="Calibri"/>
              </a:rPr>
              <a:t>using</a:t>
            </a:r>
            <a:r>
              <a:rPr lang="it-IT" dirty="0">
                <a:solidFill>
                  <a:srgbClr val="000000"/>
                </a:solidFill>
                <a:ea typeface="Calibri"/>
                <a:cs typeface="Calibri"/>
              </a:rPr>
              <a:t> a mix or </a:t>
            </a:r>
            <a:r>
              <a:rPr lang="it-IT" dirty="0" err="1">
                <a:solidFill>
                  <a:srgbClr val="000000"/>
                </a:solidFill>
                <a:ea typeface="Calibri"/>
                <a:cs typeface="Calibri"/>
              </a:rPr>
              <a:t>Regional</a:t>
            </a:r>
            <a:r>
              <a:rPr lang="it-IT" dirty="0">
                <a:solidFill>
                  <a:srgbClr val="000000"/>
                </a:solidFill>
                <a:ea typeface="Calibri"/>
                <a:cs typeface="Calibri"/>
              </a:rPr>
              <a:t> and EIB funds, </a:t>
            </a:r>
            <a:r>
              <a:rPr lang="it-IT" dirty="0" err="1">
                <a:solidFill>
                  <a:srgbClr val="000000"/>
                </a:solidFill>
                <a:ea typeface="Calibri"/>
                <a:cs typeface="Calibri"/>
              </a:rPr>
              <a:t>focused</a:t>
            </a:r>
            <a:r>
              <a:rPr lang="it-IT" dirty="0">
                <a:solidFill>
                  <a:srgbClr val="000000"/>
                </a:solidFill>
                <a:ea typeface="Calibri"/>
                <a:cs typeface="Calibri"/>
              </a:rPr>
              <a:t> on </a:t>
            </a:r>
            <a:r>
              <a:rPr lang="it-IT" dirty="0" err="1">
                <a:solidFill>
                  <a:srgbClr val="000000"/>
                </a:solidFill>
                <a:ea typeface="Calibri"/>
                <a:cs typeface="Calibri"/>
              </a:rPr>
              <a:t>nergy</a:t>
            </a:r>
            <a:r>
              <a:rPr lang="it-IT" dirty="0">
                <a:solidFill>
                  <a:srgbClr val="000000"/>
                </a:solidFill>
                <a:ea typeface="Calibri"/>
                <a:cs typeface="Calibri"/>
              </a:rPr>
              <a:t> </a:t>
            </a:r>
            <a:r>
              <a:rPr lang="it-IT" dirty="0" err="1">
                <a:solidFill>
                  <a:srgbClr val="000000"/>
                </a:solidFill>
                <a:ea typeface="Calibri"/>
                <a:cs typeface="Calibri"/>
              </a:rPr>
              <a:t>savings</a:t>
            </a:r>
            <a:r>
              <a:rPr lang="it-IT" dirty="0">
                <a:solidFill>
                  <a:srgbClr val="000000"/>
                </a:solidFill>
                <a:ea typeface="Calibri"/>
                <a:cs typeface="Calibri"/>
              </a:rPr>
              <a:t> and </a:t>
            </a:r>
            <a:r>
              <a:rPr lang="it-IT" dirty="0" err="1">
                <a:solidFill>
                  <a:srgbClr val="000000"/>
                </a:solidFill>
                <a:ea typeface="Calibri"/>
                <a:cs typeface="Calibri"/>
              </a:rPr>
              <a:t>circular</a:t>
            </a:r>
            <a:r>
              <a:rPr lang="it-IT" dirty="0">
                <a:solidFill>
                  <a:srgbClr val="000000"/>
                </a:solidFill>
                <a:ea typeface="Calibri"/>
                <a:cs typeface="Calibri"/>
              </a:rPr>
              <a:t> economy.</a:t>
            </a:r>
            <a:endParaRPr lang="en-US" dirty="0">
              <a:solidFill>
                <a:prstClr val="black"/>
              </a:solidFill>
            </a:endParaRPr>
          </a:p>
        </p:txBody>
      </p:sp>
      <p:sp>
        <p:nvSpPr>
          <p:cNvPr id="5" name="CasellaDiTesto 4">
            <a:extLst>
              <a:ext uri="{FF2B5EF4-FFF2-40B4-BE49-F238E27FC236}">
                <a16:creationId xmlns:a16="http://schemas.microsoft.com/office/drawing/2014/main" xmlns="" id="{331EC180-EF5B-420E-BB40-2373F2C0DEC3}"/>
              </a:ext>
            </a:extLst>
          </p:cNvPr>
          <p:cNvSpPr txBox="1"/>
          <p:nvPr/>
        </p:nvSpPr>
        <p:spPr>
          <a:xfrm>
            <a:off x="3962400" y="3577188"/>
            <a:ext cx="4953000" cy="1200329"/>
          </a:xfrm>
          <a:prstGeom prst="rect">
            <a:avLst/>
          </a:prstGeom>
          <a:noFill/>
          <a:ln>
            <a:solidFill>
              <a:srgbClr val="000090"/>
            </a:solidFill>
          </a:ln>
        </p:spPr>
        <p:txBody>
          <a:bodyPr wrap="square" rtlCol="0">
            <a:spAutoFit/>
          </a:bodyPr>
          <a:lstStyle/>
          <a:p>
            <a:pPr>
              <a:defRPr/>
            </a:pPr>
            <a:r>
              <a:rPr lang="it-IT" i="1" dirty="0" err="1">
                <a:solidFill>
                  <a:srgbClr val="000000"/>
                </a:solidFill>
                <a:ea typeface="Calibri"/>
                <a:cs typeface="Calibri"/>
              </a:rPr>
              <a:t>Fryslan</a:t>
            </a:r>
            <a:r>
              <a:rPr lang="it-IT" i="1" dirty="0">
                <a:solidFill>
                  <a:srgbClr val="000000"/>
                </a:solidFill>
                <a:ea typeface="Calibri"/>
                <a:cs typeface="Calibri"/>
              </a:rPr>
              <a:t>- </a:t>
            </a:r>
            <a:r>
              <a:rPr lang="it-IT" i="1" dirty="0" err="1">
                <a:solidFill>
                  <a:srgbClr val="000000"/>
                </a:solidFill>
                <a:ea typeface="Calibri"/>
                <a:cs typeface="Calibri"/>
              </a:rPr>
              <a:t>Circulair</a:t>
            </a:r>
            <a:r>
              <a:rPr lang="it-IT" i="1" dirty="0">
                <a:solidFill>
                  <a:srgbClr val="000000"/>
                </a:solidFill>
                <a:ea typeface="Calibri"/>
                <a:cs typeface="Calibri"/>
              </a:rPr>
              <a:t> Economy Call </a:t>
            </a:r>
            <a:r>
              <a:rPr lang="it-IT" i="1" dirty="0" err="1">
                <a:solidFill>
                  <a:srgbClr val="000000"/>
                </a:solidFill>
                <a:ea typeface="Calibri"/>
                <a:cs typeface="Calibri"/>
              </a:rPr>
              <a:t>Fryslân</a:t>
            </a:r>
            <a:r>
              <a:rPr lang="it-IT" dirty="0">
                <a:solidFill>
                  <a:srgbClr val="000000"/>
                </a:solidFill>
                <a:ea typeface="Calibri"/>
                <a:cs typeface="Calibri"/>
              </a:rPr>
              <a:t>: </a:t>
            </a:r>
            <a:r>
              <a:rPr lang="it-IT" dirty="0" err="1">
                <a:solidFill>
                  <a:srgbClr val="000000"/>
                </a:solidFill>
                <a:ea typeface="Calibri"/>
                <a:cs typeface="Calibri"/>
              </a:rPr>
              <a:t>instrument</a:t>
            </a:r>
            <a:r>
              <a:rPr lang="it-IT" dirty="0">
                <a:solidFill>
                  <a:srgbClr val="000000"/>
                </a:solidFill>
                <a:ea typeface="Calibri"/>
                <a:cs typeface="Calibri"/>
              </a:rPr>
              <a:t> </a:t>
            </a:r>
            <a:r>
              <a:rPr lang="it-IT" dirty="0" err="1">
                <a:solidFill>
                  <a:srgbClr val="000000"/>
                </a:solidFill>
                <a:ea typeface="Calibri"/>
                <a:cs typeface="Calibri"/>
              </a:rPr>
              <a:t>targeted</a:t>
            </a:r>
            <a:r>
              <a:rPr lang="it-IT" dirty="0">
                <a:solidFill>
                  <a:srgbClr val="000000"/>
                </a:solidFill>
                <a:ea typeface="Calibri"/>
                <a:cs typeface="Calibri"/>
              </a:rPr>
              <a:t> to </a:t>
            </a:r>
            <a:r>
              <a:rPr lang="it-IT" dirty="0" err="1">
                <a:solidFill>
                  <a:srgbClr val="000000"/>
                </a:solidFill>
                <a:ea typeface="Calibri"/>
                <a:cs typeface="Calibri"/>
              </a:rPr>
              <a:t>SMEs</a:t>
            </a:r>
            <a:r>
              <a:rPr lang="it-IT" dirty="0">
                <a:solidFill>
                  <a:srgbClr val="000000"/>
                </a:solidFill>
                <a:ea typeface="Calibri"/>
                <a:cs typeface="Calibri"/>
              </a:rPr>
              <a:t> </a:t>
            </a:r>
            <a:r>
              <a:rPr lang="it-IT" dirty="0" err="1">
                <a:solidFill>
                  <a:srgbClr val="000000"/>
                </a:solidFill>
                <a:ea typeface="Calibri"/>
                <a:cs typeface="Calibri"/>
              </a:rPr>
              <a:t>providing</a:t>
            </a:r>
            <a:r>
              <a:rPr lang="it-IT" dirty="0">
                <a:solidFill>
                  <a:srgbClr val="000000"/>
                </a:solidFill>
                <a:ea typeface="Calibri"/>
                <a:cs typeface="Calibri"/>
              </a:rPr>
              <a:t> </a:t>
            </a:r>
            <a:r>
              <a:rPr lang="it-IT" dirty="0" err="1">
                <a:solidFill>
                  <a:srgbClr val="000000"/>
                </a:solidFill>
                <a:ea typeface="Calibri"/>
                <a:cs typeface="Calibri"/>
              </a:rPr>
              <a:t>subsidies</a:t>
            </a:r>
            <a:r>
              <a:rPr lang="it-IT" dirty="0">
                <a:solidFill>
                  <a:srgbClr val="000000"/>
                </a:solidFill>
                <a:ea typeface="Calibri"/>
                <a:cs typeface="Calibri"/>
              </a:rPr>
              <a:t> </a:t>
            </a:r>
            <a:r>
              <a:rPr lang="it-IT" dirty="0" err="1">
                <a:solidFill>
                  <a:srgbClr val="000000"/>
                </a:solidFill>
                <a:ea typeface="Calibri"/>
                <a:cs typeface="Calibri"/>
              </a:rPr>
              <a:t>requiring</a:t>
            </a:r>
            <a:r>
              <a:rPr lang="it-IT" dirty="0">
                <a:solidFill>
                  <a:srgbClr val="000000"/>
                </a:solidFill>
                <a:ea typeface="Calibri"/>
                <a:cs typeface="Calibri"/>
              </a:rPr>
              <a:t> co-</a:t>
            </a:r>
            <a:r>
              <a:rPr lang="it-IT" dirty="0" err="1">
                <a:solidFill>
                  <a:srgbClr val="000000"/>
                </a:solidFill>
                <a:ea typeface="Calibri"/>
                <a:cs typeface="Calibri"/>
              </a:rPr>
              <a:t>financing</a:t>
            </a:r>
            <a:r>
              <a:rPr lang="it-IT" dirty="0">
                <a:solidFill>
                  <a:srgbClr val="000000"/>
                </a:solidFill>
                <a:ea typeface="Calibri"/>
                <a:cs typeface="Calibri"/>
              </a:rPr>
              <a:t>, with a </a:t>
            </a:r>
            <a:r>
              <a:rPr lang="it-IT" dirty="0" err="1">
                <a:solidFill>
                  <a:srgbClr val="000000"/>
                </a:solidFill>
                <a:ea typeface="Calibri"/>
                <a:cs typeface="Calibri"/>
              </a:rPr>
              <a:t>funding</a:t>
            </a:r>
            <a:r>
              <a:rPr lang="it-IT" dirty="0">
                <a:solidFill>
                  <a:srgbClr val="000000"/>
                </a:solidFill>
                <a:ea typeface="Calibri"/>
                <a:cs typeface="Calibri"/>
              </a:rPr>
              <a:t> rate of maximum 40%, </a:t>
            </a:r>
            <a:r>
              <a:rPr lang="it-IT" dirty="0" err="1">
                <a:solidFill>
                  <a:srgbClr val="000000"/>
                </a:solidFill>
                <a:ea typeface="Calibri"/>
                <a:cs typeface="Calibri"/>
              </a:rPr>
              <a:t>at</a:t>
            </a:r>
            <a:r>
              <a:rPr lang="it-IT" dirty="0">
                <a:solidFill>
                  <a:srgbClr val="000000"/>
                </a:solidFill>
                <a:ea typeface="Calibri"/>
                <a:cs typeface="Calibri"/>
              </a:rPr>
              <a:t> TRL 6-7, on </a:t>
            </a:r>
            <a:r>
              <a:rPr lang="it-IT" dirty="0" err="1">
                <a:solidFill>
                  <a:srgbClr val="000000"/>
                </a:solidFill>
                <a:ea typeface="Calibri"/>
                <a:cs typeface="Calibri"/>
              </a:rPr>
              <a:t>regional</a:t>
            </a:r>
            <a:r>
              <a:rPr lang="it-IT" dirty="0">
                <a:solidFill>
                  <a:srgbClr val="000000"/>
                </a:solidFill>
                <a:ea typeface="Calibri"/>
                <a:cs typeface="Calibri"/>
              </a:rPr>
              <a:t> funds.</a:t>
            </a:r>
            <a:endParaRPr lang="en-US" dirty="0">
              <a:solidFill>
                <a:prstClr val="black"/>
              </a:solidFill>
            </a:endParaRPr>
          </a:p>
        </p:txBody>
      </p:sp>
      <p:sp>
        <p:nvSpPr>
          <p:cNvPr id="2" name="Freccia bidirezionale verticale 1"/>
          <p:cNvSpPr/>
          <p:nvPr/>
        </p:nvSpPr>
        <p:spPr>
          <a:xfrm>
            <a:off x="6096000" y="2764968"/>
            <a:ext cx="533400" cy="685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pic>
        <p:nvPicPr>
          <p:cNvPr id="7" name="Immagine 6" descr="synergy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485900"/>
            <a:ext cx="3663642" cy="2457450"/>
          </a:xfrm>
          <a:prstGeom prst="rect">
            <a:avLst/>
          </a:prstGeom>
        </p:spPr>
      </p:pic>
      <p:sp>
        <p:nvSpPr>
          <p:cNvPr id="8" name="object 4">
            <a:extLst>
              <a:ext uri="{FF2B5EF4-FFF2-40B4-BE49-F238E27FC236}">
                <a16:creationId xmlns:a16="http://schemas.microsoft.com/office/drawing/2014/main" xmlns="" id="{E2791D86-941D-4013-BA19-73F730B64157}"/>
              </a:ext>
            </a:extLst>
          </p:cNvPr>
          <p:cNvSpPr txBox="1">
            <a:spLocks noGrp="1"/>
          </p:cNvSpPr>
          <p:nvPr>
            <p:ph type="title"/>
          </p:nvPr>
        </p:nvSpPr>
        <p:spPr>
          <a:xfrm>
            <a:off x="242385" y="114300"/>
            <a:ext cx="8749215" cy="1292662"/>
          </a:xfrm>
          <a:prstGeom prst="rect">
            <a:avLst/>
          </a:prstGeom>
        </p:spPr>
        <p:txBody>
          <a:bodyPr vert="horz" wrap="square" lIns="0" tIns="0" rIns="0" bIns="0" rtlCol="0">
            <a:spAutoFit/>
          </a:bodyPr>
          <a:lstStyle/>
          <a:p>
            <a:r>
              <a:rPr lang="en-US" sz="2800" dirty="0"/>
              <a:t>Matching local emerging ideas, and cross-regional value chains with instruments</a:t>
            </a:r>
            <a:br>
              <a:rPr lang="en-US" sz="2800" dirty="0"/>
            </a:br>
            <a:endParaRPr lang="en-GB" sz="2800" dirty="0"/>
          </a:p>
        </p:txBody>
      </p:sp>
    </p:spTree>
    <p:extLst>
      <p:ext uri="{BB962C8B-B14F-4D97-AF65-F5344CB8AC3E}">
        <p14:creationId xmlns:p14="http://schemas.microsoft.com/office/powerpoint/2010/main" val="224412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_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4" name="CasellaDiTesto 3"/>
          <p:cNvSpPr txBox="1"/>
          <p:nvPr/>
        </p:nvSpPr>
        <p:spPr>
          <a:xfrm>
            <a:off x="2709" y="4422451"/>
            <a:ext cx="9143999" cy="646331"/>
          </a:xfrm>
          <a:prstGeom prst="rect">
            <a:avLst/>
          </a:prstGeom>
          <a:noFill/>
        </p:spPr>
        <p:txBody>
          <a:bodyPr wrap="square" rtlCol="0">
            <a:spAutoFit/>
          </a:bodyPr>
          <a:lstStyle/>
          <a:p>
            <a:pPr algn="ctr"/>
            <a:r>
              <a:rPr lang="en-US" b="1" dirty="0">
                <a:solidFill>
                  <a:schemeClr val="bg1"/>
                </a:solidFill>
              </a:rPr>
              <a:t>SCREEN - Identified barriers and recommendations</a:t>
            </a:r>
          </a:p>
          <a:p>
            <a:pPr algn="ctr"/>
            <a:r>
              <a:rPr lang="it-IT" b="1" dirty="0">
                <a:solidFill>
                  <a:schemeClr val="bg1"/>
                </a:solidFill>
              </a:rPr>
              <a:t>Bart Volkers</a:t>
            </a:r>
            <a:endParaRPr lang="it-IT" b="1" i="1" dirty="0">
              <a:solidFill>
                <a:schemeClr val="bg1"/>
              </a:solidFill>
            </a:endParaRPr>
          </a:p>
        </p:txBody>
      </p:sp>
      <p:pic>
        <p:nvPicPr>
          <p:cNvPr id="1026" name="Picture 2" descr="Afbeeldingsresultaat voor fryslan">
            <a:extLst>
              <a:ext uri="{FF2B5EF4-FFF2-40B4-BE49-F238E27FC236}">
                <a16:creationId xmlns:a16="http://schemas.microsoft.com/office/drawing/2014/main" xmlns="" id="{9AC04E01-45DA-49F8-9CC8-0077943F68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9162" y="4492375"/>
            <a:ext cx="1697282" cy="415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F72D91F0-D36B-4A13-A78C-97B255C0DF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8388" y="2779943"/>
            <a:ext cx="1728056" cy="1642508"/>
          </a:xfrm>
          <a:prstGeom prst="rect">
            <a:avLst/>
          </a:prstGeom>
        </p:spPr>
      </p:pic>
      <p:pic>
        <p:nvPicPr>
          <p:cNvPr id="7" name="Afbeelding 6">
            <a:extLst>
              <a:ext uri="{FF2B5EF4-FFF2-40B4-BE49-F238E27FC236}">
                <a16:creationId xmlns:a16="http://schemas.microsoft.com/office/drawing/2014/main" xmlns="" id="{4C817FE5-EE03-4004-AAC8-5542CD9671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3323" y="3349870"/>
            <a:ext cx="105522" cy="105522"/>
          </a:xfrm>
          <a:prstGeom prst="rect">
            <a:avLst/>
          </a:prstGeom>
        </p:spPr>
      </p:pic>
    </p:spTree>
    <p:extLst>
      <p:ext uri="{BB962C8B-B14F-4D97-AF65-F5344CB8AC3E}">
        <p14:creationId xmlns:p14="http://schemas.microsoft.com/office/powerpoint/2010/main" val="165538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p:cNvSpPr/>
          <p:nvPr/>
        </p:nvSpPr>
        <p:spPr>
          <a:xfrm>
            <a:off x="562707" y="105296"/>
            <a:ext cx="7611718" cy="417231"/>
          </a:xfrm>
          <a:prstGeom prst="rect">
            <a:avLst/>
          </a:prstGeom>
        </p:spPr>
        <p:txBody>
          <a:bodyPr wrap="none" lIns="77916" tIns="38958" rIns="77916" bIns="38958">
            <a:spAutoFit/>
          </a:bodyPr>
          <a:lstStyle/>
          <a:p>
            <a:pPr defTabSz="389582"/>
            <a:r>
              <a:rPr lang="en-US" sz="2200" b="1" dirty="0">
                <a:solidFill>
                  <a:srgbClr val="4D5B6B"/>
                </a:solidFill>
              </a:rPr>
              <a:t>SCREEN Methodology: From local to cross-regional value-chains</a:t>
            </a:r>
            <a:endParaRPr lang="it-IT" sz="2200" dirty="0">
              <a:solidFill>
                <a:srgbClr val="4D5B6B"/>
              </a:solidFill>
            </a:endParaRPr>
          </a:p>
        </p:txBody>
      </p:sp>
      <p:sp>
        <p:nvSpPr>
          <p:cNvPr id="31" name="CasellaDiTesto 30">
            <a:extLst>
              <a:ext uri="{FF2B5EF4-FFF2-40B4-BE49-F238E27FC236}">
                <a16:creationId xmlns:a16="http://schemas.microsoft.com/office/drawing/2014/main" xmlns="" id="{BE8B6D42-0B7C-4058-890F-E54893B86DD8}"/>
              </a:ext>
            </a:extLst>
          </p:cNvPr>
          <p:cNvSpPr txBox="1"/>
          <p:nvPr/>
        </p:nvSpPr>
        <p:spPr>
          <a:xfrm>
            <a:off x="410592" y="681248"/>
            <a:ext cx="8172538" cy="3587330"/>
          </a:xfrm>
          <a:prstGeom prst="rect">
            <a:avLst/>
          </a:prstGeom>
          <a:noFill/>
          <a:ln>
            <a:solidFill>
              <a:srgbClr val="008000"/>
            </a:solidFill>
          </a:ln>
        </p:spPr>
        <p:txBody>
          <a:bodyPr wrap="square" lIns="77916" tIns="38958" rIns="77916" bIns="38958" rtlCol="0">
            <a:spAutoFit/>
          </a:bodyPr>
          <a:lstStyle/>
          <a:p>
            <a:pPr marL="389582" indent="-389582" defTabSz="389582">
              <a:buFont typeface="+mj-lt"/>
              <a:buAutoNum type="arabicPeriod"/>
              <a:defRPr/>
            </a:pPr>
            <a:r>
              <a:rPr lang="en-US" sz="1900" b="1" i="1" dirty="0">
                <a:solidFill>
                  <a:srgbClr val="337828"/>
                </a:solidFill>
              </a:rPr>
              <a:t>Data Collection</a:t>
            </a:r>
            <a:r>
              <a:rPr lang="en-US" sz="1900" b="1" dirty="0">
                <a:solidFill>
                  <a:srgbClr val="4D5B6B"/>
                </a:solidFill>
              </a:rPr>
              <a:t>: </a:t>
            </a:r>
            <a:r>
              <a:rPr lang="en-US" sz="1900" dirty="0">
                <a:solidFill>
                  <a:srgbClr val="4D5B6B"/>
                </a:solidFill>
              </a:rPr>
              <a:t>A tool has been designed to collect data about existing capabilities in the Screen Regions, also considering the Smart Specialization Strategies and the key industry sectors. </a:t>
            </a:r>
          </a:p>
          <a:p>
            <a:pPr marL="389582" indent="-389582" defTabSz="389582">
              <a:buFont typeface="+mj-lt"/>
              <a:buAutoNum type="arabicPeriod"/>
              <a:defRPr/>
            </a:pPr>
            <a:endParaRPr lang="en-US" sz="1900" dirty="0">
              <a:solidFill>
                <a:srgbClr val="4D5B6B"/>
              </a:solidFill>
            </a:endParaRPr>
          </a:p>
          <a:p>
            <a:pPr marL="389582" indent="-389582" defTabSz="389582">
              <a:buFont typeface="+mj-lt"/>
              <a:buAutoNum type="arabicPeriod"/>
              <a:defRPr/>
            </a:pPr>
            <a:r>
              <a:rPr lang="en-US" sz="1900" b="1" i="1" dirty="0">
                <a:solidFill>
                  <a:srgbClr val="337828"/>
                </a:solidFill>
              </a:rPr>
              <a:t>Analysis: </a:t>
            </a:r>
            <a:r>
              <a:rPr lang="en-US" sz="1900" dirty="0">
                <a:solidFill>
                  <a:srgbClr val="4D5B6B"/>
                </a:solidFill>
              </a:rPr>
              <a:t>A twofold data-driven and interaction-driven approach has been followed in order to </a:t>
            </a:r>
            <a:r>
              <a:rPr lang="en-US" sz="1900" dirty="0" err="1">
                <a:solidFill>
                  <a:srgbClr val="4D5B6B"/>
                </a:solidFill>
              </a:rPr>
              <a:t>analyse</a:t>
            </a:r>
            <a:r>
              <a:rPr lang="en-US" sz="1900" dirty="0">
                <a:solidFill>
                  <a:srgbClr val="4D5B6B"/>
                </a:solidFill>
              </a:rPr>
              <a:t> the existing capabilities and identify the existence of regional hotspots and cross-regional opportunities and emerging ideas.</a:t>
            </a:r>
          </a:p>
          <a:p>
            <a:pPr marL="389582" indent="-389582" defTabSz="389582">
              <a:buFont typeface="+mj-lt"/>
              <a:buAutoNum type="arabicPeriod"/>
              <a:defRPr/>
            </a:pPr>
            <a:endParaRPr lang="en-US" sz="1900" dirty="0">
              <a:solidFill>
                <a:srgbClr val="4D5B6B"/>
              </a:solidFill>
            </a:endParaRPr>
          </a:p>
          <a:p>
            <a:pPr marL="389582" indent="-389582" defTabSz="389582">
              <a:buFont typeface="+mj-lt"/>
              <a:buAutoNum type="arabicPeriod"/>
              <a:defRPr/>
            </a:pPr>
            <a:r>
              <a:rPr lang="en-US" sz="1900" b="1" i="1" dirty="0">
                <a:solidFill>
                  <a:srgbClr val="337828"/>
                </a:solidFill>
              </a:rPr>
              <a:t>Synthesis</a:t>
            </a:r>
            <a:r>
              <a:rPr lang="en-US" sz="1900" dirty="0">
                <a:solidFill>
                  <a:srgbClr val="4D5B6B"/>
                </a:solidFill>
              </a:rPr>
              <a:t>: The existing cross-regional value-chains have been formalized and specific opportunities that can potentially result in actions to be implemented through cross-regional cooperation have been formalized.</a:t>
            </a:r>
          </a:p>
        </p:txBody>
      </p:sp>
    </p:spTree>
    <p:extLst>
      <p:ext uri="{BB962C8B-B14F-4D97-AF65-F5344CB8AC3E}">
        <p14:creationId xmlns:p14="http://schemas.microsoft.com/office/powerpoint/2010/main" val="194898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lide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5" name="Afbeelding 4">
            <a:extLst>
              <a:ext uri="{FF2B5EF4-FFF2-40B4-BE49-F238E27FC236}">
                <a16:creationId xmlns:a16="http://schemas.microsoft.com/office/drawing/2014/main" xmlns="" id="{9677DB54-07E5-452A-A01E-3FBF3E7AB782}"/>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18796" y="246184"/>
            <a:ext cx="6668965" cy="4554415"/>
          </a:xfrm>
          <a:prstGeom prst="rect">
            <a:avLst/>
          </a:prstGeom>
          <a:ln>
            <a:noFill/>
          </a:ln>
          <a:extLst>
            <a:ext uri="{53640926-AAD7-44D8-BBD7-CCE9431645EC}">
              <a14:shadowObscured xmlns:a14="http://schemas.microsoft.com/office/drawing/2010/main"/>
            </a:ext>
          </a:extLst>
        </p:spPr>
      </p:pic>
      <p:sp>
        <p:nvSpPr>
          <p:cNvPr id="6" name="Rechthoek 5">
            <a:extLst>
              <a:ext uri="{FF2B5EF4-FFF2-40B4-BE49-F238E27FC236}">
                <a16:creationId xmlns:a16="http://schemas.microsoft.com/office/drawing/2014/main" xmlns="" id="{44BB4629-AE89-4685-84F7-FA8D7B28C315}"/>
              </a:ext>
            </a:extLst>
          </p:cNvPr>
          <p:cNvSpPr/>
          <p:nvPr/>
        </p:nvSpPr>
        <p:spPr>
          <a:xfrm>
            <a:off x="918796" y="4244178"/>
            <a:ext cx="792776" cy="556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198701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lide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graphicFrame>
        <p:nvGraphicFramePr>
          <p:cNvPr id="7" name="Diagram 6">
            <a:extLst>
              <a:ext uri="{FF2B5EF4-FFF2-40B4-BE49-F238E27FC236}">
                <a16:creationId xmlns:a16="http://schemas.microsoft.com/office/drawing/2014/main" xmlns="" id="{6BCC5091-C1C5-4012-B50B-811218068A3B}"/>
              </a:ext>
            </a:extLst>
          </p:cNvPr>
          <p:cNvGraphicFramePr/>
          <p:nvPr>
            <p:extLst/>
          </p:nvPr>
        </p:nvGraphicFramePr>
        <p:xfrm>
          <a:off x="813288" y="202223"/>
          <a:ext cx="6690946" cy="484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056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lide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7" name="Afbeelding 6">
            <a:extLst>
              <a:ext uri="{FF2B5EF4-FFF2-40B4-BE49-F238E27FC236}">
                <a16:creationId xmlns:a16="http://schemas.microsoft.com/office/drawing/2014/main" xmlns="" id="{D965105C-948F-40CC-AB70-E19263CCC23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127" y="197827"/>
            <a:ext cx="7631723" cy="4796204"/>
          </a:xfrm>
          <a:prstGeom prst="rect">
            <a:avLst/>
          </a:prstGeom>
          <a:noFill/>
        </p:spPr>
      </p:pic>
      <p:sp>
        <p:nvSpPr>
          <p:cNvPr id="2" name="Rechthoek: afgeronde hoeken 1">
            <a:extLst>
              <a:ext uri="{FF2B5EF4-FFF2-40B4-BE49-F238E27FC236}">
                <a16:creationId xmlns:a16="http://schemas.microsoft.com/office/drawing/2014/main" xmlns="" id="{A4E213E0-1772-4DFC-8223-55829F4AB5F9}"/>
              </a:ext>
            </a:extLst>
          </p:cNvPr>
          <p:cNvSpPr/>
          <p:nvPr/>
        </p:nvSpPr>
        <p:spPr>
          <a:xfrm>
            <a:off x="4334608" y="1389185"/>
            <a:ext cx="1556238" cy="1885950"/>
          </a:xfrm>
          <a:prstGeom prst="roundRect">
            <a:avLst>
              <a:gd name="adj" fmla="val 9322"/>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Bijschrift: gebogen lijn 2">
            <a:extLst>
              <a:ext uri="{FF2B5EF4-FFF2-40B4-BE49-F238E27FC236}">
                <a16:creationId xmlns:a16="http://schemas.microsoft.com/office/drawing/2014/main" xmlns="" id="{87B08ABF-C575-4EFF-91D3-3CF30A78863D}"/>
              </a:ext>
            </a:extLst>
          </p:cNvPr>
          <p:cNvSpPr/>
          <p:nvPr/>
        </p:nvSpPr>
        <p:spPr>
          <a:xfrm>
            <a:off x="7931974" y="3587983"/>
            <a:ext cx="1197441" cy="1555517"/>
          </a:xfrm>
          <a:prstGeom prst="borderCallout2">
            <a:avLst>
              <a:gd name="adj1" fmla="val 18750"/>
              <a:gd name="adj2" fmla="val -8333"/>
              <a:gd name="adj3" fmla="val 18750"/>
              <a:gd name="adj4" fmla="val -16667"/>
              <a:gd name="adj5" fmla="val -83135"/>
              <a:gd name="adj6" fmla="val -170179"/>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Methodology for </a:t>
            </a:r>
            <a:r>
              <a:rPr lang="nl-NL" sz="1200" dirty="0" err="1"/>
              <a:t>regional</a:t>
            </a:r>
            <a:r>
              <a:rPr lang="nl-NL" sz="1200" dirty="0"/>
              <a:t> cooperation – </a:t>
            </a:r>
            <a:r>
              <a:rPr lang="nl-NL" sz="1200" dirty="0" err="1"/>
              <a:t>presentation</a:t>
            </a:r>
            <a:r>
              <a:rPr lang="nl-NL" sz="1200" dirty="0"/>
              <a:t> Marcello Colledani, AFIL/Lombardy Region</a:t>
            </a:r>
          </a:p>
        </p:txBody>
      </p:sp>
    </p:spTree>
    <p:extLst>
      <p:ext uri="{BB962C8B-B14F-4D97-AF65-F5344CB8AC3E}">
        <p14:creationId xmlns:p14="http://schemas.microsoft.com/office/powerpoint/2010/main" val="147480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lide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graphicFrame>
        <p:nvGraphicFramePr>
          <p:cNvPr id="7" name="Diagram 6">
            <a:extLst>
              <a:ext uri="{FF2B5EF4-FFF2-40B4-BE49-F238E27FC236}">
                <a16:creationId xmlns:a16="http://schemas.microsoft.com/office/drawing/2014/main" xmlns="" id="{17762ACF-02D5-4EA8-B5F9-5E6C3DCCC6D2}"/>
              </a:ext>
            </a:extLst>
          </p:cNvPr>
          <p:cNvGraphicFramePr/>
          <p:nvPr>
            <p:extLst/>
          </p:nvPr>
        </p:nvGraphicFramePr>
        <p:xfrm>
          <a:off x="290146" y="294543"/>
          <a:ext cx="7693269" cy="472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ijl: gestreept rechts 1">
            <a:extLst>
              <a:ext uri="{FF2B5EF4-FFF2-40B4-BE49-F238E27FC236}">
                <a16:creationId xmlns:a16="http://schemas.microsoft.com/office/drawing/2014/main" xmlns="" id="{F86E5D40-8557-49D3-8D16-DD200118EC48}"/>
              </a:ext>
            </a:extLst>
          </p:cNvPr>
          <p:cNvSpPr/>
          <p:nvPr/>
        </p:nvSpPr>
        <p:spPr>
          <a:xfrm>
            <a:off x="1644161" y="3874085"/>
            <a:ext cx="6950319" cy="1334487"/>
          </a:xfrm>
          <a:prstGeom prst="stripedRightArrow">
            <a:avLst>
              <a:gd name="adj1" fmla="val 50000"/>
              <a:gd name="adj2" fmla="val 68252"/>
            </a:avLst>
          </a:prstGeom>
          <a:ln>
            <a:solidFill>
              <a:srgbClr val="4A7EBB">
                <a:alpha val="4902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t>Continuation</a:t>
            </a:r>
            <a:r>
              <a:rPr lang="nl-NL" dirty="0"/>
              <a:t> of SCREEN Network – </a:t>
            </a:r>
            <a:r>
              <a:rPr lang="nl-NL" dirty="0" err="1"/>
              <a:t>Operational</a:t>
            </a:r>
            <a:r>
              <a:rPr lang="nl-NL" dirty="0"/>
              <a:t> Plan </a:t>
            </a:r>
            <a:br>
              <a:rPr lang="nl-NL" dirty="0"/>
            </a:br>
            <a:r>
              <a:rPr lang="nl-NL" dirty="0"/>
              <a:t>(</a:t>
            </a:r>
            <a:r>
              <a:rPr lang="nl-NL" dirty="0" err="1"/>
              <a:t>presentation</a:t>
            </a:r>
            <a:r>
              <a:rPr lang="nl-NL" dirty="0"/>
              <a:t> Johanna Alakerttula, Council of Tampere Region)</a:t>
            </a:r>
          </a:p>
        </p:txBody>
      </p:sp>
      <p:sp>
        <p:nvSpPr>
          <p:cNvPr id="9" name="Rechthoek: afgeronde hoeken 8">
            <a:extLst>
              <a:ext uri="{FF2B5EF4-FFF2-40B4-BE49-F238E27FC236}">
                <a16:creationId xmlns:a16="http://schemas.microsoft.com/office/drawing/2014/main" xmlns="" id="{BFEA7EE6-D8B9-46BD-8EED-DA78542A212F}"/>
              </a:ext>
            </a:extLst>
          </p:cNvPr>
          <p:cNvSpPr/>
          <p:nvPr/>
        </p:nvSpPr>
        <p:spPr>
          <a:xfrm>
            <a:off x="5358912" y="2881244"/>
            <a:ext cx="2272812" cy="584690"/>
          </a:xfrm>
          <a:prstGeom prst="roundRect">
            <a:avLst>
              <a:gd name="adj" fmla="val 9322"/>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Bijschrift: gebogen lijn 9">
            <a:extLst>
              <a:ext uri="{FF2B5EF4-FFF2-40B4-BE49-F238E27FC236}">
                <a16:creationId xmlns:a16="http://schemas.microsoft.com/office/drawing/2014/main" xmlns="" id="{1746CEA8-23A2-422D-BB30-57A79141D4DC}"/>
              </a:ext>
            </a:extLst>
          </p:cNvPr>
          <p:cNvSpPr/>
          <p:nvPr/>
        </p:nvSpPr>
        <p:spPr>
          <a:xfrm>
            <a:off x="7806895" y="2325567"/>
            <a:ext cx="1310504" cy="1548518"/>
          </a:xfrm>
          <a:prstGeom prst="borderCallout2">
            <a:avLst>
              <a:gd name="adj1" fmla="val 48843"/>
              <a:gd name="adj2" fmla="val -1959"/>
              <a:gd name="adj3" fmla="val 52533"/>
              <a:gd name="adj4" fmla="val -8280"/>
              <a:gd name="adj5" fmla="val 55779"/>
              <a:gd name="adj6" fmla="val -13377"/>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Methodology for </a:t>
            </a:r>
            <a:r>
              <a:rPr lang="nl-NL" sz="1200" dirty="0" err="1"/>
              <a:t>regional</a:t>
            </a:r>
            <a:r>
              <a:rPr lang="nl-NL" sz="1200" dirty="0"/>
              <a:t> cooperation – </a:t>
            </a:r>
            <a:r>
              <a:rPr lang="nl-NL" sz="1200" dirty="0" err="1"/>
              <a:t>presentation</a:t>
            </a:r>
            <a:r>
              <a:rPr lang="nl-NL" sz="1200" dirty="0"/>
              <a:t> Marcello Colledani, AFIL/Lombardy Region</a:t>
            </a:r>
          </a:p>
        </p:txBody>
      </p:sp>
      <p:sp>
        <p:nvSpPr>
          <p:cNvPr id="11" name="Rechthoek: afgeronde hoeken 10">
            <a:extLst>
              <a:ext uri="{FF2B5EF4-FFF2-40B4-BE49-F238E27FC236}">
                <a16:creationId xmlns:a16="http://schemas.microsoft.com/office/drawing/2014/main" xmlns="" id="{21A4B4CB-FEC9-4CBE-B616-75C05466E07C}"/>
              </a:ext>
            </a:extLst>
          </p:cNvPr>
          <p:cNvSpPr/>
          <p:nvPr/>
        </p:nvSpPr>
        <p:spPr>
          <a:xfrm>
            <a:off x="5358912" y="2571750"/>
            <a:ext cx="2272812" cy="276958"/>
          </a:xfrm>
          <a:prstGeom prst="roundRect">
            <a:avLst>
              <a:gd name="adj" fmla="val 9322"/>
            </a:avLst>
          </a:prstGeom>
          <a:solidFill>
            <a:schemeClr val="accent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Bijschrift: gebogen lijn 11">
            <a:extLst>
              <a:ext uri="{FF2B5EF4-FFF2-40B4-BE49-F238E27FC236}">
                <a16:creationId xmlns:a16="http://schemas.microsoft.com/office/drawing/2014/main" xmlns="" id="{853B3A84-EED3-4FBB-93CF-684913162454}"/>
              </a:ext>
            </a:extLst>
          </p:cNvPr>
          <p:cNvSpPr/>
          <p:nvPr/>
        </p:nvSpPr>
        <p:spPr>
          <a:xfrm>
            <a:off x="3615611" y="2325567"/>
            <a:ext cx="1310504" cy="962756"/>
          </a:xfrm>
          <a:prstGeom prst="borderCallout2">
            <a:avLst>
              <a:gd name="adj1" fmla="val 22725"/>
              <a:gd name="adj2" fmla="val 131887"/>
              <a:gd name="adj3" fmla="val 38055"/>
              <a:gd name="adj4" fmla="val 119192"/>
              <a:gd name="adj5" fmla="val 53792"/>
              <a:gd name="adj6" fmla="val 103361"/>
            </a:avLst>
          </a:prstGeom>
          <a:solidFill>
            <a:schemeClr val="accent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SCREEN Policy Lab: results and future steps – Carlo Polidori</a:t>
            </a:r>
            <a:endParaRPr lang="nl-NL" sz="1200" dirty="0"/>
          </a:p>
        </p:txBody>
      </p:sp>
    </p:spTree>
    <p:extLst>
      <p:ext uri="{BB962C8B-B14F-4D97-AF65-F5344CB8AC3E}">
        <p14:creationId xmlns:p14="http://schemas.microsoft.com/office/powerpoint/2010/main" val="3280797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lide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291" cy="5143500"/>
          </a:xfrm>
          <a:prstGeom prst="rect">
            <a:avLst/>
          </a:prstGeom>
        </p:spPr>
      </p:pic>
      <p:pic>
        <p:nvPicPr>
          <p:cNvPr id="4" name="Afbeelding 3">
            <a:extLst>
              <a:ext uri="{FF2B5EF4-FFF2-40B4-BE49-F238E27FC236}">
                <a16:creationId xmlns:a16="http://schemas.microsoft.com/office/drawing/2014/main" xmlns="" id="{F2F0D678-DF31-4705-8888-B2337FAE67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333" y="272954"/>
            <a:ext cx="6578222" cy="4626918"/>
          </a:xfrm>
          <a:prstGeom prst="rect">
            <a:avLst/>
          </a:prstGeom>
        </p:spPr>
      </p:pic>
      <p:sp>
        <p:nvSpPr>
          <p:cNvPr id="5" name="Tekstvak 4">
            <a:extLst>
              <a:ext uri="{FF2B5EF4-FFF2-40B4-BE49-F238E27FC236}">
                <a16:creationId xmlns:a16="http://schemas.microsoft.com/office/drawing/2014/main" xmlns="" id="{541397F6-86BD-4D4A-80D9-B0EFC8639FE7}"/>
              </a:ext>
            </a:extLst>
          </p:cNvPr>
          <p:cNvSpPr txBox="1"/>
          <p:nvPr/>
        </p:nvSpPr>
        <p:spPr>
          <a:xfrm>
            <a:off x="4003344" y="4260464"/>
            <a:ext cx="2916072" cy="261610"/>
          </a:xfrm>
          <a:prstGeom prst="rect">
            <a:avLst/>
          </a:prstGeom>
          <a:solidFill>
            <a:schemeClr val="bg1"/>
          </a:solidFill>
        </p:spPr>
        <p:txBody>
          <a:bodyPr wrap="square" rtlCol="0">
            <a:spAutoFit/>
          </a:bodyPr>
          <a:lstStyle/>
          <a:p>
            <a:r>
              <a:rPr lang="nl-NL" sz="1100" b="1" dirty="0"/>
              <a:t>http://www.screen-lab.eu/deliverables.html</a:t>
            </a:r>
          </a:p>
        </p:txBody>
      </p:sp>
      <p:sp>
        <p:nvSpPr>
          <p:cNvPr id="6" name="Tekstvak 5">
            <a:extLst>
              <a:ext uri="{FF2B5EF4-FFF2-40B4-BE49-F238E27FC236}">
                <a16:creationId xmlns:a16="http://schemas.microsoft.com/office/drawing/2014/main" xmlns="" id="{2CEC8D4D-F3FB-4328-BB33-6028B6E73AA4}"/>
              </a:ext>
            </a:extLst>
          </p:cNvPr>
          <p:cNvSpPr txBox="1"/>
          <p:nvPr/>
        </p:nvSpPr>
        <p:spPr>
          <a:xfrm>
            <a:off x="7121768" y="4245340"/>
            <a:ext cx="1912327" cy="646331"/>
          </a:xfrm>
          <a:prstGeom prst="rect">
            <a:avLst/>
          </a:prstGeom>
          <a:solidFill>
            <a:schemeClr val="bg1"/>
          </a:solidFill>
        </p:spPr>
        <p:txBody>
          <a:bodyPr wrap="square" rtlCol="0">
            <a:spAutoFit/>
          </a:bodyPr>
          <a:lstStyle/>
          <a:p>
            <a:r>
              <a:rPr lang="nl-NL" sz="1200" b="1" dirty="0" err="1"/>
              <a:t>Questions</a:t>
            </a:r>
            <a:r>
              <a:rPr lang="nl-NL" sz="1200" b="1" dirty="0"/>
              <a:t>/</a:t>
            </a:r>
            <a:r>
              <a:rPr lang="nl-NL" sz="1200" b="1" dirty="0" err="1"/>
              <a:t>suggestions</a:t>
            </a:r>
            <a:r>
              <a:rPr lang="nl-NL" sz="1200" b="1" dirty="0"/>
              <a:t>/</a:t>
            </a:r>
            <a:br>
              <a:rPr lang="nl-NL" sz="1200" b="1" dirty="0"/>
            </a:br>
            <a:r>
              <a:rPr lang="nl-NL" sz="1200" b="1" dirty="0" err="1"/>
              <a:t>remarks</a:t>
            </a:r>
            <a:r>
              <a:rPr lang="nl-NL" sz="1200" b="1" dirty="0"/>
              <a:t>:</a:t>
            </a:r>
          </a:p>
          <a:p>
            <a:r>
              <a:rPr lang="nl-NL" sz="1200" b="1" dirty="0"/>
              <a:t>b.volkers@wateralliance.nl</a:t>
            </a:r>
          </a:p>
        </p:txBody>
      </p:sp>
    </p:spTree>
    <p:extLst>
      <p:ext uri="{BB962C8B-B14F-4D97-AF65-F5344CB8AC3E}">
        <p14:creationId xmlns:p14="http://schemas.microsoft.com/office/powerpoint/2010/main" val="2252591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_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9" name="Rectangle 8"/>
          <p:cNvSpPr/>
          <p:nvPr/>
        </p:nvSpPr>
        <p:spPr>
          <a:xfrm>
            <a:off x="7642855" y="4622419"/>
            <a:ext cx="1400578" cy="4227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Rectangle 1"/>
          <p:cNvSpPr/>
          <p:nvPr/>
        </p:nvSpPr>
        <p:spPr>
          <a:xfrm>
            <a:off x="7645563" y="4105866"/>
            <a:ext cx="1400578" cy="4227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CasellaDiTesto 3"/>
          <p:cNvSpPr txBox="1"/>
          <p:nvPr/>
        </p:nvSpPr>
        <p:spPr>
          <a:xfrm>
            <a:off x="2709" y="4422451"/>
            <a:ext cx="9143999" cy="646331"/>
          </a:xfrm>
          <a:prstGeom prst="rect">
            <a:avLst/>
          </a:prstGeom>
          <a:noFill/>
        </p:spPr>
        <p:txBody>
          <a:bodyPr wrap="square" rtlCol="0">
            <a:spAutoFit/>
          </a:bodyPr>
          <a:lstStyle/>
          <a:p>
            <a:pPr algn="ctr"/>
            <a:r>
              <a:rPr lang="en-US" b="1" dirty="0">
                <a:solidFill>
                  <a:schemeClr val="bg1"/>
                </a:solidFill>
              </a:rPr>
              <a:t>D5.2 Future steps for SCREEN network </a:t>
            </a:r>
          </a:p>
          <a:p>
            <a:pPr algn="ctr"/>
            <a:r>
              <a:rPr lang="it-IT" b="1" dirty="0">
                <a:solidFill>
                  <a:schemeClr val="bg1"/>
                </a:solidFill>
              </a:rPr>
              <a:t>Johanna Alakerttula, Nillo Halonen</a:t>
            </a:r>
            <a:endParaRPr lang="it-IT" b="1" i="1" dirty="0">
              <a:solidFill>
                <a:schemeClr val="bg1"/>
              </a:solidFill>
            </a:endParaRPr>
          </a:p>
        </p:txBody>
      </p:sp>
      <p:pic>
        <p:nvPicPr>
          <p:cNvPr id="5" name="Picture 2" descr="Image result for council of tampere region"/>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645563" y="4622419"/>
            <a:ext cx="1400578" cy="422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tampere university of technology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0456" y="4120452"/>
            <a:ext cx="1282590" cy="39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9"/>
            <a:ext cx="8229600" cy="857250"/>
          </a:xfrm>
        </p:spPr>
        <p:txBody>
          <a:bodyPr>
            <a:normAutofit/>
          </a:bodyPr>
          <a:lstStyle/>
          <a:p>
            <a:r>
              <a:rPr lang="fi-FI" sz="2700" dirty="0"/>
              <a:t>SCHEME TOWARDS SCREEN NETWORK</a:t>
            </a:r>
          </a:p>
        </p:txBody>
      </p:sp>
      <p:sp>
        <p:nvSpPr>
          <p:cNvPr id="7" name="Content Placeholder 2"/>
          <p:cNvSpPr txBox="1">
            <a:spLocks/>
          </p:cNvSpPr>
          <p:nvPr/>
        </p:nvSpPr>
        <p:spPr>
          <a:xfrm>
            <a:off x="1973355" y="880349"/>
            <a:ext cx="493283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fi-FI" sz="1400" dirty="0">
                <a:solidFill>
                  <a:prstClr val="black"/>
                </a:solidFill>
                <a:latin typeface="Calibri"/>
              </a:rPr>
              <a:t>SCREEN </a:t>
            </a:r>
            <a:r>
              <a:rPr lang="fi-FI" sz="1400" dirty="0" err="1">
                <a:solidFill>
                  <a:prstClr val="black"/>
                </a:solidFill>
                <a:latin typeface="Calibri"/>
              </a:rPr>
              <a:t>project</a:t>
            </a:r>
            <a:r>
              <a:rPr lang="fi-FI" sz="1400" dirty="0">
                <a:solidFill>
                  <a:prstClr val="black"/>
                </a:solidFill>
                <a:latin typeface="Calibri"/>
              </a:rPr>
              <a:t> </a:t>
            </a:r>
            <a:r>
              <a:rPr lang="fi-FI" sz="1400" dirty="0" err="1">
                <a:solidFill>
                  <a:prstClr val="black"/>
                </a:solidFill>
                <a:latin typeface="Calibri"/>
              </a:rPr>
              <a:t>consortium</a:t>
            </a:r>
            <a:r>
              <a:rPr lang="fi-FI" sz="1400" dirty="0">
                <a:solidFill>
                  <a:prstClr val="black"/>
                </a:solidFill>
                <a:latin typeface="Calibri"/>
              </a:rPr>
              <a:t> is </a:t>
            </a:r>
            <a:r>
              <a:rPr lang="fi-FI" sz="1400" dirty="0" err="1">
                <a:solidFill>
                  <a:prstClr val="black"/>
                </a:solidFill>
                <a:latin typeface="Calibri"/>
              </a:rPr>
              <a:t>taking</a:t>
            </a:r>
            <a:r>
              <a:rPr lang="fi-FI" sz="1400" dirty="0">
                <a:solidFill>
                  <a:prstClr val="black"/>
                </a:solidFill>
                <a:latin typeface="Calibri"/>
              </a:rPr>
              <a:t> </a:t>
            </a:r>
            <a:r>
              <a:rPr lang="fi-FI" sz="1400" dirty="0" err="1">
                <a:solidFill>
                  <a:prstClr val="black"/>
                </a:solidFill>
                <a:latin typeface="Calibri"/>
              </a:rPr>
              <a:t>its</a:t>
            </a:r>
            <a:r>
              <a:rPr lang="fi-FI" sz="1400" dirty="0">
                <a:solidFill>
                  <a:prstClr val="black"/>
                </a:solidFill>
                <a:latin typeface="Calibri"/>
              </a:rPr>
              <a:t> </a:t>
            </a:r>
            <a:r>
              <a:rPr lang="fi-FI" sz="1400" dirty="0" err="1">
                <a:solidFill>
                  <a:prstClr val="black"/>
                </a:solidFill>
                <a:latin typeface="Calibri"/>
              </a:rPr>
              <a:t>first</a:t>
            </a:r>
            <a:r>
              <a:rPr lang="fi-FI" sz="1400" dirty="0">
                <a:solidFill>
                  <a:prstClr val="black"/>
                </a:solidFill>
                <a:latin typeface="Calibri"/>
              </a:rPr>
              <a:t> </a:t>
            </a:r>
            <a:r>
              <a:rPr lang="fi-FI" sz="1400" dirty="0" err="1">
                <a:solidFill>
                  <a:prstClr val="black"/>
                </a:solidFill>
                <a:latin typeface="Calibri"/>
              </a:rPr>
              <a:t>steps</a:t>
            </a:r>
            <a:r>
              <a:rPr lang="fi-FI" sz="1400" dirty="0">
                <a:solidFill>
                  <a:prstClr val="black"/>
                </a:solidFill>
                <a:latin typeface="Calibri"/>
              </a:rPr>
              <a:t> for </a:t>
            </a:r>
            <a:r>
              <a:rPr lang="fi-FI" sz="1400" dirty="0" err="1">
                <a:solidFill>
                  <a:prstClr val="black"/>
                </a:solidFill>
                <a:latin typeface="Calibri"/>
              </a:rPr>
              <a:t>becoming</a:t>
            </a:r>
            <a:r>
              <a:rPr lang="fi-FI" sz="1400" dirty="0">
                <a:solidFill>
                  <a:prstClr val="black"/>
                </a:solidFill>
                <a:latin typeface="Calibri"/>
              </a:rPr>
              <a:t> a </a:t>
            </a:r>
            <a:r>
              <a:rPr lang="fi-FI" sz="1400" dirty="0" err="1">
                <a:solidFill>
                  <a:prstClr val="black"/>
                </a:solidFill>
                <a:latin typeface="Calibri"/>
              </a:rPr>
              <a:t>network</a:t>
            </a:r>
            <a:r>
              <a:rPr lang="fi-FI" sz="1400" dirty="0">
                <a:solidFill>
                  <a:prstClr val="black"/>
                </a:solidFill>
                <a:latin typeface="Calibri"/>
              </a:rPr>
              <a:t> </a:t>
            </a:r>
            <a:r>
              <a:rPr lang="fi-FI" sz="1400" dirty="0" err="1">
                <a:solidFill>
                  <a:prstClr val="black"/>
                </a:solidFill>
                <a:latin typeface="Calibri"/>
              </a:rPr>
              <a:t>after</a:t>
            </a:r>
            <a:r>
              <a:rPr lang="fi-FI" sz="1400" dirty="0">
                <a:solidFill>
                  <a:prstClr val="black"/>
                </a:solidFill>
                <a:latin typeface="Calibri"/>
              </a:rPr>
              <a:t> the </a:t>
            </a:r>
            <a:r>
              <a:rPr lang="fi-FI" sz="1400" dirty="0" err="1">
                <a:solidFill>
                  <a:prstClr val="black"/>
                </a:solidFill>
                <a:latin typeface="Calibri"/>
              </a:rPr>
              <a:t>project</a:t>
            </a:r>
            <a:r>
              <a:rPr lang="fi-FI" sz="1400" dirty="0">
                <a:solidFill>
                  <a:prstClr val="black"/>
                </a:solidFill>
                <a:latin typeface="Calibri"/>
              </a:rPr>
              <a:t> </a:t>
            </a:r>
            <a:r>
              <a:rPr lang="fi-FI" sz="1400" dirty="0" err="1">
                <a:solidFill>
                  <a:prstClr val="black"/>
                </a:solidFill>
                <a:latin typeface="Calibri"/>
              </a:rPr>
              <a:t>ends</a:t>
            </a:r>
            <a:r>
              <a:rPr lang="fi-FI" sz="1400" dirty="0">
                <a:solidFill>
                  <a:prstClr val="black"/>
                </a:solidFill>
                <a:latin typeface="Calibri"/>
              </a:rPr>
              <a:t>.</a:t>
            </a:r>
          </a:p>
          <a:p>
            <a:pPr marL="257175" indent="-257175" defTabSz="685800"/>
            <a:r>
              <a:rPr lang="fi-FI" sz="1400" dirty="0">
                <a:solidFill>
                  <a:prstClr val="black"/>
                </a:solidFill>
                <a:latin typeface="Calibri"/>
              </a:rPr>
              <a:t>To </a:t>
            </a:r>
            <a:r>
              <a:rPr lang="fi-FI" sz="1400" dirty="0" err="1">
                <a:solidFill>
                  <a:prstClr val="black"/>
                </a:solidFill>
                <a:latin typeface="Calibri"/>
              </a:rPr>
              <a:t>support</a:t>
            </a:r>
            <a:r>
              <a:rPr lang="fi-FI" sz="1400" dirty="0">
                <a:solidFill>
                  <a:prstClr val="black"/>
                </a:solidFill>
                <a:latin typeface="Calibri"/>
              </a:rPr>
              <a:t> </a:t>
            </a:r>
            <a:r>
              <a:rPr lang="fi-FI" sz="1400" dirty="0" err="1">
                <a:solidFill>
                  <a:prstClr val="black"/>
                </a:solidFill>
                <a:latin typeface="Calibri"/>
              </a:rPr>
              <a:t>this</a:t>
            </a:r>
            <a:r>
              <a:rPr lang="fi-FI" sz="1400" dirty="0">
                <a:solidFill>
                  <a:prstClr val="black"/>
                </a:solidFill>
                <a:latin typeface="Calibri"/>
              </a:rPr>
              <a:t>, </a:t>
            </a:r>
            <a:r>
              <a:rPr lang="fi-FI" sz="1400" dirty="0" err="1">
                <a:solidFill>
                  <a:prstClr val="black"/>
                </a:solidFill>
                <a:latin typeface="Calibri"/>
              </a:rPr>
              <a:t>we</a:t>
            </a:r>
            <a:r>
              <a:rPr lang="fi-FI" sz="1400" dirty="0">
                <a:solidFill>
                  <a:prstClr val="black"/>
                </a:solidFill>
                <a:latin typeface="Calibri"/>
              </a:rPr>
              <a:t> </a:t>
            </a:r>
            <a:r>
              <a:rPr lang="fi-FI" sz="1400" dirty="0" err="1">
                <a:solidFill>
                  <a:prstClr val="black"/>
                </a:solidFill>
                <a:latin typeface="Calibri"/>
              </a:rPr>
              <a:t>are</a:t>
            </a:r>
            <a:r>
              <a:rPr lang="fi-FI" sz="1400" dirty="0">
                <a:solidFill>
                  <a:prstClr val="black"/>
                </a:solidFill>
                <a:latin typeface="Calibri"/>
              </a:rPr>
              <a:t> </a:t>
            </a:r>
            <a:r>
              <a:rPr lang="fi-FI" sz="1400" dirty="0" err="1">
                <a:solidFill>
                  <a:prstClr val="black"/>
                </a:solidFill>
                <a:latin typeface="Calibri"/>
              </a:rPr>
              <a:t>creating</a:t>
            </a:r>
            <a:r>
              <a:rPr lang="fi-FI" sz="1400" dirty="0">
                <a:solidFill>
                  <a:prstClr val="black"/>
                </a:solidFill>
                <a:latin typeface="Calibri"/>
              </a:rPr>
              <a:t> an action </a:t>
            </a:r>
            <a:r>
              <a:rPr lang="fi-FI" sz="1400" dirty="0" err="1">
                <a:solidFill>
                  <a:prstClr val="black"/>
                </a:solidFill>
                <a:latin typeface="Calibri"/>
              </a:rPr>
              <a:t>plan</a:t>
            </a:r>
            <a:r>
              <a:rPr lang="fi-FI" sz="1400" dirty="0">
                <a:solidFill>
                  <a:prstClr val="black"/>
                </a:solidFill>
                <a:latin typeface="Calibri"/>
              </a:rPr>
              <a:t> for the </a:t>
            </a:r>
            <a:r>
              <a:rPr lang="fi-FI" sz="1400" dirty="0" err="1">
                <a:solidFill>
                  <a:prstClr val="black"/>
                </a:solidFill>
                <a:latin typeface="Calibri"/>
              </a:rPr>
              <a:t>future</a:t>
            </a:r>
            <a:r>
              <a:rPr lang="fi-FI" sz="1400" dirty="0">
                <a:solidFill>
                  <a:prstClr val="black"/>
                </a:solidFill>
                <a:latin typeface="Calibri"/>
              </a:rPr>
              <a:t> </a:t>
            </a:r>
            <a:r>
              <a:rPr lang="fi-FI" sz="1400" dirty="0" err="1">
                <a:solidFill>
                  <a:prstClr val="black"/>
                </a:solidFill>
                <a:latin typeface="Calibri"/>
              </a:rPr>
              <a:t>steps</a:t>
            </a:r>
            <a:r>
              <a:rPr lang="fi-FI" sz="1400" dirty="0">
                <a:solidFill>
                  <a:prstClr val="black"/>
                </a:solidFill>
                <a:latin typeface="Calibri"/>
              </a:rPr>
              <a:t> to </a:t>
            </a:r>
            <a:r>
              <a:rPr lang="fi-FI" sz="1400" dirty="0" err="1">
                <a:solidFill>
                  <a:prstClr val="black"/>
                </a:solidFill>
                <a:latin typeface="Calibri"/>
              </a:rPr>
              <a:t>continue</a:t>
            </a:r>
            <a:r>
              <a:rPr lang="fi-FI" sz="1400" dirty="0">
                <a:solidFill>
                  <a:prstClr val="black"/>
                </a:solidFill>
                <a:latin typeface="Calibri"/>
              </a:rPr>
              <a:t> </a:t>
            </a:r>
            <a:r>
              <a:rPr lang="fi-FI" sz="1400" dirty="0" err="1">
                <a:solidFill>
                  <a:prstClr val="black"/>
                </a:solidFill>
                <a:latin typeface="Calibri"/>
              </a:rPr>
              <a:t>work</a:t>
            </a:r>
            <a:r>
              <a:rPr lang="fi-FI" sz="1400" dirty="0">
                <a:solidFill>
                  <a:prstClr val="black"/>
                </a:solidFill>
                <a:latin typeface="Calibri"/>
              </a:rPr>
              <a:t>.</a:t>
            </a:r>
          </a:p>
        </p:txBody>
      </p:sp>
      <p:pic>
        <p:nvPicPr>
          <p:cNvPr id="5" name="Immagine 7" descr="Slide_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graphicFrame>
        <p:nvGraphicFramePr>
          <p:cNvPr id="6" name="Diagram 5"/>
          <p:cNvGraphicFramePr/>
          <p:nvPr>
            <p:extLst/>
          </p:nvPr>
        </p:nvGraphicFramePr>
        <p:xfrm>
          <a:off x="351618" y="1201813"/>
          <a:ext cx="8249641"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0065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8747" y="-20538"/>
            <a:ext cx="5454606" cy="5184576"/>
          </a:xfrm>
          <a:prstGeom prst="rect">
            <a:avLst/>
          </a:prstGeom>
        </p:spPr>
      </p:pic>
      <p:sp>
        <p:nvSpPr>
          <p:cNvPr id="6" name="Rectangle 5"/>
          <p:cNvSpPr/>
          <p:nvPr/>
        </p:nvSpPr>
        <p:spPr>
          <a:xfrm>
            <a:off x="3688746" y="-20538"/>
            <a:ext cx="5454607" cy="5184576"/>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i-FI" sz="1350">
              <a:solidFill>
                <a:prstClr val="white"/>
              </a:solidFill>
              <a:latin typeface="Calibri"/>
            </a:endParaRPr>
          </a:p>
        </p:txBody>
      </p:sp>
      <p:sp>
        <p:nvSpPr>
          <p:cNvPr id="2" name="Title 1"/>
          <p:cNvSpPr>
            <a:spLocks noGrp="1"/>
          </p:cNvSpPr>
          <p:nvPr>
            <p:ph type="title"/>
          </p:nvPr>
        </p:nvSpPr>
        <p:spPr/>
        <p:txBody>
          <a:bodyPr>
            <a:normAutofit/>
          </a:bodyPr>
          <a:lstStyle/>
          <a:p>
            <a:r>
              <a:rPr lang="fi-FI" sz="2400" dirty="0"/>
              <a:t>STARTING POINT FOR SCREEN NETWORK</a:t>
            </a:r>
          </a:p>
        </p:txBody>
      </p:sp>
      <p:sp>
        <p:nvSpPr>
          <p:cNvPr id="9" name="Content Placeholder 2"/>
          <p:cNvSpPr txBox="1">
            <a:spLocks/>
          </p:cNvSpPr>
          <p:nvPr/>
        </p:nvSpPr>
        <p:spPr>
          <a:xfrm>
            <a:off x="4842030" y="1811173"/>
            <a:ext cx="3186354" cy="2362964"/>
          </a:xfrm>
          <a:prstGeom prst="rect">
            <a:avLst/>
          </a:prstGeom>
        </p:spPr>
        <p:txBody>
          <a:bodyPr vert="horz" lIns="68580" tIns="34290" rIns="68580" bIns="3429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r>
              <a:rPr lang="en-US" sz="2550" dirty="0">
                <a:solidFill>
                  <a:prstClr val="black"/>
                </a:solidFill>
                <a:latin typeface="Calibri"/>
              </a:rPr>
              <a:t>17</a:t>
            </a:r>
            <a:r>
              <a:rPr lang="en-US" sz="2400" dirty="0">
                <a:solidFill>
                  <a:prstClr val="black"/>
                </a:solidFill>
                <a:latin typeface="Calibri"/>
              </a:rPr>
              <a:t>	European Regions</a:t>
            </a:r>
          </a:p>
          <a:p>
            <a:pPr marL="0" indent="0" defTabSz="685800">
              <a:buNone/>
            </a:pPr>
            <a:r>
              <a:rPr lang="en-US" sz="2550" dirty="0">
                <a:solidFill>
                  <a:prstClr val="black"/>
                </a:solidFill>
                <a:latin typeface="Calibri"/>
              </a:rPr>
              <a:t>12</a:t>
            </a:r>
            <a:r>
              <a:rPr lang="en-US" sz="2400" dirty="0">
                <a:solidFill>
                  <a:prstClr val="black"/>
                </a:solidFill>
                <a:latin typeface="Calibri"/>
              </a:rPr>
              <a:t>	European Countries</a:t>
            </a:r>
          </a:p>
          <a:p>
            <a:pPr marL="0" indent="0" defTabSz="685800">
              <a:buNone/>
            </a:pPr>
            <a:r>
              <a:rPr lang="en-US" sz="2550" dirty="0">
                <a:solidFill>
                  <a:prstClr val="black"/>
                </a:solidFill>
                <a:latin typeface="Calibri"/>
              </a:rPr>
              <a:t>+30</a:t>
            </a:r>
            <a:r>
              <a:rPr lang="en-US" sz="2400" dirty="0">
                <a:solidFill>
                  <a:prstClr val="black"/>
                </a:solidFill>
                <a:latin typeface="Calibri"/>
              </a:rPr>
              <a:t>	International and local workshops</a:t>
            </a:r>
          </a:p>
          <a:p>
            <a:pPr marL="0" indent="0" defTabSz="685800">
              <a:buNone/>
            </a:pPr>
            <a:r>
              <a:rPr lang="en-US" sz="2550" dirty="0">
                <a:solidFill>
                  <a:prstClr val="black"/>
                </a:solidFill>
                <a:latin typeface="Calibri"/>
              </a:rPr>
              <a:t>6</a:t>
            </a:r>
            <a:r>
              <a:rPr lang="en-US" sz="2400" dirty="0">
                <a:solidFill>
                  <a:prstClr val="black"/>
                </a:solidFill>
                <a:latin typeface="Calibri"/>
              </a:rPr>
              <a:t>	Policy lab meetings</a:t>
            </a:r>
          </a:p>
          <a:p>
            <a:pPr marL="0" indent="0" defTabSz="685800">
              <a:buNone/>
            </a:pPr>
            <a:r>
              <a:rPr lang="en-US" sz="2550" dirty="0">
                <a:solidFill>
                  <a:prstClr val="black"/>
                </a:solidFill>
                <a:latin typeface="Calibri"/>
              </a:rPr>
              <a:t>+20</a:t>
            </a:r>
            <a:r>
              <a:rPr lang="en-US" sz="2700" dirty="0">
                <a:solidFill>
                  <a:prstClr val="black"/>
                </a:solidFill>
                <a:latin typeface="Calibri"/>
              </a:rPr>
              <a:t>	</a:t>
            </a:r>
            <a:r>
              <a:rPr lang="en-US" sz="2400" dirty="0">
                <a:solidFill>
                  <a:prstClr val="black"/>
                </a:solidFill>
                <a:latin typeface="Calibri"/>
              </a:rPr>
              <a:t>circular economy value chains</a:t>
            </a:r>
          </a:p>
          <a:p>
            <a:pPr marL="0" indent="0" defTabSz="685800">
              <a:buNone/>
            </a:pPr>
            <a:r>
              <a:rPr lang="en-US" sz="2550" dirty="0">
                <a:solidFill>
                  <a:prstClr val="black"/>
                </a:solidFill>
                <a:latin typeface="Calibri"/>
              </a:rPr>
              <a:t>+200</a:t>
            </a:r>
            <a:r>
              <a:rPr lang="en-US" sz="2400" dirty="0">
                <a:solidFill>
                  <a:prstClr val="black"/>
                </a:solidFill>
                <a:latin typeface="Calibri"/>
              </a:rPr>
              <a:t>	Identified emerging ideas</a:t>
            </a:r>
          </a:p>
          <a:p>
            <a:pPr marL="0" indent="0" defTabSz="685800">
              <a:buNone/>
            </a:pPr>
            <a:r>
              <a:rPr lang="en-US" sz="2550" dirty="0">
                <a:solidFill>
                  <a:prstClr val="black"/>
                </a:solidFill>
                <a:latin typeface="Calibri"/>
              </a:rPr>
              <a:t>+20</a:t>
            </a:r>
            <a:r>
              <a:rPr lang="en-US" sz="2700" dirty="0">
                <a:solidFill>
                  <a:prstClr val="black"/>
                </a:solidFill>
                <a:latin typeface="Calibri"/>
              </a:rPr>
              <a:t>	</a:t>
            </a:r>
            <a:r>
              <a:rPr lang="en-US" sz="2400" dirty="0">
                <a:solidFill>
                  <a:prstClr val="black"/>
                </a:solidFill>
                <a:latin typeface="Calibri"/>
              </a:rPr>
              <a:t>Potential operational synergies</a:t>
            </a:r>
          </a:p>
          <a:p>
            <a:pPr marL="0" indent="0" defTabSz="685800">
              <a:buNone/>
            </a:pPr>
            <a:r>
              <a:rPr lang="en-US" sz="2550" dirty="0">
                <a:solidFill>
                  <a:prstClr val="black"/>
                </a:solidFill>
                <a:latin typeface="Calibri"/>
              </a:rPr>
              <a:t>+100</a:t>
            </a:r>
            <a:r>
              <a:rPr lang="en-US" sz="2400" dirty="0">
                <a:solidFill>
                  <a:prstClr val="black"/>
                </a:solidFill>
                <a:latin typeface="Calibri"/>
              </a:rPr>
              <a:t>	cross-regional funding synergies</a:t>
            </a:r>
          </a:p>
          <a:p>
            <a:pPr marL="0" indent="0" defTabSz="685800">
              <a:buNone/>
            </a:pPr>
            <a:r>
              <a:rPr lang="en-US" sz="2550" dirty="0">
                <a:solidFill>
                  <a:prstClr val="black"/>
                </a:solidFill>
                <a:latin typeface="Calibri"/>
              </a:rPr>
              <a:t>9</a:t>
            </a:r>
            <a:r>
              <a:rPr lang="en-US" sz="2400" dirty="0">
                <a:solidFill>
                  <a:prstClr val="black"/>
                </a:solidFill>
                <a:latin typeface="Calibri"/>
              </a:rPr>
              <a:t>	Signed Memorandum of 	understandings, Letter of Intents</a:t>
            </a:r>
          </a:p>
        </p:txBody>
      </p:sp>
      <p:pic>
        <p:nvPicPr>
          <p:cNvPr id="10" name="Picture 9"/>
          <p:cNvPicPr>
            <a:picLocks/>
          </p:cNvPicPr>
          <p:nvPr/>
        </p:nvPicPr>
        <p:blipFill>
          <a:blip r:embed="rId4" cstate="email">
            <a:duotone>
              <a:prstClr val="black"/>
              <a:schemeClr val="accent3">
                <a:lumMod val="75000"/>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2441" y="2286853"/>
            <a:ext cx="275583" cy="269225"/>
          </a:xfrm>
          <a:prstGeom prst="rect">
            <a:avLst/>
          </a:prstGeom>
        </p:spPr>
      </p:pic>
      <p:pic>
        <p:nvPicPr>
          <p:cNvPr id="11" name="Picture 10"/>
          <p:cNvPicPr>
            <a:picLocks/>
          </p:cNvPicPr>
          <p:nvPr/>
        </p:nvPicPr>
        <p:blipFill>
          <a:blip r:embed="rId6" cstate="email">
            <a:duotone>
              <a:prstClr val="black"/>
              <a:schemeClr val="accent3">
                <a:lumMod val="75000"/>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2441" y="3596582"/>
            <a:ext cx="275583" cy="269225"/>
          </a:xfrm>
          <a:prstGeom prst="rect">
            <a:avLst/>
          </a:prstGeom>
        </p:spPr>
      </p:pic>
      <p:pic>
        <p:nvPicPr>
          <p:cNvPr id="12" name="Picture 11"/>
          <p:cNvPicPr>
            <a:picLocks/>
          </p:cNvPicPr>
          <p:nvPr/>
        </p:nvPicPr>
        <p:blipFill>
          <a:blip r:embed="rId8" cstate="email">
            <a:duotone>
              <a:prstClr val="black"/>
              <a:schemeClr val="accent3">
                <a:lumMod val="75000"/>
                <a:tint val="45000"/>
                <a:satMod val="400000"/>
              </a:schemeClr>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2441" y="1850277"/>
            <a:ext cx="275583" cy="269225"/>
          </a:xfrm>
          <a:prstGeom prst="rect">
            <a:avLst/>
          </a:prstGeom>
        </p:spPr>
      </p:pic>
      <p:pic>
        <p:nvPicPr>
          <p:cNvPr id="13" name="Picture 12"/>
          <p:cNvPicPr>
            <a:picLocks/>
          </p:cNvPicPr>
          <p:nvPr/>
        </p:nvPicPr>
        <p:blipFill>
          <a:blip r:embed="rId10" cstate="email">
            <a:duotone>
              <a:prstClr val="black"/>
              <a:schemeClr val="accent3">
                <a:lumMod val="75000"/>
                <a:tint val="45000"/>
                <a:satMod val="400000"/>
              </a:schemeClr>
            </a:duotone>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2441" y="3160006"/>
            <a:ext cx="275583" cy="269225"/>
          </a:xfrm>
          <a:prstGeom prst="rect">
            <a:avLst/>
          </a:prstGeom>
        </p:spPr>
      </p:pic>
      <p:pic>
        <p:nvPicPr>
          <p:cNvPr id="14" name="Picture 13"/>
          <p:cNvPicPr>
            <a:picLocks/>
          </p:cNvPicPr>
          <p:nvPr/>
        </p:nvPicPr>
        <p:blipFill>
          <a:blip r:embed="rId12" cstate="email">
            <a:duotone>
              <a:prstClr val="black"/>
              <a:schemeClr val="accent3">
                <a:lumMod val="75000"/>
                <a:tint val="45000"/>
                <a:satMod val="400000"/>
              </a:schemeClr>
            </a:duotone>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512441" y="2723430"/>
            <a:ext cx="275583" cy="269225"/>
          </a:xfrm>
          <a:prstGeom prst="rect">
            <a:avLst/>
          </a:prstGeom>
        </p:spPr>
      </p:pic>
      <p:sp>
        <p:nvSpPr>
          <p:cNvPr id="17" name="Content Placeholder 2"/>
          <p:cNvSpPr txBox="1">
            <a:spLocks/>
          </p:cNvSpPr>
          <p:nvPr/>
        </p:nvSpPr>
        <p:spPr>
          <a:xfrm>
            <a:off x="518392" y="1196002"/>
            <a:ext cx="3569859" cy="3593306"/>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fi-FI" sz="1500" dirty="0">
                <a:solidFill>
                  <a:prstClr val="black"/>
                </a:solidFill>
                <a:latin typeface="Calibri"/>
              </a:rPr>
              <a:t>SCREEN </a:t>
            </a:r>
            <a:r>
              <a:rPr lang="fi-FI" sz="1500" dirty="0" err="1">
                <a:solidFill>
                  <a:prstClr val="black"/>
                </a:solidFill>
                <a:latin typeface="Calibri"/>
              </a:rPr>
              <a:t>networks</a:t>
            </a:r>
            <a:r>
              <a:rPr lang="fi-FI" sz="1500" dirty="0">
                <a:solidFill>
                  <a:prstClr val="black"/>
                </a:solidFill>
                <a:latin typeface="Calibri"/>
              </a:rPr>
              <a:t> </a:t>
            </a:r>
            <a:r>
              <a:rPr lang="fi-FI" sz="1500" dirty="0" err="1">
                <a:solidFill>
                  <a:prstClr val="black"/>
                </a:solidFill>
                <a:latin typeface="Calibri"/>
              </a:rPr>
              <a:t>motivation</a:t>
            </a:r>
            <a:r>
              <a:rPr lang="fi-FI" sz="1500" dirty="0">
                <a:solidFill>
                  <a:prstClr val="black"/>
                </a:solidFill>
                <a:latin typeface="Calibri"/>
              </a:rPr>
              <a:t> </a:t>
            </a:r>
            <a:r>
              <a:rPr lang="fi-FI" sz="1500" dirty="0" err="1">
                <a:solidFill>
                  <a:prstClr val="black"/>
                </a:solidFill>
                <a:latin typeface="Calibri"/>
              </a:rPr>
              <a:t>comes</a:t>
            </a:r>
            <a:r>
              <a:rPr lang="fi-FI" sz="1500" dirty="0">
                <a:solidFill>
                  <a:prstClr val="black"/>
                </a:solidFill>
                <a:latin typeface="Calibri"/>
              </a:rPr>
              <a:t> </a:t>
            </a:r>
            <a:r>
              <a:rPr lang="fi-FI" sz="1500" dirty="0" err="1">
                <a:solidFill>
                  <a:prstClr val="black"/>
                </a:solidFill>
                <a:latin typeface="Calibri"/>
              </a:rPr>
              <a:t>from</a:t>
            </a:r>
            <a:r>
              <a:rPr lang="fi-FI" sz="1500" dirty="0">
                <a:solidFill>
                  <a:prstClr val="black"/>
                </a:solidFill>
                <a:latin typeface="Calibri"/>
              </a:rPr>
              <a:t> </a:t>
            </a:r>
            <a:r>
              <a:rPr lang="fi-FI" sz="1500" dirty="0" err="1">
                <a:solidFill>
                  <a:prstClr val="black"/>
                </a:solidFill>
                <a:latin typeface="Calibri"/>
              </a:rPr>
              <a:t>its</a:t>
            </a:r>
            <a:r>
              <a:rPr lang="fi-FI" sz="1500" dirty="0">
                <a:solidFill>
                  <a:prstClr val="black"/>
                </a:solidFill>
                <a:latin typeface="Calibri"/>
              </a:rPr>
              <a:t> </a:t>
            </a:r>
            <a:r>
              <a:rPr lang="fi-FI" sz="1500" dirty="0" err="1">
                <a:solidFill>
                  <a:prstClr val="black"/>
                </a:solidFill>
                <a:latin typeface="Calibri"/>
              </a:rPr>
              <a:t>ability</a:t>
            </a:r>
            <a:r>
              <a:rPr lang="fi-FI" sz="1500" dirty="0">
                <a:solidFill>
                  <a:prstClr val="black"/>
                </a:solidFill>
                <a:latin typeface="Calibri"/>
              </a:rPr>
              <a:t> to </a:t>
            </a:r>
            <a:r>
              <a:rPr lang="fi-FI" sz="1500" b="1" dirty="0" err="1">
                <a:solidFill>
                  <a:prstClr val="black"/>
                </a:solidFill>
                <a:latin typeface="Calibri"/>
              </a:rPr>
              <a:t>connect</a:t>
            </a:r>
            <a:r>
              <a:rPr lang="fi-FI" sz="1500" dirty="0">
                <a:solidFill>
                  <a:prstClr val="black"/>
                </a:solidFill>
                <a:latin typeface="Calibri"/>
              </a:rPr>
              <a:t> </a:t>
            </a:r>
            <a:r>
              <a:rPr lang="fi-FI" sz="1500" dirty="0" err="1">
                <a:solidFill>
                  <a:prstClr val="black"/>
                </a:solidFill>
                <a:latin typeface="Calibri"/>
              </a:rPr>
              <a:t>technologically</a:t>
            </a:r>
            <a:r>
              <a:rPr lang="fi-FI" sz="1500" dirty="0">
                <a:solidFill>
                  <a:prstClr val="black"/>
                </a:solidFill>
                <a:latin typeface="Calibri"/>
              </a:rPr>
              <a:t> </a:t>
            </a:r>
            <a:r>
              <a:rPr lang="fi-FI" sz="1500" dirty="0" err="1">
                <a:solidFill>
                  <a:prstClr val="black"/>
                </a:solidFill>
                <a:latin typeface="Calibri"/>
              </a:rPr>
              <a:t>advanced</a:t>
            </a:r>
            <a:r>
              <a:rPr lang="fi-FI" sz="1500" dirty="0">
                <a:solidFill>
                  <a:prstClr val="black"/>
                </a:solidFill>
                <a:latin typeface="Calibri"/>
              </a:rPr>
              <a:t> </a:t>
            </a:r>
            <a:r>
              <a:rPr lang="fi-FI" sz="1500" dirty="0" err="1">
                <a:solidFill>
                  <a:prstClr val="black"/>
                </a:solidFill>
                <a:latin typeface="Calibri"/>
              </a:rPr>
              <a:t>regions</a:t>
            </a:r>
            <a:r>
              <a:rPr lang="fi-FI" sz="1500" dirty="0">
                <a:solidFill>
                  <a:prstClr val="black"/>
                </a:solidFill>
                <a:latin typeface="Calibri"/>
              </a:rPr>
              <a:t> </a:t>
            </a:r>
            <a:r>
              <a:rPr lang="fi-FI" sz="1500" dirty="0" err="1">
                <a:solidFill>
                  <a:prstClr val="black"/>
                </a:solidFill>
                <a:latin typeface="Calibri"/>
              </a:rPr>
              <a:t>with</a:t>
            </a:r>
            <a:r>
              <a:rPr lang="fi-FI" sz="1500" dirty="0">
                <a:solidFill>
                  <a:prstClr val="black"/>
                </a:solidFill>
                <a:latin typeface="Calibri"/>
              </a:rPr>
              <a:t> </a:t>
            </a:r>
            <a:r>
              <a:rPr lang="fi-FI" sz="1500" dirty="0" err="1">
                <a:solidFill>
                  <a:prstClr val="black"/>
                </a:solidFill>
                <a:latin typeface="Calibri"/>
              </a:rPr>
              <a:t>runner</a:t>
            </a:r>
            <a:r>
              <a:rPr lang="fi-FI" sz="1500" dirty="0">
                <a:solidFill>
                  <a:prstClr val="black"/>
                </a:solidFill>
                <a:latin typeface="Calibri"/>
              </a:rPr>
              <a:t> </a:t>
            </a:r>
            <a:r>
              <a:rPr lang="fi-FI" sz="1500" dirty="0" err="1">
                <a:solidFill>
                  <a:prstClr val="black"/>
                </a:solidFill>
                <a:latin typeface="Calibri"/>
              </a:rPr>
              <a:t>ups</a:t>
            </a:r>
            <a:r>
              <a:rPr lang="fi-FI" sz="1500" dirty="0">
                <a:solidFill>
                  <a:prstClr val="black"/>
                </a:solidFill>
                <a:latin typeface="Calibri"/>
              </a:rPr>
              <a:t> </a:t>
            </a:r>
            <a:r>
              <a:rPr lang="fi-FI" sz="1500" dirty="0" err="1">
                <a:solidFill>
                  <a:prstClr val="black"/>
                </a:solidFill>
                <a:latin typeface="Calibri"/>
              </a:rPr>
              <a:t>providing</a:t>
            </a:r>
            <a:r>
              <a:rPr lang="fi-FI" sz="1500" dirty="0">
                <a:solidFill>
                  <a:prstClr val="black"/>
                </a:solidFill>
                <a:latin typeface="Calibri"/>
              </a:rPr>
              <a:t> a </a:t>
            </a:r>
            <a:r>
              <a:rPr lang="fi-FI" sz="1500" dirty="0" err="1">
                <a:solidFill>
                  <a:prstClr val="black"/>
                </a:solidFill>
                <a:latin typeface="Calibri"/>
              </a:rPr>
              <a:t>possibility</a:t>
            </a:r>
            <a:r>
              <a:rPr lang="fi-FI" sz="1500" dirty="0">
                <a:solidFill>
                  <a:prstClr val="black"/>
                </a:solidFill>
                <a:latin typeface="Calibri"/>
              </a:rPr>
              <a:t> for </a:t>
            </a:r>
            <a:r>
              <a:rPr lang="fi-FI" sz="1500" dirty="0" err="1">
                <a:solidFill>
                  <a:prstClr val="black"/>
                </a:solidFill>
                <a:latin typeface="Calibri"/>
              </a:rPr>
              <a:t>regions</a:t>
            </a:r>
            <a:r>
              <a:rPr lang="fi-FI" sz="1500" dirty="0">
                <a:solidFill>
                  <a:prstClr val="black"/>
                </a:solidFill>
                <a:latin typeface="Calibri"/>
              </a:rPr>
              <a:t> and </a:t>
            </a:r>
            <a:r>
              <a:rPr lang="fi-FI" sz="1500" dirty="0" err="1">
                <a:solidFill>
                  <a:prstClr val="black"/>
                </a:solidFill>
                <a:latin typeface="Calibri"/>
              </a:rPr>
              <a:t>their</a:t>
            </a:r>
            <a:r>
              <a:rPr lang="fi-FI" sz="1500" dirty="0">
                <a:solidFill>
                  <a:prstClr val="black"/>
                </a:solidFill>
                <a:latin typeface="Calibri"/>
              </a:rPr>
              <a:t> </a:t>
            </a:r>
            <a:r>
              <a:rPr lang="fi-FI" sz="1500" dirty="0" err="1">
                <a:solidFill>
                  <a:prstClr val="black"/>
                </a:solidFill>
                <a:latin typeface="Calibri"/>
              </a:rPr>
              <a:t>local</a:t>
            </a:r>
            <a:r>
              <a:rPr lang="fi-FI" sz="1500" dirty="0">
                <a:solidFill>
                  <a:prstClr val="black"/>
                </a:solidFill>
                <a:latin typeface="Calibri"/>
              </a:rPr>
              <a:t> </a:t>
            </a:r>
            <a:r>
              <a:rPr lang="fi-FI" sz="1500" dirty="0" err="1">
                <a:solidFill>
                  <a:prstClr val="black"/>
                </a:solidFill>
                <a:latin typeface="Calibri"/>
              </a:rPr>
              <a:t>stakeholders</a:t>
            </a:r>
            <a:r>
              <a:rPr lang="fi-FI" sz="1500" dirty="0">
                <a:solidFill>
                  <a:prstClr val="black"/>
                </a:solidFill>
                <a:latin typeface="Calibri"/>
              </a:rPr>
              <a:t> to </a:t>
            </a:r>
            <a:r>
              <a:rPr lang="fi-FI" sz="1500" dirty="0" err="1">
                <a:solidFill>
                  <a:prstClr val="black"/>
                </a:solidFill>
                <a:latin typeface="Calibri"/>
              </a:rPr>
              <a:t>increase</a:t>
            </a:r>
            <a:r>
              <a:rPr lang="fi-FI" sz="1500" dirty="0">
                <a:solidFill>
                  <a:prstClr val="black"/>
                </a:solidFill>
                <a:latin typeface="Calibri"/>
              </a:rPr>
              <a:t> </a:t>
            </a:r>
            <a:r>
              <a:rPr lang="fi-FI" sz="1500" dirty="0" err="1">
                <a:solidFill>
                  <a:prstClr val="black"/>
                </a:solidFill>
                <a:latin typeface="Calibri"/>
              </a:rPr>
              <a:t>their</a:t>
            </a:r>
            <a:r>
              <a:rPr lang="fi-FI" sz="1500" dirty="0">
                <a:solidFill>
                  <a:prstClr val="black"/>
                </a:solidFill>
                <a:latin typeface="Calibri"/>
              </a:rPr>
              <a:t> </a:t>
            </a:r>
            <a:r>
              <a:rPr lang="fi-FI" sz="1500" dirty="0" err="1">
                <a:solidFill>
                  <a:prstClr val="black"/>
                </a:solidFill>
                <a:latin typeface="Calibri"/>
              </a:rPr>
              <a:t>innovation</a:t>
            </a:r>
            <a:r>
              <a:rPr lang="fi-FI" sz="1500" dirty="0">
                <a:solidFill>
                  <a:prstClr val="black"/>
                </a:solidFill>
                <a:latin typeface="Calibri"/>
              </a:rPr>
              <a:t> </a:t>
            </a:r>
            <a:r>
              <a:rPr lang="fi-FI" sz="1500" dirty="0" err="1">
                <a:solidFill>
                  <a:prstClr val="black"/>
                </a:solidFill>
                <a:latin typeface="Calibri"/>
              </a:rPr>
              <a:t>capabilities</a:t>
            </a:r>
            <a:r>
              <a:rPr lang="fi-FI" sz="1500" dirty="0">
                <a:solidFill>
                  <a:prstClr val="black"/>
                </a:solidFill>
                <a:latin typeface="Calibri"/>
              </a:rPr>
              <a:t> </a:t>
            </a:r>
            <a:r>
              <a:rPr lang="fi-FI" sz="1500" dirty="0" err="1">
                <a:solidFill>
                  <a:prstClr val="black"/>
                </a:solidFill>
                <a:latin typeface="Calibri"/>
              </a:rPr>
              <a:t>regardless</a:t>
            </a:r>
            <a:r>
              <a:rPr lang="fi-FI" sz="1500" dirty="0">
                <a:solidFill>
                  <a:prstClr val="black"/>
                </a:solidFill>
                <a:latin typeface="Calibri"/>
              </a:rPr>
              <a:t> of </a:t>
            </a:r>
            <a:r>
              <a:rPr lang="fi-FI" sz="1500" dirty="0" err="1">
                <a:solidFill>
                  <a:prstClr val="black"/>
                </a:solidFill>
                <a:latin typeface="Calibri"/>
              </a:rPr>
              <a:t>their</a:t>
            </a:r>
            <a:r>
              <a:rPr lang="fi-FI" sz="1500" dirty="0">
                <a:solidFill>
                  <a:prstClr val="black"/>
                </a:solidFill>
                <a:latin typeface="Calibri"/>
              </a:rPr>
              <a:t> </a:t>
            </a:r>
            <a:r>
              <a:rPr lang="fi-FI" sz="1500" dirty="0" err="1">
                <a:solidFill>
                  <a:prstClr val="black"/>
                </a:solidFill>
                <a:latin typeface="Calibri"/>
              </a:rPr>
              <a:t>starting</a:t>
            </a:r>
            <a:r>
              <a:rPr lang="fi-FI" sz="1500" dirty="0">
                <a:solidFill>
                  <a:prstClr val="black"/>
                </a:solidFill>
                <a:latin typeface="Calibri"/>
              </a:rPr>
              <a:t> </a:t>
            </a:r>
            <a:r>
              <a:rPr lang="fi-FI" sz="1500" dirty="0" err="1">
                <a:solidFill>
                  <a:prstClr val="black"/>
                </a:solidFill>
                <a:latin typeface="Calibri"/>
              </a:rPr>
              <a:t>point</a:t>
            </a:r>
            <a:r>
              <a:rPr lang="fi-FI" sz="1500" dirty="0">
                <a:solidFill>
                  <a:prstClr val="black"/>
                </a:solidFill>
                <a:latin typeface="Calibri"/>
              </a:rPr>
              <a:t>.</a:t>
            </a:r>
          </a:p>
          <a:p>
            <a:pPr marL="257175" indent="-257175" defTabSz="685800"/>
            <a:r>
              <a:rPr lang="fi-FI" sz="1500" dirty="0" err="1">
                <a:solidFill>
                  <a:prstClr val="black"/>
                </a:solidFill>
                <a:latin typeface="Calibri"/>
              </a:rPr>
              <a:t>Common</a:t>
            </a:r>
            <a:r>
              <a:rPr lang="fi-FI" sz="1500" dirty="0">
                <a:solidFill>
                  <a:prstClr val="black"/>
                </a:solidFill>
                <a:latin typeface="Calibri"/>
              </a:rPr>
              <a:t> </a:t>
            </a:r>
            <a:r>
              <a:rPr lang="fi-FI" sz="1500" b="1" dirty="0" err="1">
                <a:solidFill>
                  <a:prstClr val="black"/>
                </a:solidFill>
                <a:latin typeface="Calibri"/>
              </a:rPr>
              <a:t>circular</a:t>
            </a:r>
            <a:r>
              <a:rPr lang="fi-FI" sz="1500" b="1" dirty="0">
                <a:solidFill>
                  <a:prstClr val="black"/>
                </a:solidFill>
                <a:latin typeface="Calibri"/>
              </a:rPr>
              <a:t> </a:t>
            </a:r>
            <a:r>
              <a:rPr lang="fi-FI" sz="1500" b="1" dirty="0" err="1">
                <a:solidFill>
                  <a:prstClr val="black"/>
                </a:solidFill>
                <a:latin typeface="Calibri"/>
              </a:rPr>
              <a:t>economy</a:t>
            </a:r>
            <a:r>
              <a:rPr lang="fi-FI" sz="1500" b="1" dirty="0">
                <a:solidFill>
                  <a:prstClr val="black"/>
                </a:solidFill>
                <a:latin typeface="Calibri"/>
              </a:rPr>
              <a:t> </a:t>
            </a:r>
            <a:r>
              <a:rPr lang="fi-FI" sz="1500" dirty="0" err="1">
                <a:solidFill>
                  <a:prstClr val="black"/>
                </a:solidFill>
                <a:latin typeface="Calibri"/>
              </a:rPr>
              <a:t>goals</a:t>
            </a:r>
            <a:r>
              <a:rPr lang="fi-FI" sz="1500" dirty="0">
                <a:solidFill>
                  <a:prstClr val="black"/>
                </a:solidFill>
                <a:latin typeface="Calibri"/>
              </a:rPr>
              <a:t> </a:t>
            </a:r>
            <a:r>
              <a:rPr lang="fi-FI" sz="1500" dirty="0" err="1">
                <a:solidFill>
                  <a:prstClr val="black"/>
                </a:solidFill>
                <a:latin typeface="Calibri"/>
              </a:rPr>
              <a:t>are</a:t>
            </a:r>
            <a:r>
              <a:rPr lang="fi-FI" sz="1500" dirty="0">
                <a:solidFill>
                  <a:prstClr val="black"/>
                </a:solidFill>
                <a:latin typeface="Calibri"/>
              </a:rPr>
              <a:t> </a:t>
            </a:r>
            <a:r>
              <a:rPr lang="fi-FI" sz="1500" dirty="0" err="1">
                <a:solidFill>
                  <a:prstClr val="black"/>
                </a:solidFill>
                <a:latin typeface="Calibri"/>
              </a:rPr>
              <a:t>important</a:t>
            </a:r>
            <a:r>
              <a:rPr lang="fi-FI" sz="1500" dirty="0">
                <a:solidFill>
                  <a:prstClr val="black"/>
                </a:solidFill>
                <a:latin typeface="Calibri"/>
              </a:rPr>
              <a:t> </a:t>
            </a:r>
            <a:r>
              <a:rPr lang="fi-FI" sz="1500" dirty="0" err="1">
                <a:solidFill>
                  <a:prstClr val="black"/>
                </a:solidFill>
                <a:latin typeface="Calibri"/>
              </a:rPr>
              <a:t>both</a:t>
            </a:r>
            <a:r>
              <a:rPr lang="fi-FI" sz="1500" dirty="0">
                <a:solidFill>
                  <a:prstClr val="black"/>
                </a:solidFill>
                <a:latin typeface="Calibri"/>
              </a:rPr>
              <a:t> for the </a:t>
            </a:r>
            <a:r>
              <a:rPr lang="fi-FI" sz="1500" dirty="0" err="1">
                <a:solidFill>
                  <a:prstClr val="black"/>
                </a:solidFill>
                <a:latin typeface="Calibri"/>
              </a:rPr>
              <a:t>regional</a:t>
            </a:r>
            <a:r>
              <a:rPr lang="fi-FI" sz="1500" dirty="0">
                <a:solidFill>
                  <a:prstClr val="black"/>
                </a:solidFill>
                <a:latin typeface="Calibri"/>
              </a:rPr>
              <a:t> </a:t>
            </a:r>
            <a:r>
              <a:rPr lang="fi-FI" sz="1500" dirty="0" err="1">
                <a:solidFill>
                  <a:prstClr val="black"/>
                </a:solidFill>
                <a:latin typeface="Calibri"/>
              </a:rPr>
              <a:t>smart</a:t>
            </a:r>
            <a:r>
              <a:rPr lang="fi-FI" sz="1500" dirty="0">
                <a:solidFill>
                  <a:prstClr val="black"/>
                </a:solidFill>
                <a:latin typeface="Calibri"/>
              </a:rPr>
              <a:t> </a:t>
            </a:r>
            <a:r>
              <a:rPr lang="fi-FI" sz="1500" dirty="0" err="1">
                <a:solidFill>
                  <a:prstClr val="black"/>
                </a:solidFill>
                <a:latin typeface="Calibri"/>
              </a:rPr>
              <a:t>specialisations</a:t>
            </a:r>
            <a:r>
              <a:rPr lang="fi-FI" sz="1500" dirty="0">
                <a:solidFill>
                  <a:prstClr val="black"/>
                </a:solidFill>
                <a:latin typeface="Calibri"/>
              </a:rPr>
              <a:t> and for </a:t>
            </a:r>
            <a:r>
              <a:rPr lang="fi-FI" sz="1500" dirty="0" err="1">
                <a:solidFill>
                  <a:prstClr val="black"/>
                </a:solidFill>
                <a:latin typeface="Calibri"/>
              </a:rPr>
              <a:t>finding</a:t>
            </a:r>
            <a:r>
              <a:rPr lang="fi-FI" sz="1500" dirty="0">
                <a:solidFill>
                  <a:prstClr val="black"/>
                </a:solidFill>
                <a:latin typeface="Calibri"/>
              </a:rPr>
              <a:t> </a:t>
            </a:r>
            <a:r>
              <a:rPr lang="fi-FI" sz="1500" dirty="0" err="1">
                <a:solidFill>
                  <a:prstClr val="black"/>
                </a:solidFill>
                <a:latin typeface="Calibri"/>
              </a:rPr>
              <a:t>common</a:t>
            </a:r>
            <a:r>
              <a:rPr lang="fi-FI" sz="1500" dirty="0">
                <a:solidFill>
                  <a:prstClr val="black"/>
                </a:solidFill>
                <a:latin typeface="Calibri"/>
              </a:rPr>
              <a:t> </a:t>
            </a:r>
            <a:r>
              <a:rPr lang="fi-FI" sz="1500" dirty="0" err="1">
                <a:solidFill>
                  <a:prstClr val="black"/>
                </a:solidFill>
                <a:latin typeface="Calibri"/>
              </a:rPr>
              <a:t>opportunities</a:t>
            </a:r>
            <a:endParaRPr lang="fi-FI" sz="1500" dirty="0">
              <a:solidFill>
                <a:prstClr val="black"/>
              </a:solidFill>
              <a:latin typeface="Calibri"/>
            </a:endParaRPr>
          </a:p>
          <a:p>
            <a:pPr marL="257175" indent="-257175" defTabSz="685800"/>
            <a:r>
              <a:rPr lang="fi-FI" sz="1500" b="1" dirty="0">
                <a:solidFill>
                  <a:prstClr val="black"/>
                </a:solidFill>
                <a:latin typeface="Calibri"/>
              </a:rPr>
              <a:t>Cross-</a:t>
            </a:r>
            <a:r>
              <a:rPr lang="fi-FI" sz="1500" b="1" dirty="0" err="1">
                <a:solidFill>
                  <a:prstClr val="black"/>
                </a:solidFill>
                <a:latin typeface="Calibri"/>
              </a:rPr>
              <a:t>regional</a:t>
            </a:r>
            <a:r>
              <a:rPr lang="fi-FI" sz="1500" b="1" dirty="0">
                <a:solidFill>
                  <a:prstClr val="black"/>
                </a:solidFill>
                <a:latin typeface="Calibri"/>
              </a:rPr>
              <a:t> </a:t>
            </a:r>
            <a:r>
              <a:rPr lang="fi-FI" sz="1500" b="1" dirty="0" err="1">
                <a:solidFill>
                  <a:prstClr val="black"/>
                </a:solidFill>
                <a:latin typeface="Calibri"/>
              </a:rPr>
              <a:t>synergies</a:t>
            </a:r>
            <a:r>
              <a:rPr lang="fi-FI" sz="1500" dirty="0">
                <a:solidFill>
                  <a:prstClr val="black"/>
                </a:solidFill>
                <a:latin typeface="Calibri"/>
              </a:rPr>
              <a:t>, </a:t>
            </a:r>
            <a:r>
              <a:rPr lang="fi-FI" sz="1500" dirty="0" err="1">
                <a:solidFill>
                  <a:prstClr val="black"/>
                </a:solidFill>
                <a:latin typeface="Calibri"/>
              </a:rPr>
              <a:t>both</a:t>
            </a:r>
            <a:r>
              <a:rPr lang="fi-FI" sz="1500" dirty="0">
                <a:solidFill>
                  <a:prstClr val="black"/>
                </a:solidFill>
                <a:latin typeface="Calibri"/>
              </a:rPr>
              <a:t> </a:t>
            </a:r>
            <a:r>
              <a:rPr lang="fi-FI" sz="1500" dirty="0" err="1">
                <a:solidFill>
                  <a:prstClr val="black"/>
                </a:solidFill>
                <a:latin typeface="Calibri"/>
              </a:rPr>
              <a:t>innovation</a:t>
            </a:r>
            <a:r>
              <a:rPr lang="fi-FI" sz="1500" dirty="0">
                <a:solidFill>
                  <a:prstClr val="black"/>
                </a:solidFill>
                <a:latin typeface="Calibri"/>
              </a:rPr>
              <a:t> </a:t>
            </a:r>
            <a:r>
              <a:rPr lang="fi-FI" sz="1500" dirty="0" err="1">
                <a:solidFill>
                  <a:prstClr val="black"/>
                </a:solidFill>
                <a:latin typeface="Calibri"/>
              </a:rPr>
              <a:t>synergies</a:t>
            </a:r>
            <a:r>
              <a:rPr lang="fi-FI" sz="1500" dirty="0">
                <a:solidFill>
                  <a:prstClr val="black"/>
                </a:solidFill>
                <a:latin typeface="Calibri"/>
              </a:rPr>
              <a:t> and </a:t>
            </a:r>
            <a:r>
              <a:rPr lang="fi-FI" sz="1500" dirty="0" err="1">
                <a:solidFill>
                  <a:prstClr val="black"/>
                </a:solidFill>
                <a:latin typeface="Calibri"/>
              </a:rPr>
              <a:t>policy</a:t>
            </a:r>
            <a:r>
              <a:rPr lang="fi-FI" sz="1500" dirty="0">
                <a:solidFill>
                  <a:prstClr val="black"/>
                </a:solidFill>
                <a:latin typeface="Calibri"/>
              </a:rPr>
              <a:t> </a:t>
            </a:r>
            <a:r>
              <a:rPr lang="fi-FI" sz="1500" dirty="0" err="1">
                <a:solidFill>
                  <a:prstClr val="black"/>
                </a:solidFill>
                <a:latin typeface="Calibri"/>
              </a:rPr>
              <a:t>synergies</a:t>
            </a:r>
            <a:r>
              <a:rPr lang="fi-FI" sz="1500" dirty="0">
                <a:solidFill>
                  <a:prstClr val="black"/>
                </a:solidFill>
                <a:latin typeface="Calibri"/>
              </a:rPr>
              <a:t> </a:t>
            </a:r>
            <a:r>
              <a:rPr lang="fi-FI" sz="1500" dirty="0" err="1">
                <a:solidFill>
                  <a:prstClr val="black"/>
                </a:solidFill>
                <a:latin typeface="Calibri"/>
              </a:rPr>
              <a:t>are</a:t>
            </a:r>
            <a:r>
              <a:rPr lang="fi-FI" sz="1500" dirty="0">
                <a:solidFill>
                  <a:prstClr val="black"/>
                </a:solidFill>
                <a:latin typeface="Calibri"/>
              </a:rPr>
              <a:t> </a:t>
            </a:r>
            <a:r>
              <a:rPr lang="fi-FI" sz="1500" dirty="0" err="1">
                <a:solidFill>
                  <a:prstClr val="black"/>
                </a:solidFill>
                <a:latin typeface="Calibri"/>
              </a:rPr>
              <a:t>important</a:t>
            </a:r>
            <a:r>
              <a:rPr lang="fi-FI" sz="1500" dirty="0">
                <a:solidFill>
                  <a:prstClr val="black"/>
                </a:solidFill>
                <a:latin typeface="Calibri"/>
              </a:rPr>
              <a:t> </a:t>
            </a:r>
            <a:r>
              <a:rPr lang="fi-FI" sz="1500" dirty="0" err="1">
                <a:solidFill>
                  <a:prstClr val="black"/>
                </a:solidFill>
                <a:latin typeface="Calibri"/>
              </a:rPr>
              <a:t>fuel</a:t>
            </a:r>
            <a:r>
              <a:rPr lang="fi-FI" sz="1500" dirty="0">
                <a:solidFill>
                  <a:prstClr val="black"/>
                </a:solidFill>
                <a:latin typeface="Calibri"/>
              </a:rPr>
              <a:t> for the </a:t>
            </a:r>
            <a:r>
              <a:rPr lang="fi-FI" sz="1500" dirty="0" err="1">
                <a:solidFill>
                  <a:prstClr val="black"/>
                </a:solidFill>
                <a:latin typeface="Calibri"/>
              </a:rPr>
              <a:t>network</a:t>
            </a:r>
            <a:r>
              <a:rPr lang="fi-FI" sz="1500" dirty="0">
                <a:solidFill>
                  <a:prstClr val="black"/>
                </a:solidFill>
                <a:latin typeface="Calibri"/>
              </a:rPr>
              <a:t>. The SCREEN </a:t>
            </a:r>
            <a:r>
              <a:rPr lang="fi-FI" sz="1500" dirty="0" err="1">
                <a:solidFill>
                  <a:prstClr val="black"/>
                </a:solidFill>
                <a:latin typeface="Calibri"/>
              </a:rPr>
              <a:t>methodology</a:t>
            </a:r>
            <a:r>
              <a:rPr lang="fi-FI" sz="1500" dirty="0">
                <a:solidFill>
                  <a:prstClr val="black"/>
                </a:solidFill>
                <a:latin typeface="Calibri"/>
              </a:rPr>
              <a:t> </a:t>
            </a:r>
            <a:r>
              <a:rPr lang="fi-FI" sz="1500" dirty="0" err="1">
                <a:solidFill>
                  <a:prstClr val="black"/>
                </a:solidFill>
                <a:latin typeface="Calibri"/>
              </a:rPr>
              <a:t>enables</a:t>
            </a:r>
            <a:r>
              <a:rPr lang="fi-FI" sz="1500" dirty="0">
                <a:solidFill>
                  <a:prstClr val="black"/>
                </a:solidFill>
                <a:latin typeface="Calibri"/>
              </a:rPr>
              <a:t> </a:t>
            </a:r>
            <a:r>
              <a:rPr lang="fi-FI" sz="1500" dirty="0" err="1">
                <a:solidFill>
                  <a:prstClr val="black"/>
                </a:solidFill>
                <a:latin typeface="Calibri"/>
              </a:rPr>
              <a:t>focus</a:t>
            </a:r>
            <a:r>
              <a:rPr lang="fi-FI" sz="1500" dirty="0">
                <a:solidFill>
                  <a:prstClr val="black"/>
                </a:solidFill>
                <a:latin typeface="Calibri"/>
              </a:rPr>
              <a:t> in </a:t>
            </a:r>
            <a:r>
              <a:rPr lang="fi-FI" sz="1500" dirty="0" err="1">
                <a:solidFill>
                  <a:prstClr val="black"/>
                </a:solidFill>
                <a:latin typeface="Calibri"/>
              </a:rPr>
              <a:t>finding</a:t>
            </a:r>
            <a:r>
              <a:rPr lang="fi-FI" sz="1500" dirty="0">
                <a:solidFill>
                  <a:prstClr val="black"/>
                </a:solidFill>
                <a:latin typeface="Calibri"/>
              </a:rPr>
              <a:t> </a:t>
            </a:r>
            <a:r>
              <a:rPr lang="fi-FI" sz="1500" dirty="0" err="1">
                <a:solidFill>
                  <a:prstClr val="black"/>
                </a:solidFill>
                <a:latin typeface="Calibri"/>
              </a:rPr>
              <a:t>fit</a:t>
            </a:r>
            <a:r>
              <a:rPr lang="fi-FI" sz="1500" dirty="0">
                <a:solidFill>
                  <a:prstClr val="black"/>
                </a:solidFill>
                <a:latin typeface="Calibri"/>
              </a:rPr>
              <a:t> </a:t>
            </a:r>
            <a:r>
              <a:rPr lang="fi-FI" sz="1500" dirty="0" err="1">
                <a:solidFill>
                  <a:prstClr val="black"/>
                </a:solidFill>
                <a:latin typeface="Calibri"/>
              </a:rPr>
              <a:t>between</a:t>
            </a:r>
            <a:r>
              <a:rPr lang="fi-FI" sz="1500" dirty="0">
                <a:solidFill>
                  <a:prstClr val="black"/>
                </a:solidFill>
                <a:latin typeface="Calibri"/>
              </a:rPr>
              <a:t> cross-</a:t>
            </a:r>
            <a:r>
              <a:rPr lang="fi-FI" sz="1500" dirty="0" err="1">
                <a:solidFill>
                  <a:prstClr val="black"/>
                </a:solidFill>
                <a:latin typeface="Calibri"/>
              </a:rPr>
              <a:t>regional</a:t>
            </a:r>
            <a:r>
              <a:rPr lang="fi-FI" sz="1500" dirty="0">
                <a:solidFill>
                  <a:prstClr val="black"/>
                </a:solidFill>
                <a:latin typeface="Calibri"/>
              </a:rPr>
              <a:t> </a:t>
            </a:r>
            <a:r>
              <a:rPr lang="fi-FI" sz="1500" dirty="0" err="1">
                <a:solidFill>
                  <a:prstClr val="black"/>
                </a:solidFill>
                <a:latin typeface="Calibri"/>
              </a:rPr>
              <a:t>capabilities</a:t>
            </a:r>
            <a:r>
              <a:rPr lang="fi-FI" sz="1500" dirty="0">
                <a:solidFill>
                  <a:prstClr val="black"/>
                </a:solidFill>
                <a:latin typeface="Calibri"/>
              </a:rPr>
              <a:t>.</a:t>
            </a:r>
          </a:p>
          <a:p>
            <a:pPr marL="257175" indent="-257175" defTabSz="685800"/>
            <a:endParaRPr lang="fi-FI" sz="1800" dirty="0">
              <a:solidFill>
                <a:prstClr val="black"/>
              </a:solidFill>
              <a:latin typeface="Calibri"/>
            </a:endParaRPr>
          </a:p>
        </p:txBody>
      </p:sp>
      <p:pic>
        <p:nvPicPr>
          <p:cNvPr id="15" name="Immagine 7" descr="Slide_3.jp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spTree>
    <p:extLst>
      <p:ext uri="{BB962C8B-B14F-4D97-AF65-F5344CB8AC3E}">
        <p14:creationId xmlns:p14="http://schemas.microsoft.com/office/powerpoint/2010/main" val="387341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FROM CROSS-REGIONAL OPPORTUNITIES TO OPERATIONAL SYNERGIES</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408077" y="1201247"/>
            <a:ext cx="3371911" cy="3185406"/>
          </a:xfrm>
          <a:prstGeom prst="rect">
            <a:avLst/>
          </a:prstGeom>
        </p:spPr>
      </p:pic>
      <p:sp>
        <p:nvSpPr>
          <p:cNvPr id="5" name="Content Placeholder 2"/>
          <p:cNvSpPr txBox="1">
            <a:spLocks/>
          </p:cNvSpPr>
          <p:nvPr/>
        </p:nvSpPr>
        <p:spPr>
          <a:xfrm>
            <a:off x="457200" y="1201247"/>
            <a:ext cx="3690783" cy="3394472"/>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endParaRPr lang="fi-FI" sz="1400" dirty="0">
              <a:solidFill>
                <a:prstClr val="black"/>
              </a:solidFill>
              <a:latin typeface="Calibri"/>
            </a:endParaRPr>
          </a:p>
          <a:p>
            <a:pPr marL="257175" indent="-257175" defTabSz="685800"/>
            <a:r>
              <a:rPr lang="fi-FI" sz="1400" dirty="0" err="1">
                <a:solidFill>
                  <a:prstClr val="black"/>
                </a:solidFill>
                <a:latin typeface="Calibri"/>
              </a:rPr>
              <a:t>During</a:t>
            </a:r>
            <a:r>
              <a:rPr lang="fi-FI" sz="1400" dirty="0">
                <a:solidFill>
                  <a:prstClr val="black"/>
                </a:solidFill>
                <a:latin typeface="Calibri"/>
              </a:rPr>
              <a:t> the SCREEN </a:t>
            </a:r>
            <a:r>
              <a:rPr lang="fi-FI" sz="1400" dirty="0" err="1">
                <a:solidFill>
                  <a:prstClr val="black"/>
                </a:solidFill>
                <a:latin typeface="Calibri"/>
              </a:rPr>
              <a:t>project</a:t>
            </a:r>
            <a:r>
              <a:rPr lang="fi-FI" sz="1400" dirty="0">
                <a:solidFill>
                  <a:prstClr val="black"/>
                </a:solidFill>
                <a:latin typeface="Calibri"/>
              </a:rPr>
              <a:t> </a:t>
            </a:r>
            <a:r>
              <a:rPr lang="fi-FI" sz="1400" dirty="0" err="1">
                <a:solidFill>
                  <a:prstClr val="black"/>
                </a:solidFill>
                <a:latin typeface="Calibri"/>
              </a:rPr>
              <a:t>much</a:t>
            </a:r>
            <a:r>
              <a:rPr lang="fi-FI" sz="1400" dirty="0">
                <a:solidFill>
                  <a:prstClr val="black"/>
                </a:solidFill>
                <a:latin typeface="Calibri"/>
              </a:rPr>
              <a:t> of </a:t>
            </a:r>
            <a:r>
              <a:rPr lang="fi-FI" sz="1400" dirty="0" err="1">
                <a:solidFill>
                  <a:prstClr val="black"/>
                </a:solidFill>
                <a:latin typeface="Calibri"/>
              </a:rPr>
              <a:t>work</a:t>
            </a:r>
            <a:r>
              <a:rPr lang="fi-FI" sz="1400" dirty="0">
                <a:solidFill>
                  <a:prstClr val="black"/>
                </a:solidFill>
                <a:latin typeface="Calibri"/>
              </a:rPr>
              <a:t> </a:t>
            </a:r>
            <a:r>
              <a:rPr lang="fi-FI" sz="1400" dirty="0" err="1">
                <a:solidFill>
                  <a:prstClr val="black"/>
                </a:solidFill>
                <a:latin typeface="Calibri"/>
              </a:rPr>
              <a:t>has</a:t>
            </a:r>
            <a:r>
              <a:rPr lang="fi-FI" sz="1400" dirty="0">
                <a:solidFill>
                  <a:prstClr val="black"/>
                </a:solidFill>
                <a:latin typeface="Calibri"/>
              </a:rPr>
              <a:t> </a:t>
            </a:r>
            <a:r>
              <a:rPr lang="fi-FI" sz="1400" dirty="0" err="1">
                <a:solidFill>
                  <a:prstClr val="black"/>
                </a:solidFill>
                <a:latin typeface="Calibri"/>
              </a:rPr>
              <a:t>been</a:t>
            </a:r>
            <a:r>
              <a:rPr lang="fi-FI" sz="1400" dirty="0">
                <a:solidFill>
                  <a:prstClr val="black"/>
                </a:solidFill>
                <a:latin typeface="Calibri"/>
              </a:rPr>
              <a:t> </a:t>
            </a:r>
            <a:r>
              <a:rPr lang="fi-FI" sz="1400" dirty="0" err="1">
                <a:solidFill>
                  <a:prstClr val="black"/>
                </a:solidFill>
                <a:latin typeface="Calibri"/>
              </a:rPr>
              <a:t>done</a:t>
            </a:r>
            <a:r>
              <a:rPr lang="fi-FI" sz="1400" dirty="0">
                <a:solidFill>
                  <a:prstClr val="black"/>
                </a:solidFill>
                <a:latin typeface="Calibri"/>
              </a:rPr>
              <a:t> to </a:t>
            </a:r>
            <a:r>
              <a:rPr lang="fi-FI" sz="1400" dirty="0" err="1">
                <a:solidFill>
                  <a:prstClr val="black"/>
                </a:solidFill>
                <a:latin typeface="Calibri"/>
              </a:rPr>
              <a:t>identify</a:t>
            </a:r>
            <a:r>
              <a:rPr lang="fi-FI" sz="1400" dirty="0">
                <a:solidFill>
                  <a:prstClr val="black"/>
                </a:solidFill>
                <a:latin typeface="Calibri"/>
              </a:rPr>
              <a:t> </a:t>
            </a:r>
            <a:r>
              <a:rPr lang="fi-FI" sz="1400" dirty="0" err="1">
                <a:solidFill>
                  <a:prstClr val="black"/>
                </a:solidFill>
                <a:latin typeface="Calibri"/>
              </a:rPr>
              <a:t>synergies</a:t>
            </a:r>
            <a:r>
              <a:rPr lang="fi-FI" sz="1400" dirty="0">
                <a:solidFill>
                  <a:prstClr val="black"/>
                </a:solidFill>
                <a:latin typeface="Calibri"/>
              </a:rPr>
              <a:t> </a:t>
            </a:r>
            <a:r>
              <a:rPr lang="fi-FI" sz="1400" dirty="0" err="1">
                <a:solidFill>
                  <a:prstClr val="black"/>
                </a:solidFill>
                <a:latin typeface="Calibri"/>
              </a:rPr>
              <a:t>between</a:t>
            </a:r>
            <a:r>
              <a:rPr lang="fi-FI" sz="1400" dirty="0">
                <a:solidFill>
                  <a:prstClr val="black"/>
                </a:solidFill>
                <a:latin typeface="Calibri"/>
              </a:rPr>
              <a:t> </a:t>
            </a:r>
            <a:r>
              <a:rPr lang="fi-FI" sz="1400" dirty="0" err="1">
                <a:solidFill>
                  <a:prstClr val="black"/>
                </a:solidFill>
                <a:latin typeface="Calibri"/>
              </a:rPr>
              <a:t>regions</a:t>
            </a:r>
            <a:r>
              <a:rPr lang="fi-FI" sz="1400" dirty="0">
                <a:solidFill>
                  <a:prstClr val="black"/>
                </a:solidFill>
                <a:latin typeface="Calibri"/>
              </a:rPr>
              <a:t>. </a:t>
            </a:r>
            <a:r>
              <a:rPr lang="fi-FI" sz="1400" dirty="0" err="1">
                <a:solidFill>
                  <a:prstClr val="black"/>
                </a:solidFill>
                <a:latin typeface="Calibri"/>
              </a:rPr>
              <a:t>Now</a:t>
            </a:r>
            <a:r>
              <a:rPr lang="fi-FI" sz="1400" dirty="0">
                <a:solidFill>
                  <a:prstClr val="black"/>
                </a:solidFill>
                <a:latin typeface="Calibri"/>
              </a:rPr>
              <a:t> </a:t>
            </a:r>
            <a:r>
              <a:rPr lang="fi-FI" sz="1400" dirty="0" err="1">
                <a:solidFill>
                  <a:prstClr val="black"/>
                </a:solidFill>
                <a:latin typeface="Calibri"/>
              </a:rPr>
              <a:t>we</a:t>
            </a:r>
            <a:r>
              <a:rPr lang="fi-FI" sz="1400" dirty="0">
                <a:solidFill>
                  <a:prstClr val="black"/>
                </a:solidFill>
                <a:latin typeface="Calibri"/>
              </a:rPr>
              <a:t> </a:t>
            </a:r>
            <a:r>
              <a:rPr lang="fi-FI" sz="1400" dirty="0" err="1">
                <a:solidFill>
                  <a:prstClr val="black"/>
                </a:solidFill>
                <a:latin typeface="Calibri"/>
              </a:rPr>
              <a:t>are</a:t>
            </a:r>
            <a:r>
              <a:rPr lang="fi-FI" sz="1400" dirty="0">
                <a:solidFill>
                  <a:prstClr val="black"/>
                </a:solidFill>
                <a:latin typeface="Calibri"/>
              </a:rPr>
              <a:t> </a:t>
            </a:r>
            <a:r>
              <a:rPr lang="fi-FI" sz="1400" dirty="0" err="1">
                <a:solidFill>
                  <a:prstClr val="black"/>
                </a:solidFill>
                <a:latin typeface="Calibri"/>
              </a:rPr>
              <a:t>preparing</a:t>
            </a:r>
            <a:r>
              <a:rPr lang="fi-FI" sz="1400" dirty="0">
                <a:solidFill>
                  <a:prstClr val="black"/>
                </a:solidFill>
                <a:latin typeface="Calibri"/>
              </a:rPr>
              <a:t> </a:t>
            </a:r>
            <a:r>
              <a:rPr lang="fi-FI" sz="1400" dirty="0" err="1">
                <a:solidFill>
                  <a:prstClr val="black"/>
                </a:solidFill>
                <a:latin typeface="Calibri"/>
              </a:rPr>
              <a:t>future</a:t>
            </a:r>
            <a:r>
              <a:rPr lang="fi-FI" sz="1400" dirty="0">
                <a:solidFill>
                  <a:prstClr val="black"/>
                </a:solidFill>
                <a:latin typeface="Calibri"/>
              </a:rPr>
              <a:t> </a:t>
            </a:r>
            <a:r>
              <a:rPr lang="fi-FI" sz="1400" dirty="0" err="1">
                <a:solidFill>
                  <a:prstClr val="black"/>
                </a:solidFill>
                <a:latin typeface="Calibri"/>
              </a:rPr>
              <a:t>actions</a:t>
            </a:r>
            <a:r>
              <a:rPr lang="fi-FI" sz="1400" dirty="0">
                <a:solidFill>
                  <a:prstClr val="black"/>
                </a:solidFill>
                <a:latin typeface="Calibri"/>
              </a:rPr>
              <a:t> to </a:t>
            </a:r>
            <a:r>
              <a:rPr lang="fi-FI" sz="1400" dirty="0" err="1">
                <a:solidFill>
                  <a:prstClr val="black"/>
                </a:solidFill>
                <a:latin typeface="Calibri"/>
              </a:rPr>
              <a:t>realise</a:t>
            </a:r>
            <a:r>
              <a:rPr lang="fi-FI" sz="1400" dirty="0">
                <a:solidFill>
                  <a:prstClr val="black"/>
                </a:solidFill>
                <a:latin typeface="Calibri"/>
              </a:rPr>
              <a:t> </a:t>
            </a:r>
            <a:r>
              <a:rPr lang="fi-FI" sz="1400" dirty="0" err="1">
                <a:solidFill>
                  <a:prstClr val="black"/>
                </a:solidFill>
                <a:latin typeface="Calibri"/>
              </a:rPr>
              <a:t>operational</a:t>
            </a:r>
            <a:r>
              <a:rPr lang="fi-FI" sz="1400" dirty="0">
                <a:solidFill>
                  <a:prstClr val="black"/>
                </a:solidFill>
                <a:latin typeface="Calibri"/>
              </a:rPr>
              <a:t> </a:t>
            </a:r>
            <a:r>
              <a:rPr lang="fi-FI" sz="1400" dirty="0" err="1">
                <a:solidFill>
                  <a:prstClr val="black"/>
                </a:solidFill>
                <a:latin typeface="Calibri"/>
              </a:rPr>
              <a:t>synergies</a:t>
            </a:r>
            <a:r>
              <a:rPr lang="fi-FI" sz="1400" dirty="0">
                <a:solidFill>
                  <a:prstClr val="black"/>
                </a:solidFill>
                <a:latin typeface="Calibri"/>
              </a:rPr>
              <a:t> into </a:t>
            </a:r>
            <a:r>
              <a:rPr lang="fi-FI" sz="1400" dirty="0" err="1">
                <a:solidFill>
                  <a:prstClr val="black"/>
                </a:solidFill>
                <a:latin typeface="Calibri"/>
              </a:rPr>
              <a:t>initiatives</a:t>
            </a:r>
            <a:r>
              <a:rPr lang="fi-FI" sz="1400" dirty="0">
                <a:solidFill>
                  <a:prstClr val="black"/>
                </a:solidFill>
                <a:latin typeface="Calibri"/>
              </a:rPr>
              <a:t>.</a:t>
            </a:r>
          </a:p>
          <a:p>
            <a:pPr marL="257175" indent="-257175" defTabSz="685800"/>
            <a:endParaRPr lang="fi-FI" sz="1400" dirty="0">
              <a:solidFill>
                <a:prstClr val="black"/>
              </a:solidFill>
              <a:latin typeface="Calibri"/>
            </a:endParaRPr>
          </a:p>
          <a:p>
            <a:pPr marL="257175" indent="-257175" defTabSz="685800"/>
            <a:r>
              <a:rPr lang="fi-FI" sz="1400" dirty="0" err="1">
                <a:solidFill>
                  <a:prstClr val="black"/>
                </a:solidFill>
                <a:latin typeface="Calibri"/>
              </a:rPr>
              <a:t>We</a:t>
            </a:r>
            <a:r>
              <a:rPr lang="fi-FI" sz="1400" dirty="0">
                <a:solidFill>
                  <a:prstClr val="black"/>
                </a:solidFill>
                <a:latin typeface="Calibri"/>
              </a:rPr>
              <a:t> </a:t>
            </a:r>
            <a:r>
              <a:rPr lang="fi-FI" sz="1400" dirty="0" err="1">
                <a:solidFill>
                  <a:prstClr val="black"/>
                </a:solidFill>
                <a:latin typeface="Calibri"/>
              </a:rPr>
              <a:t>have</a:t>
            </a:r>
            <a:r>
              <a:rPr lang="fi-FI" sz="1400" dirty="0">
                <a:solidFill>
                  <a:prstClr val="black"/>
                </a:solidFill>
                <a:latin typeface="Calibri"/>
              </a:rPr>
              <a:t> </a:t>
            </a:r>
            <a:r>
              <a:rPr lang="fi-FI" sz="1400" dirty="0" err="1">
                <a:solidFill>
                  <a:prstClr val="black"/>
                </a:solidFill>
                <a:latin typeface="Calibri"/>
              </a:rPr>
              <a:t>used</a:t>
            </a:r>
            <a:r>
              <a:rPr lang="fi-FI" sz="1400" dirty="0">
                <a:solidFill>
                  <a:prstClr val="black"/>
                </a:solidFill>
                <a:latin typeface="Calibri"/>
              </a:rPr>
              <a:t> </a:t>
            </a:r>
            <a:r>
              <a:rPr lang="fi-FI" sz="1400" dirty="0" err="1">
                <a:solidFill>
                  <a:prstClr val="black"/>
                </a:solidFill>
                <a:latin typeface="Calibri"/>
              </a:rPr>
              <a:t>regional</a:t>
            </a:r>
            <a:r>
              <a:rPr lang="fi-FI" sz="1400" dirty="0">
                <a:solidFill>
                  <a:prstClr val="black"/>
                </a:solidFill>
                <a:latin typeface="Calibri"/>
              </a:rPr>
              <a:t> </a:t>
            </a:r>
            <a:r>
              <a:rPr lang="fi-FI" sz="1400" dirty="0" err="1">
                <a:solidFill>
                  <a:prstClr val="black"/>
                </a:solidFill>
                <a:latin typeface="Calibri"/>
              </a:rPr>
              <a:t>baseline</a:t>
            </a:r>
            <a:r>
              <a:rPr lang="fi-FI" sz="1400" dirty="0">
                <a:solidFill>
                  <a:prstClr val="black"/>
                </a:solidFill>
                <a:latin typeface="Calibri"/>
              </a:rPr>
              <a:t> </a:t>
            </a:r>
            <a:r>
              <a:rPr lang="fi-FI" sz="1400" dirty="0" err="1">
                <a:solidFill>
                  <a:prstClr val="black"/>
                </a:solidFill>
                <a:latin typeface="Calibri"/>
              </a:rPr>
              <a:t>analysis</a:t>
            </a:r>
            <a:r>
              <a:rPr lang="fi-FI" sz="1400" dirty="0">
                <a:solidFill>
                  <a:prstClr val="black"/>
                </a:solidFill>
                <a:latin typeface="Calibri"/>
              </a:rPr>
              <a:t>, </a:t>
            </a:r>
            <a:r>
              <a:rPr lang="fi-FI" sz="1400" dirty="0" err="1">
                <a:solidFill>
                  <a:prstClr val="black"/>
                </a:solidFill>
                <a:latin typeface="Calibri"/>
              </a:rPr>
              <a:t>local</a:t>
            </a:r>
            <a:r>
              <a:rPr lang="fi-FI" sz="1400" dirty="0">
                <a:solidFill>
                  <a:prstClr val="black"/>
                </a:solidFill>
                <a:latin typeface="Calibri"/>
              </a:rPr>
              <a:t> </a:t>
            </a:r>
            <a:r>
              <a:rPr lang="fi-FI" sz="1400" dirty="0" err="1">
                <a:solidFill>
                  <a:prstClr val="black"/>
                </a:solidFill>
                <a:latin typeface="Calibri"/>
              </a:rPr>
              <a:t>workshops</a:t>
            </a:r>
            <a:r>
              <a:rPr lang="fi-FI" sz="1400" dirty="0">
                <a:solidFill>
                  <a:prstClr val="black"/>
                </a:solidFill>
                <a:latin typeface="Calibri"/>
              </a:rPr>
              <a:t>, </a:t>
            </a:r>
            <a:r>
              <a:rPr lang="fi-FI" sz="1400" dirty="0" err="1">
                <a:solidFill>
                  <a:prstClr val="black"/>
                </a:solidFill>
                <a:latin typeface="Calibri"/>
              </a:rPr>
              <a:t>thematic</a:t>
            </a:r>
            <a:r>
              <a:rPr lang="fi-FI" sz="1400" dirty="0">
                <a:solidFill>
                  <a:prstClr val="black"/>
                </a:solidFill>
                <a:latin typeface="Calibri"/>
              </a:rPr>
              <a:t> </a:t>
            </a:r>
            <a:r>
              <a:rPr lang="fi-FI" sz="1400" dirty="0" err="1">
                <a:solidFill>
                  <a:prstClr val="black"/>
                </a:solidFill>
                <a:latin typeface="Calibri"/>
              </a:rPr>
              <a:t>working</a:t>
            </a:r>
            <a:r>
              <a:rPr lang="fi-FI" sz="1400" dirty="0">
                <a:solidFill>
                  <a:prstClr val="black"/>
                </a:solidFill>
                <a:latin typeface="Calibri"/>
              </a:rPr>
              <a:t> </a:t>
            </a:r>
            <a:r>
              <a:rPr lang="fi-FI" sz="1400" dirty="0" err="1">
                <a:solidFill>
                  <a:prstClr val="black"/>
                </a:solidFill>
                <a:latin typeface="Calibri"/>
              </a:rPr>
              <a:t>groups</a:t>
            </a:r>
            <a:r>
              <a:rPr lang="fi-FI" sz="1400" dirty="0">
                <a:solidFill>
                  <a:prstClr val="black"/>
                </a:solidFill>
                <a:latin typeface="Calibri"/>
              </a:rPr>
              <a:t> and </a:t>
            </a:r>
            <a:r>
              <a:rPr lang="fi-FI" sz="1400" dirty="0" err="1">
                <a:solidFill>
                  <a:prstClr val="black"/>
                </a:solidFill>
                <a:latin typeface="Calibri"/>
              </a:rPr>
              <a:t>international</a:t>
            </a:r>
            <a:r>
              <a:rPr lang="fi-FI" sz="1400" dirty="0">
                <a:solidFill>
                  <a:prstClr val="black"/>
                </a:solidFill>
                <a:latin typeface="Calibri"/>
              </a:rPr>
              <a:t> </a:t>
            </a:r>
            <a:r>
              <a:rPr lang="fi-FI" sz="1400" dirty="0" err="1">
                <a:solidFill>
                  <a:prstClr val="black"/>
                </a:solidFill>
                <a:latin typeface="Calibri"/>
              </a:rPr>
              <a:t>workshops</a:t>
            </a:r>
            <a:r>
              <a:rPr lang="fi-FI" sz="1400" dirty="0">
                <a:solidFill>
                  <a:prstClr val="black"/>
                </a:solidFill>
                <a:latin typeface="Calibri"/>
              </a:rPr>
              <a:t> to </a:t>
            </a:r>
            <a:r>
              <a:rPr lang="fi-FI" sz="1400" dirty="0" err="1">
                <a:solidFill>
                  <a:prstClr val="black"/>
                </a:solidFill>
                <a:latin typeface="Calibri"/>
              </a:rPr>
              <a:t>structure</a:t>
            </a:r>
            <a:r>
              <a:rPr lang="fi-FI" sz="1400" dirty="0">
                <a:solidFill>
                  <a:prstClr val="black"/>
                </a:solidFill>
                <a:latin typeface="Calibri"/>
              </a:rPr>
              <a:t> </a:t>
            </a:r>
            <a:r>
              <a:rPr lang="fi-FI" sz="1400" dirty="0" err="1">
                <a:solidFill>
                  <a:prstClr val="black"/>
                </a:solidFill>
                <a:latin typeface="Calibri"/>
              </a:rPr>
              <a:t>operational</a:t>
            </a:r>
            <a:r>
              <a:rPr lang="fi-FI" sz="1400" dirty="0">
                <a:solidFill>
                  <a:prstClr val="black"/>
                </a:solidFill>
                <a:latin typeface="Calibri"/>
              </a:rPr>
              <a:t> </a:t>
            </a:r>
            <a:r>
              <a:rPr lang="fi-FI" sz="1400" dirty="0" err="1">
                <a:solidFill>
                  <a:prstClr val="black"/>
                </a:solidFill>
                <a:latin typeface="Calibri"/>
              </a:rPr>
              <a:t>synergies</a:t>
            </a:r>
            <a:endParaRPr lang="fi-FI" sz="1400" dirty="0">
              <a:solidFill>
                <a:prstClr val="black"/>
              </a:solidFill>
              <a:latin typeface="Calibri"/>
            </a:endParaRPr>
          </a:p>
          <a:p>
            <a:pPr marL="257175" indent="-257175" defTabSz="685800"/>
            <a:endParaRPr lang="fi-FI" sz="1400" dirty="0">
              <a:solidFill>
                <a:prstClr val="black"/>
              </a:solidFill>
              <a:latin typeface="Calibri"/>
            </a:endParaRPr>
          </a:p>
          <a:p>
            <a:pPr marL="257175" indent="-257175" defTabSz="685800"/>
            <a:r>
              <a:rPr lang="fi-FI" sz="1400" dirty="0" err="1">
                <a:solidFill>
                  <a:prstClr val="black"/>
                </a:solidFill>
                <a:latin typeface="Calibri"/>
              </a:rPr>
              <a:t>We</a:t>
            </a:r>
            <a:r>
              <a:rPr lang="fi-FI" sz="1400" dirty="0">
                <a:solidFill>
                  <a:prstClr val="black"/>
                </a:solidFill>
                <a:latin typeface="Calibri"/>
              </a:rPr>
              <a:t> </a:t>
            </a:r>
            <a:r>
              <a:rPr lang="fi-FI" sz="1400" dirty="0" err="1">
                <a:solidFill>
                  <a:prstClr val="black"/>
                </a:solidFill>
                <a:latin typeface="Calibri"/>
              </a:rPr>
              <a:t>have</a:t>
            </a:r>
            <a:r>
              <a:rPr lang="fi-FI" sz="1400" dirty="0">
                <a:solidFill>
                  <a:prstClr val="black"/>
                </a:solidFill>
                <a:latin typeface="Calibri"/>
              </a:rPr>
              <a:t> </a:t>
            </a:r>
            <a:r>
              <a:rPr lang="fi-FI" sz="1400" dirty="0" err="1">
                <a:solidFill>
                  <a:prstClr val="black"/>
                </a:solidFill>
                <a:latin typeface="Calibri"/>
              </a:rPr>
              <a:t>identified</a:t>
            </a:r>
            <a:r>
              <a:rPr lang="fi-FI" sz="1400" dirty="0">
                <a:solidFill>
                  <a:prstClr val="black"/>
                </a:solidFill>
                <a:latin typeface="Calibri"/>
              </a:rPr>
              <a:t> +20 </a:t>
            </a:r>
            <a:r>
              <a:rPr lang="fi-FI" sz="1400" dirty="0" err="1">
                <a:solidFill>
                  <a:prstClr val="black"/>
                </a:solidFill>
                <a:latin typeface="Calibri"/>
              </a:rPr>
              <a:t>different</a:t>
            </a:r>
            <a:r>
              <a:rPr lang="fi-FI" sz="1400" dirty="0">
                <a:solidFill>
                  <a:prstClr val="black"/>
                </a:solidFill>
                <a:latin typeface="Calibri"/>
              </a:rPr>
              <a:t> </a:t>
            </a:r>
            <a:r>
              <a:rPr lang="fi-FI" sz="1400" dirty="0" err="1">
                <a:solidFill>
                  <a:prstClr val="black"/>
                </a:solidFill>
                <a:latin typeface="Calibri"/>
              </a:rPr>
              <a:t>types</a:t>
            </a:r>
            <a:r>
              <a:rPr lang="fi-FI" sz="1400" dirty="0">
                <a:solidFill>
                  <a:prstClr val="black"/>
                </a:solidFill>
                <a:latin typeface="Calibri"/>
              </a:rPr>
              <a:t> of </a:t>
            </a:r>
            <a:r>
              <a:rPr lang="fi-FI" sz="1400" dirty="0" err="1">
                <a:solidFill>
                  <a:prstClr val="black"/>
                </a:solidFill>
                <a:latin typeface="Calibri"/>
              </a:rPr>
              <a:t>potential</a:t>
            </a:r>
            <a:r>
              <a:rPr lang="fi-FI" sz="1400" dirty="0">
                <a:solidFill>
                  <a:prstClr val="black"/>
                </a:solidFill>
                <a:latin typeface="Calibri"/>
              </a:rPr>
              <a:t> </a:t>
            </a:r>
            <a:r>
              <a:rPr lang="fi-FI" sz="1400" dirty="0" err="1">
                <a:solidFill>
                  <a:prstClr val="black"/>
                </a:solidFill>
                <a:latin typeface="Calibri"/>
              </a:rPr>
              <a:t>operational</a:t>
            </a:r>
            <a:r>
              <a:rPr lang="fi-FI" sz="1400" dirty="0">
                <a:solidFill>
                  <a:prstClr val="black"/>
                </a:solidFill>
                <a:latin typeface="Calibri"/>
              </a:rPr>
              <a:t> </a:t>
            </a:r>
            <a:r>
              <a:rPr lang="fi-FI" sz="1400" dirty="0" err="1">
                <a:solidFill>
                  <a:prstClr val="black"/>
                </a:solidFill>
                <a:latin typeface="Calibri"/>
              </a:rPr>
              <a:t>synergies</a:t>
            </a:r>
            <a:r>
              <a:rPr lang="fi-FI" sz="1400" dirty="0">
                <a:solidFill>
                  <a:prstClr val="black"/>
                </a:solidFill>
                <a:latin typeface="Calibri"/>
              </a:rPr>
              <a:t> to </a:t>
            </a:r>
            <a:r>
              <a:rPr lang="fi-FI" sz="1400" dirty="0" err="1">
                <a:solidFill>
                  <a:prstClr val="black"/>
                </a:solidFill>
                <a:latin typeface="Calibri"/>
              </a:rPr>
              <a:t>take</a:t>
            </a:r>
            <a:r>
              <a:rPr lang="fi-FI" sz="1400" dirty="0">
                <a:solidFill>
                  <a:prstClr val="black"/>
                </a:solidFill>
                <a:latin typeface="Calibri"/>
              </a:rPr>
              <a:t> </a:t>
            </a:r>
            <a:r>
              <a:rPr lang="fi-FI" sz="1400" dirty="0" err="1">
                <a:solidFill>
                  <a:prstClr val="black"/>
                </a:solidFill>
                <a:latin typeface="Calibri"/>
              </a:rPr>
              <a:t>forward</a:t>
            </a:r>
            <a:r>
              <a:rPr lang="fi-FI" sz="1400" dirty="0">
                <a:solidFill>
                  <a:prstClr val="black"/>
                </a:solidFill>
                <a:latin typeface="Calibri"/>
              </a:rPr>
              <a:t> in SCREEN </a:t>
            </a:r>
            <a:r>
              <a:rPr lang="fi-FI" sz="1400" dirty="0" err="1">
                <a:solidFill>
                  <a:prstClr val="black"/>
                </a:solidFill>
                <a:latin typeface="Calibri"/>
              </a:rPr>
              <a:t>network</a:t>
            </a:r>
            <a:endParaRPr lang="fi-FI" sz="1400" dirty="0">
              <a:solidFill>
                <a:prstClr val="black"/>
              </a:solidFill>
              <a:latin typeface="Calibri"/>
            </a:endParaRPr>
          </a:p>
        </p:txBody>
      </p:sp>
      <p:pic>
        <p:nvPicPr>
          <p:cNvPr id="6" name="Immagine 7" descr="Slide_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spTree>
    <p:extLst>
      <p:ext uri="{BB962C8B-B14F-4D97-AF65-F5344CB8AC3E}">
        <p14:creationId xmlns:p14="http://schemas.microsoft.com/office/powerpoint/2010/main" val="234613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8965" y="1736481"/>
            <a:ext cx="3872825" cy="2119694"/>
          </a:xfrm>
          <a:prstGeom prst="rect">
            <a:avLst/>
          </a:prstGeom>
        </p:spPr>
      </p:pic>
      <p:sp>
        <p:nvSpPr>
          <p:cNvPr id="2" name="Title 1"/>
          <p:cNvSpPr>
            <a:spLocks noGrp="1"/>
          </p:cNvSpPr>
          <p:nvPr>
            <p:ph type="title"/>
          </p:nvPr>
        </p:nvSpPr>
        <p:spPr/>
        <p:txBody>
          <a:bodyPr>
            <a:normAutofit/>
          </a:bodyPr>
          <a:lstStyle/>
          <a:p>
            <a:r>
              <a:rPr lang="fi-FI" sz="2400" dirty="0"/>
              <a:t>FUNDING SYNERGIES FOR MORE EFFICIENT USE OF FUNDING INSTRUMENTS</a:t>
            </a:r>
          </a:p>
        </p:txBody>
      </p:sp>
      <p:sp>
        <p:nvSpPr>
          <p:cNvPr id="7" name="Rectangle 6"/>
          <p:cNvSpPr/>
          <p:nvPr/>
        </p:nvSpPr>
        <p:spPr>
          <a:xfrm>
            <a:off x="6293048" y="3856175"/>
            <a:ext cx="509546" cy="27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i-FI" sz="1350">
              <a:solidFill>
                <a:prstClr val="white"/>
              </a:solidFill>
              <a:latin typeface="Calibri"/>
            </a:endParaRPr>
          </a:p>
        </p:txBody>
      </p:sp>
      <p:sp>
        <p:nvSpPr>
          <p:cNvPr id="3" name="Content Placeholder 2"/>
          <p:cNvSpPr>
            <a:spLocks noGrp="1"/>
          </p:cNvSpPr>
          <p:nvPr>
            <p:ph idx="1"/>
          </p:nvPr>
        </p:nvSpPr>
        <p:spPr>
          <a:xfrm>
            <a:off x="457200" y="1118097"/>
            <a:ext cx="3754242" cy="3614756"/>
          </a:xfrm>
        </p:spPr>
        <p:txBody>
          <a:bodyPr>
            <a:noAutofit/>
          </a:bodyPr>
          <a:lstStyle/>
          <a:p>
            <a:r>
              <a:rPr lang="fi-FI" sz="1400" dirty="0" err="1"/>
              <a:t>Work</a:t>
            </a:r>
            <a:r>
              <a:rPr lang="fi-FI" sz="1400" dirty="0"/>
              <a:t> </a:t>
            </a:r>
            <a:r>
              <a:rPr lang="fi-FI" sz="1400" dirty="0" err="1"/>
              <a:t>has</a:t>
            </a:r>
            <a:r>
              <a:rPr lang="fi-FI" sz="1400" dirty="0"/>
              <a:t> </a:t>
            </a:r>
            <a:r>
              <a:rPr lang="fi-FI" sz="1400" dirty="0" err="1"/>
              <a:t>been</a:t>
            </a:r>
            <a:r>
              <a:rPr lang="fi-FI" sz="1400" dirty="0"/>
              <a:t> </a:t>
            </a:r>
            <a:r>
              <a:rPr lang="fi-FI" sz="1400" dirty="0" err="1"/>
              <a:t>done</a:t>
            </a:r>
            <a:r>
              <a:rPr lang="fi-FI" sz="1400" dirty="0"/>
              <a:t> </a:t>
            </a:r>
            <a:r>
              <a:rPr lang="fi-FI" sz="1400" dirty="0" err="1"/>
              <a:t>towards</a:t>
            </a:r>
            <a:r>
              <a:rPr lang="fi-FI" sz="1400" dirty="0"/>
              <a:t> </a:t>
            </a:r>
            <a:r>
              <a:rPr lang="fi-FI" sz="1400" dirty="0" err="1"/>
              <a:t>finding</a:t>
            </a:r>
            <a:r>
              <a:rPr lang="fi-FI" sz="1400" dirty="0"/>
              <a:t> </a:t>
            </a:r>
            <a:r>
              <a:rPr lang="fi-FI" sz="1400" dirty="0" err="1"/>
              <a:t>solutions</a:t>
            </a:r>
            <a:r>
              <a:rPr lang="fi-FI" sz="1400" dirty="0"/>
              <a:t> for </a:t>
            </a:r>
            <a:r>
              <a:rPr lang="fi-FI" sz="1400" dirty="0" err="1"/>
              <a:t>more</a:t>
            </a:r>
            <a:r>
              <a:rPr lang="fi-FI" sz="1400" dirty="0"/>
              <a:t> </a:t>
            </a:r>
            <a:r>
              <a:rPr lang="fi-FI" sz="1400" dirty="0" err="1"/>
              <a:t>effective</a:t>
            </a:r>
            <a:r>
              <a:rPr lang="fi-FI" sz="1400" dirty="0"/>
              <a:t> </a:t>
            </a:r>
            <a:r>
              <a:rPr lang="fi-FI" sz="1400" dirty="0" err="1"/>
              <a:t>use</a:t>
            </a:r>
            <a:r>
              <a:rPr lang="fi-FI" sz="1400" dirty="0"/>
              <a:t> of </a:t>
            </a:r>
            <a:r>
              <a:rPr lang="fi-FI" sz="1400" dirty="0" err="1"/>
              <a:t>different</a:t>
            </a:r>
            <a:r>
              <a:rPr lang="fi-FI" sz="1400" dirty="0"/>
              <a:t> </a:t>
            </a:r>
            <a:r>
              <a:rPr lang="fi-FI" sz="1400" dirty="0" err="1"/>
              <a:t>funding</a:t>
            </a:r>
            <a:r>
              <a:rPr lang="fi-FI" sz="1400" dirty="0"/>
              <a:t> </a:t>
            </a:r>
            <a:r>
              <a:rPr lang="fi-FI" sz="1400" dirty="0" err="1"/>
              <a:t>instruments</a:t>
            </a:r>
            <a:r>
              <a:rPr lang="fi-FI" sz="1400" dirty="0"/>
              <a:t> to </a:t>
            </a:r>
            <a:r>
              <a:rPr lang="fi-FI" sz="1400" dirty="0" err="1"/>
              <a:t>support</a:t>
            </a:r>
            <a:r>
              <a:rPr lang="fi-FI" sz="1400" dirty="0"/>
              <a:t> </a:t>
            </a:r>
            <a:r>
              <a:rPr lang="fi-FI" sz="1400" dirty="0" err="1"/>
              <a:t>both</a:t>
            </a:r>
            <a:r>
              <a:rPr lang="fi-FI" sz="1400" dirty="0"/>
              <a:t>, cross-</a:t>
            </a:r>
            <a:r>
              <a:rPr lang="fi-FI" sz="1400" dirty="0" err="1"/>
              <a:t>regional</a:t>
            </a:r>
            <a:r>
              <a:rPr lang="fi-FI" sz="1400" dirty="0"/>
              <a:t> </a:t>
            </a:r>
            <a:r>
              <a:rPr lang="fi-FI" sz="1400" dirty="0" err="1"/>
              <a:t>cooperation</a:t>
            </a:r>
            <a:r>
              <a:rPr lang="fi-FI" sz="1400" dirty="0"/>
              <a:t> and </a:t>
            </a:r>
            <a:r>
              <a:rPr lang="fi-FI" sz="1400" dirty="0" err="1"/>
              <a:t>circular</a:t>
            </a:r>
            <a:r>
              <a:rPr lang="fi-FI" sz="1400" dirty="0"/>
              <a:t> </a:t>
            </a:r>
            <a:r>
              <a:rPr lang="fi-FI" sz="1400" dirty="0" err="1"/>
              <a:t>economy</a:t>
            </a:r>
            <a:r>
              <a:rPr lang="fi-FI" sz="1400" dirty="0"/>
              <a:t> </a:t>
            </a:r>
            <a:r>
              <a:rPr lang="fi-FI" sz="1400" dirty="0" err="1"/>
              <a:t>initiatives</a:t>
            </a:r>
            <a:r>
              <a:rPr lang="fi-FI" sz="1400" dirty="0"/>
              <a:t>.</a:t>
            </a:r>
          </a:p>
          <a:p>
            <a:r>
              <a:rPr lang="fi-FI" sz="1400" dirty="0" err="1"/>
              <a:t>Currently</a:t>
            </a:r>
            <a:r>
              <a:rPr lang="fi-FI" sz="1400" dirty="0"/>
              <a:t> </a:t>
            </a:r>
            <a:r>
              <a:rPr lang="fi-FI" sz="1400" dirty="0" err="1"/>
              <a:t>work</a:t>
            </a:r>
            <a:r>
              <a:rPr lang="fi-FI" sz="1400" dirty="0"/>
              <a:t> is </a:t>
            </a:r>
            <a:r>
              <a:rPr lang="fi-FI" sz="1400" dirty="0" err="1"/>
              <a:t>done</a:t>
            </a:r>
            <a:r>
              <a:rPr lang="fi-FI" sz="1400" dirty="0"/>
              <a:t> in </a:t>
            </a:r>
            <a:r>
              <a:rPr lang="fi-FI" sz="1400" dirty="0" err="1"/>
              <a:t>finding</a:t>
            </a:r>
            <a:r>
              <a:rPr lang="fi-FI" sz="1400" dirty="0"/>
              <a:t> </a:t>
            </a:r>
            <a:r>
              <a:rPr lang="fi-FI" sz="1400" dirty="0" err="1"/>
              <a:t>pilot</a:t>
            </a:r>
            <a:r>
              <a:rPr lang="fi-FI" sz="1400" dirty="0"/>
              <a:t> action for </a:t>
            </a:r>
            <a:r>
              <a:rPr lang="fi-FI" sz="1400" dirty="0" err="1"/>
              <a:t>testing</a:t>
            </a:r>
            <a:r>
              <a:rPr lang="fi-FI" sz="1400" dirty="0"/>
              <a:t> </a:t>
            </a:r>
            <a:r>
              <a:rPr lang="fi-FI" sz="1400" dirty="0" err="1"/>
              <a:t>funding</a:t>
            </a:r>
            <a:r>
              <a:rPr lang="fi-FI" sz="1400" dirty="0"/>
              <a:t> </a:t>
            </a:r>
            <a:r>
              <a:rPr lang="fi-FI" sz="1400" dirty="0" err="1"/>
              <a:t>synergies</a:t>
            </a:r>
            <a:r>
              <a:rPr lang="fi-FI" sz="1400" dirty="0"/>
              <a:t>.</a:t>
            </a:r>
          </a:p>
          <a:p>
            <a:r>
              <a:rPr lang="fi-FI" sz="1400" dirty="0" err="1"/>
              <a:t>Regions</a:t>
            </a:r>
            <a:r>
              <a:rPr lang="fi-FI" sz="1400" dirty="0"/>
              <a:t> </a:t>
            </a:r>
            <a:r>
              <a:rPr lang="fi-FI" sz="1400" dirty="0" err="1"/>
              <a:t>are</a:t>
            </a:r>
            <a:r>
              <a:rPr lang="fi-FI" sz="1400" dirty="0"/>
              <a:t> </a:t>
            </a:r>
            <a:r>
              <a:rPr lang="fi-FI" sz="1400" dirty="0" err="1"/>
              <a:t>contacting</a:t>
            </a:r>
            <a:r>
              <a:rPr lang="fi-FI" sz="1400" dirty="0"/>
              <a:t> </a:t>
            </a:r>
            <a:r>
              <a:rPr lang="fi-FI" sz="1400" dirty="0" err="1"/>
              <a:t>their</a:t>
            </a:r>
            <a:r>
              <a:rPr lang="fi-FI" sz="1400" dirty="0"/>
              <a:t> </a:t>
            </a:r>
            <a:r>
              <a:rPr lang="fi-FI" sz="1400" dirty="0" err="1"/>
              <a:t>national</a:t>
            </a:r>
            <a:r>
              <a:rPr lang="fi-FI" sz="1400" dirty="0"/>
              <a:t> </a:t>
            </a:r>
            <a:r>
              <a:rPr lang="fi-FI" sz="1400" dirty="0" err="1"/>
              <a:t>contact</a:t>
            </a:r>
            <a:r>
              <a:rPr lang="fi-FI" sz="1400" dirty="0"/>
              <a:t> </a:t>
            </a:r>
            <a:r>
              <a:rPr lang="fi-FI" sz="1400" dirty="0" err="1"/>
              <a:t>points</a:t>
            </a:r>
            <a:r>
              <a:rPr lang="fi-FI" sz="1400" dirty="0"/>
              <a:t> to </a:t>
            </a:r>
            <a:r>
              <a:rPr lang="fi-FI" sz="1400" dirty="0" err="1"/>
              <a:t>find</a:t>
            </a:r>
            <a:r>
              <a:rPr lang="fi-FI" sz="1400" dirty="0"/>
              <a:t> </a:t>
            </a:r>
            <a:r>
              <a:rPr lang="fi-FI" sz="1400" dirty="0" err="1"/>
              <a:t>project</a:t>
            </a:r>
            <a:r>
              <a:rPr lang="fi-FI" sz="1400" dirty="0"/>
              <a:t> </a:t>
            </a:r>
            <a:r>
              <a:rPr lang="fi-FI" sz="1400" dirty="0" err="1"/>
              <a:t>application</a:t>
            </a:r>
            <a:r>
              <a:rPr lang="fi-FI" sz="1400" dirty="0"/>
              <a:t> </a:t>
            </a:r>
            <a:r>
              <a:rPr lang="fi-FI" sz="1400" dirty="0" err="1"/>
              <a:t>that</a:t>
            </a:r>
            <a:r>
              <a:rPr lang="fi-FI" sz="1400" dirty="0"/>
              <a:t> </a:t>
            </a:r>
            <a:r>
              <a:rPr lang="fi-FI" sz="1400" dirty="0" err="1"/>
              <a:t>have</a:t>
            </a:r>
            <a:r>
              <a:rPr lang="fi-FI" sz="1400" dirty="0"/>
              <a:t> </a:t>
            </a:r>
            <a:r>
              <a:rPr lang="fi-FI" sz="1400" dirty="0" err="1"/>
              <a:t>been</a:t>
            </a:r>
            <a:r>
              <a:rPr lang="fi-FI" sz="1400" dirty="0"/>
              <a:t> </a:t>
            </a:r>
            <a:r>
              <a:rPr lang="fi-FI" sz="1400" dirty="0" err="1"/>
              <a:t>well</a:t>
            </a:r>
            <a:r>
              <a:rPr lang="fi-FI" sz="1400" dirty="0"/>
              <a:t> </a:t>
            </a:r>
            <a:r>
              <a:rPr lang="fi-FI" sz="1400" dirty="0" err="1"/>
              <a:t>ranked</a:t>
            </a:r>
            <a:r>
              <a:rPr lang="fi-FI" sz="1400" dirty="0"/>
              <a:t> </a:t>
            </a:r>
            <a:r>
              <a:rPr lang="fi-FI" sz="1400" dirty="0" err="1"/>
              <a:t>above</a:t>
            </a:r>
            <a:r>
              <a:rPr lang="fi-FI" sz="1400" dirty="0"/>
              <a:t> </a:t>
            </a:r>
            <a:r>
              <a:rPr lang="fi-FI" sz="1400" dirty="0" err="1"/>
              <a:t>treshold</a:t>
            </a:r>
            <a:r>
              <a:rPr lang="fi-FI" sz="1400" dirty="0"/>
              <a:t> </a:t>
            </a:r>
            <a:r>
              <a:rPr lang="fi-FI" sz="1400" dirty="0" err="1"/>
              <a:t>but</a:t>
            </a:r>
            <a:r>
              <a:rPr lang="fi-FI" sz="1400" dirty="0"/>
              <a:t> </a:t>
            </a:r>
            <a:r>
              <a:rPr lang="fi-FI" sz="1400" dirty="0" err="1"/>
              <a:t>not</a:t>
            </a:r>
            <a:r>
              <a:rPr lang="fi-FI" sz="1400" dirty="0"/>
              <a:t> </a:t>
            </a:r>
            <a:r>
              <a:rPr lang="fi-FI" sz="1400" dirty="0" err="1"/>
              <a:t>financed</a:t>
            </a:r>
            <a:r>
              <a:rPr lang="fi-FI" sz="1400" dirty="0"/>
              <a:t>.</a:t>
            </a:r>
          </a:p>
          <a:p>
            <a:r>
              <a:rPr lang="fi-FI" sz="1400" dirty="0" err="1"/>
              <a:t>Waiting</a:t>
            </a:r>
            <a:r>
              <a:rPr lang="fi-FI" sz="1400" dirty="0"/>
              <a:t> for the European Commission to </a:t>
            </a:r>
            <a:r>
              <a:rPr lang="fi-FI" sz="1400" dirty="0" err="1"/>
              <a:t>update</a:t>
            </a:r>
            <a:r>
              <a:rPr lang="fi-FI" sz="1400" dirty="0"/>
              <a:t> the </a:t>
            </a:r>
            <a:r>
              <a:rPr lang="fi-FI" sz="1400" dirty="0" err="1"/>
              <a:t>Article</a:t>
            </a:r>
            <a:r>
              <a:rPr lang="fi-FI" sz="1400" dirty="0"/>
              <a:t> 70, </a:t>
            </a:r>
            <a:r>
              <a:rPr lang="fi-FI" sz="1400" dirty="0" err="1"/>
              <a:t>that</a:t>
            </a:r>
            <a:r>
              <a:rPr lang="fi-FI" sz="1400" dirty="0"/>
              <a:t> is </a:t>
            </a:r>
            <a:r>
              <a:rPr lang="fi-FI" sz="1400" dirty="0" err="1"/>
              <a:t>designed</a:t>
            </a:r>
            <a:r>
              <a:rPr lang="fi-FI" sz="1400" dirty="0"/>
              <a:t> to </a:t>
            </a:r>
            <a:r>
              <a:rPr lang="fi-FI" sz="1400" dirty="0" err="1"/>
              <a:t>support</a:t>
            </a:r>
            <a:r>
              <a:rPr lang="fi-FI" sz="1400" dirty="0"/>
              <a:t> the </a:t>
            </a:r>
            <a:r>
              <a:rPr lang="fi-FI" sz="1400" dirty="0" err="1"/>
              <a:t>use</a:t>
            </a:r>
            <a:r>
              <a:rPr lang="fi-FI" sz="1400" dirty="0"/>
              <a:t> of </a:t>
            </a:r>
            <a:r>
              <a:rPr lang="fi-FI" sz="1400" dirty="0" err="1"/>
              <a:t>funds</a:t>
            </a:r>
            <a:r>
              <a:rPr lang="fi-FI" sz="1400" dirty="0"/>
              <a:t> in cross-</a:t>
            </a:r>
            <a:r>
              <a:rPr lang="fi-FI" sz="1400" dirty="0" err="1"/>
              <a:t>regional</a:t>
            </a:r>
            <a:r>
              <a:rPr lang="fi-FI" sz="1400" dirty="0"/>
              <a:t> </a:t>
            </a:r>
            <a:r>
              <a:rPr lang="fi-FI" sz="1400" dirty="0" err="1"/>
              <a:t>initiatives</a:t>
            </a:r>
            <a:r>
              <a:rPr lang="fi-FI" sz="1400" dirty="0"/>
              <a:t>.</a:t>
            </a:r>
          </a:p>
        </p:txBody>
      </p:sp>
      <p:pic>
        <p:nvPicPr>
          <p:cNvPr id="6" name="Immagine 7" descr="Slide_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spTree>
    <p:extLst>
      <p:ext uri="{BB962C8B-B14F-4D97-AF65-F5344CB8AC3E}">
        <p14:creationId xmlns:p14="http://schemas.microsoft.com/office/powerpoint/2010/main" val="103507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89659"/>
            <a:ext cx="8875420" cy="494175"/>
          </a:xfrm>
          <a:prstGeom prst="rect">
            <a:avLst/>
          </a:prstGeom>
        </p:spPr>
        <p:txBody>
          <a:bodyPr wrap="square" lIns="77916" tIns="38958" rIns="77916" bIns="38958">
            <a:spAutoFit/>
          </a:bodyPr>
          <a:lstStyle/>
          <a:p>
            <a:pPr algn="ctr" defTabSz="389582"/>
            <a:r>
              <a:rPr lang="en-US" sz="2700" b="1" dirty="0">
                <a:solidFill>
                  <a:srgbClr val="4D5B6B"/>
                </a:solidFill>
              </a:rPr>
              <a:t>Data Collection: SCREEN Mapping tool</a:t>
            </a:r>
            <a:endParaRPr lang="it-IT" sz="2400" i="1" dirty="0">
              <a:solidFill>
                <a:srgbClr val="FF0000"/>
              </a:solidFill>
            </a:endParaRPr>
          </a:p>
        </p:txBody>
      </p:sp>
      <p:sp>
        <p:nvSpPr>
          <p:cNvPr id="31" name="Freccia giù 30"/>
          <p:cNvSpPr/>
          <p:nvPr/>
        </p:nvSpPr>
        <p:spPr>
          <a:xfrm>
            <a:off x="2972390" y="1118708"/>
            <a:ext cx="576064" cy="2862318"/>
          </a:xfrm>
          <a:prstGeom prst="downArrow">
            <a:avLst>
              <a:gd name="adj1" fmla="val 50000"/>
              <a:gd name="adj2" fmla="val 25749"/>
            </a:avLst>
          </a:prstGeom>
          <a:solidFill>
            <a:sysClr val="window" lastClr="FFFFFF">
              <a:lumMod val="75000"/>
            </a:sysClr>
          </a:soli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lIns="77916" tIns="38958" rIns="77916" bIns="38958" rtlCol="0" anchor="ctr"/>
          <a:lstStyle/>
          <a:p>
            <a:pPr algn="ctr" defTabSz="779163">
              <a:defRPr/>
            </a:pPr>
            <a:endParaRPr lang="it-IT" kern="0">
              <a:solidFill>
                <a:sysClr val="window" lastClr="FFFFFF"/>
              </a:solidFill>
            </a:endParaRPr>
          </a:p>
        </p:txBody>
      </p:sp>
      <p:grpSp>
        <p:nvGrpSpPr>
          <p:cNvPr id="32" name="Gruppo 31"/>
          <p:cNvGrpSpPr/>
          <p:nvPr/>
        </p:nvGrpSpPr>
        <p:grpSpPr>
          <a:xfrm>
            <a:off x="2293914" y="632656"/>
            <a:ext cx="1933035" cy="483827"/>
            <a:chOff x="2728598" y="138823"/>
            <a:chExt cx="1933035" cy="645102"/>
          </a:xfrm>
        </p:grpSpPr>
        <p:sp>
          <p:nvSpPr>
            <p:cNvPr id="33" name="Rettangolo arrotondato 32"/>
            <p:cNvSpPr/>
            <p:nvPr/>
          </p:nvSpPr>
          <p:spPr>
            <a:xfrm>
              <a:off x="2728598" y="138823"/>
              <a:ext cx="1933035" cy="645102"/>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4" name="Rettangolo 33"/>
            <p:cNvSpPr/>
            <p:nvPr/>
          </p:nvSpPr>
          <p:spPr>
            <a:xfrm>
              <a:off x="2760089" y="170314"/>
              <a:ext cx="1870053" cy="582120"/>
            </a:xfrm>
            <a:prstGeom prst="rect">
              <a:avLst/>
            </a:prstGeom>
            <a:noFill/>
            <a:ln>
              <a:noFill/>
            </a:ln>
            <a:effectLst/>
          </p:spPr>
          <p:txBody>
            <a:bodyPr spcFirstLastPara="0" vert="horz" wrap="square" lIns="60960" tIns="60960" rIns="60960" bIns="60960" numCol="1" spcCol="1270" anchor="ctr" anchorCtr="0">
              <a:noAutofit/>
            </a:bodyPr>
            <a:lstStyle/>
            <a:p>
              <a:pPr algn="ctr" defTabSz="606016">
                <a:lnSpc>
                  <a:spcPct val="90000"/>
                </a:lnSpc>
                <a:spcBef>
                  <a:spcPct val="0"/>
                </a:spcBef>
                <a:spcAft>
                  <a:spcPct val="35000"/>
                </a:spcAft>
                <a:defRPr/>
              </a:pPr>
              <a:r>
                <a:rPr lang="it-IT" sz="1400" dirty="0">
                  <a:solidFill>
                    <a:sysClr val="window" lastClr="FFFFFF"/>
                  </a:solidFill>
                </a:rPr>
                <a:t>1. RIS3, </a:t>
              </a:r>
              <a:r>
                <a:rPr lang="it-IT" sz="1400" dirty="0" err="1">
                  <a:solidFill>
                    <a:sysClr val="window" lastClr="FFFFFF"/>
                  </a:solidFill>
                </a:rPr>
                <a:t>strategic</a:t>
              </a:r>
              <a:r>
                <a:rPr lang="it-IT" sz="1400" dirty="0">
                  <a:solidFill>
                    <a:sysClr val="window" lastClr="FFFFFF"/>
                  </a:solidFill>
                </a:rPr>
                <a:t> </a:t>
              </a:r>
              <a:r>
                <a:rPr lang="it-IT" sz="1400" dirty="0" err="1">
                  <a:solidFill>
                    <a:sysClr val="window" lastClr="FFFFFF"/>
                  </a:solidFill>
                </a:rPr>
                <a:t>areas</a:t>
              </a:r>
              <a:r>
                <a:rPr lang="it-IT" sz="1400" dirty="0">
                  <a:solidFill>
                    <a:sysClr val="window" lastClr="FFFFFF"/>
                  </a:solidFill>
                </a:rPr>
                <a:t>, and SWOT Analysis</a:t>
              </a:r>
            </a:p>
          </p:txBody>
        </p:sp>
      </p:grpSp>
      <p:grpSp>
        <p:nvGrpSpPr>
          <p:cNvPr id="35" name="Gruppo 34"/>
          <p:cNvGrpSpPr/>
          <p:nvPr/>
        </p:nvGrpSpPr>
        <p:grpSpPr>
          <a:xfrm>
            <a:off x="2516135" y="1280728"/>
            <a:ext cx="1488572" cy="487726"/>
            <a:chOff x="4920139" y="1381679"/>
            <a:chExt cx="1488572" cy="650301"/>
          </a:xfrm>
        </p:grpSpPr>
        <p:sp>
          <p:nvSpPr>
            <p:cNvPr id="36" name="Rettangolo arrotondato 35"/>
            <p:cNvSpPr/>
            <p:nvPr/>
          </p:nvSpPr>
          <p:spPr>
            <a:xfrm>
              <a:off x="4920139" y="1381679"/>
              <a:ext cx="1488572" cy="650301"/>
            </a:xfrm>
            <a:prstGeom prst="roundRect">
              <a:avLst/>
            </a:prstGeom>
            <a:solidFill>
              <a:srgbClr val="9BBB59">
                <a:hueOff val="410229"/>
                <a:satOff val="-672"/>
                <a:lumOff val="2588"/>
                <a:alphaOff val="0"/>
              </a:srgbClr>
            </a:solidFill>
            <a:ln w="25400" cap="flat" cmpd="sng" algn="ctr">
              <a:solidFill>
                <a:sysClr val="window" lastClr="FFFFFF">
                  <a:hueOff val="0"/>
                  <a:satOff val="0"/>
                  <a:lumOff val="0"/>
                  <a:alphaOff val="0"/>
                </a:sysClr>
              </a:solidFill>
              <a:prstDash val="solid"/>
            </a:ln>
            <a:effectLst/>
          </p:spPr>
        </p:sp>
        <p:sp>
          <p:nvSpPr>
            <p:cNvPr id="37" name="Rettangolo 36"/>
            <p:cNvSpPr/>
            <p:nvPr/>
          </p:nvSpPr>
          <p:spPr>
            <a:xfrm>
              <a:off x="4951884" y="1413424"/>
              <a:ext cx="1425082" cy="586811"/>
            </a:xfrm>
            <a:prstGeom prst="rect">
              <a:avLst/>
            </a:prstGeom>
            <a:noFill/>
            <a:ln>
              <a:noFill/>
            </a:ln>
            <a:effectLst/>
          </p:spPr>
          <p:txBody>
            <a:bodyPr spcFirstLastPara="0" vert="horz" wrap="square" lIns="60960" tIns="60960" rIns="60960" bIns="60960" numCol="1" spcCol="1270" anchor="ctr" anchorCtr="0">
              <a:noAutofit/>
            </a:bodyPr>
            <a:lstStyle/>
            <a:p>
              <a:pPr algn="ctr" defTabSz="606016">
                <a:lnSpc>
                  <a:spcPct val="90000"/>
                </a:lnSpc>
                <a:spcBef>
                  <a:spcPct val="0"/>
                </a:spcBef>
                <a:spcAft>
                  <a:spcPct val="35000"/>
                </a:spcAft>
                <a:defRPr/>
              </a:pPr>
              <a:r>
                <a:rPr lang="it-IT" sz="1400" dirty="0">
                  <a:solidFill>
                    <a:sysClr val="window" lastClr="FFFFFF"/>
                  </a:solidFill>
                </a:rPr>
                <a:t>2. Focus </a:t>
              </a:r>
              <a:r>
                <a:rPr lang="it-IT" sz="1400" dirty="0" err="1">
                  <a:solidFill>
                    <a:sysClr val="window" lastClr="FFFFFF"/>
                  </a:solidFill>
                </a:rPr>
                <a:t>Sectors</a:t>
              </a:r>
              <a:r>
                <a:rPr lang="it-IT" sz="1400" dirty="0">
                  <a:solidFill>
                    <a:sysClr val="window" lastClr="FFFFFF"/>
                  </a:solidFill>
                </a:rPr>
                <a:t> &amp; Companies</a:t>
              </a:r>
            </a:p>
          </p:txBody>
        </p:sp>
      </p:grpSp>
      <p:grpSp>
        <p:nvGrpSpPr>
          <p:cNvPr id="38" name="Gruppo 37"/>
          <p:cNvGrpSpPr/>
          <p:nvPr/>
        </p:nvGrpSpPr>
        <p:grpSpPr>
          <a:xfrm>
            <a:off x="1532231" y="1950996"/>
            <a:ext cx="3477182" cy="571879"/>
            <a:chOff x="4638507" y="3112114"/>
            <a:chExt cx="1842201" cy="762505"/>
          </a:xfrm>
        </p:grpSpPr>
        <p:sp>
          <p:nvSpPr>
            <p:cNvPr id="40" name="Rettangolo arrotondato 39"/>
            <p:cNvSpPr/>
            <p:nvPr/>
          </p:nvSpPr>
          <p:spPr>
            <a:xfrm>
              <a:off x="4638507" y="3112114"/>
              <a:ext cx="1842201" cy="762505"/>
            </a:xfrm>
            <a:prstGeom prst="roundRect">
              <a:avLst/>
            </a:prstGeom>
            <a:solidFill>
              <a:srgbClr val="9BBB59">
                <a:hueOff val="820459"/>
                <a:satOff val="-1344"/>
                <a:lumOff val="5176"/>
                <a:alphaOff val="0"/>
              </a:srgbClr>
            </a:solidFill>
            <a:ln w="25400" cap="flat" cmpd="sng" algn="ctr">
              <a:solidFill>
                <a:sysClr val="window" lastClr="FFFFFF">
                  <a:hueOff val="0"/>
                  <a:satOff val="0"/>
                  <a:lumOff val="0"/>
                  <a:alphaOff val="0"/>
                </a:sysClr>
              </a:solidFill>
              <a:prstDash val="solid"/>
            </a:ln>
            <a:effectLst/>
          </p:spPr>
        </p:sp>
        <p:sp>
          <p:nvSpPr>
            <p:cNvPr id="41" name="Rettangolo 40"/>
            <p:cNvSpPr/>
            <p:nvPr/>
          </p:nvSpPr>
          <p:spPr>
            <a:xfrm>
              <a:off x="4687675" y="3149336"/>
              <a:ext cx="1754883" cy="688061"/>
            </a:xfrm>
            <a:prstGeom prst="rect">
              <a:avLst/>
            </a:prstGeom>
            <a:noFill/>
            <a:ln>
              <a:noFill/>
            </a:ln>
            <a:effectLst/>
          </p:spPr>
          <p:txBody>
            <a:bodyPr spcFirstLastPara="0" vert="horz" wrap="square" lIns="45720" tIns="45720" rIns="45720" bIns="45720" numCol="1" spcCol="1270" anchor="ctr" anchorCtr="0">
              <a:noAutofit/>
            </a:bodyPr>
            <a:lstStyle/>
            <a:p>
              <a:pPr algn="ctr" defTabSz="454511">
                <a:lnSpc>
                  <a:spcPct val="90000"/>
                </a:lnSpc>
                <a:spcBef>
                  <a:spcPct val="0"/>
                </a:spcBef>
                <a:spcAft>
                  <a:spcPct val="35000"/>
                </a:spcAft>
                <a:defRPr/>
              </a:pPr>
              <a:r>
                <a:rPr lang="it-IT" sz="1400" dirty="0">
                  <a:solidFill>
                    <a:sysClr val="window" lastClr="FFFFFF"/>
                  </a:solidFill>
                </a:rPr>
                <a:t>3. </a:t>
              </a:r>
              <a:r>
                <a:rPr lang="it-IT" sz="1400" dirty="0" err="1">
                  <a:solidFill>
                    <a:sysClr val="window" lastClr="FFFFFF"/>
                  </a:solidFill>
                </a:rPr>
                <a:t>Capabilities</a:t>
              </a:r>
              <a:r>
                <a:rPr lang="it-IT" sz="1400" dirty="0">
                  <a:solidFill>
                    <a:sysClr val="window" lastClr="FFFFFF"/>
                  </a:solidFill>
                </a:rPr>
                <a:t> </a:t>
              </a:r>
              <a:r>
                <a:rPr lang="it-IT" sz="1400" dirty="0" err="1">
                  <a:solidFill>
                    <a:sysClr val="window" lastClr="FFFFFF"/>
                  </a:solidFill>
                </a:rPr>
                <a:t>overview</a:t>
              </a:r>
              <a:r>
                <a:rPr lang="it-IT" sz="1400" dirty="0">
                  <a:solidFill>
                    <a:sysClr val="window" lastClr="FFFFFF"/>
                  </a:solidFill>
                </a:rPr>
                <a:t>: </a:t>
              </a:r>
            </a:p>
            <a:p>
              <a:pPr algn="ctr" defTabSz="454511">
                <a:lnSpc>
                  <a:spcPct val="90000"/>
                </a:lnSpc>
                <a:spcBef>
                  <a:spcPct val="0"/>
                </a:spcBef>
                <a:spcAft>
                  <a:spcPct val="35000"/>
                </a:spcAft>
                <a:defRPr/>
              </a:pPr>
              <a:r>
                <a:rPr lang="it-IT" sz="1400" dirty="0">
                  <a:solidFill>
                    <a:sysClr val="window" lastClr="FFFFFF"/>
                  </a:solidFill>
                </a:rPr>
                <a:t>R&amp;D, </a:t>
              </a:r>
              <a:r>
                <a:rPr lang="it-IT" sz="1400" dirty="0" err="1">
                  <a:solidFill>
                    <a:sysClr val="window" lastClr="FFFFFF"/>
                  </a:solidFill>
                </a:rPr>
                <a:t>Innovation</a:t>
              </a:r>
              <a:r>
                <a:rPr lang="it-IT" sz="1400" dirty="0">
                  <a:solidFill>
                    <a:sysClr val="window" lastClr="FFFFFF"/>
                  </a:solidFill>
                </a:rPr>
                <a:t>, </a:t>
              </a:r>
              <a:r>
                <a:rPr lang="it-IT" sz="1400" dirty="0" err="1">
                  <a:solidFill>
                    <a:sysClr val="window" lastClr="FFFFFF"/>
                  </a:solidFill>
                </a:rPr>
                <a:t>Education</a:t>
              </a:r>
              <a:r>
                <a:rPr lang="it-IT" sz="1400" kern="0" dirty="0">
                  <a:solidFill>
                    <a:sysClr val="window" lastClr="FFFFFF"/>
                  </a:solidFill>
                </a:rPr>
                <a:t> </a:t>
              </a:r>
              <a:r>
                <a:rPr lang="it-IT" sz="1400" kern="0" dirty="0" err="1">
                  <a:solidFill>
                    <a:sysClr val="window" lastClr="FFFFFF"/>
                  </a:solidFill>
                </a:rPr>
                <a:t>capabilities</a:t>
              </a:r>
              <a:endParaRPr lang="it-IT" sz="1400" dirty="0">
                <a:solidFill>
                  <a:sysClr val="window" lastClr="FFFFFF"/>
                </a:solidFill>
              </a:endParaRPr>
            </a:p>
          </p:txBody>
        </p:sp>
      </p:grpSp>
      <p:grpSp>
        <p:nvGrpSpPr>
          <p:cNvPr id="45" name="Gruppo 44"/>
          <p:cNvGrpSpPr/>
          <p:nvPr/>
        </p:nvGrpSpPr>
        <p:grpSpPr>
          <a:xfrm>
            <a:off x="1856265" y="2669294"/>
            <a:ext cx="2808312" cy="555648"/>
            <a:chOff x="2304262" y="4187896"/>
            <a:chExt cx="1933035" cy="740864"/>
          </a:xfrm>
        </p:grpSpPr>
        <p:sp>
          <p:nvSpPr>
            <p:cNvPr id="46" name="Rettangolo arrotondato 45"/>
            <p:cNvSpPr/>
            <p:nvPr/>
          </p:nvSpPr>
          <p:spPr>
            <a:xfrm>
              <a:off x="2304262" y="4187896"/>
              <a:ext cx="1933035" cy="740864"/>
            </a:xfrm>
            <a:prstGeom prst="roundRect">
              <a:avLst/>
            </a:prstGeom>
            <a:solidFill>
              <a:srgbClr val="9BBB59">
                <a:hueOff val="1230688"/>
                <a:satOff val="-2017"/>
                <a:lumOff val="7765"/>
                <a:alphaOff val="0"/>
              </a:srgbClr>
            </a:solidFill>
            <a:ln w="25400" cap="flat" cmpd="sng" algn="ctr">
              <a:solidFill>
                <a:sysClr val="window" lastClr="FFFFFF">
                  <a:hueOff val="0"/>
                  <a:satOff val="0"/>
                  <a:lumOff val="0"/>
                  <a:alphaOff val="0"/>
                </a:sysClr>
              </a:solidFill>
              <a:prstDash val="solid"/>
            </a:ln>
            <a:effectLst/>
          </p:spPr>
        </p:sp>
        <p:sp>
          <p:nvSpPr>
            <p:cNvPr id="47" name="Rettangolo 46"/>
            <p:cNvSpPr/>
            <p:nvPr/>
          </p:nvSpPr>
          <p:spPr>
            <a:xfrm>
              <a:off x="2340428" y="4224062"/>
              <a:ext cx="1860703" cy="668532"/>
            </a:xfrm>
            <a:prstGeom prst="rect">
              <a:avLst/>
            </a:prstGeom>
            <a:noFill/>
            <a:ln>
              <a:noFill/>
            </a:ln>
            <a:effectLst/>
          </p:spPr>
          <p:txBody>
            <a:bodyPr spcFirstLastPara="0" vert="horz" wrap="square" lIns="60960" tIns="60960" rIns="60960" bIns="60960" numCol="1" spcCol="1270" anchor="ctr" anchorCtr="0">
              <a:noAutofit/>
            </a:bodyPr>
            <a:lstStyle/>
            <a:p>
              <a:pPr algn="ctr" defTabSz="606016">
                <a:lnSpc>
                  <a:spcPct val="90000"/>
                </a:lnSpc>
                <a:spcBef>
                  <a:spcPct val="0"/>
                </a:spcBef>
                <a:spcAft>
                  <a:spcPct val="35000"/>
                </a:spcAft>
                <a:defRPr/>
              </a:pPr>
              <a:r>
                <a:rPr lang="it-IT" sz="1400" dirty="0">
                  <a:solidFill>
                    <a:sysClr val="window" lastClr="FFFFFF"/>
                  </a:solidFill>
                </a:rPr>
                <a:t>4. </a:t>
              </a:r>
              <a:r>
                <a:rPr lang="it-IT" sz="1400" dirty="0" err="1">
                  <a:solidFill>
                    <a:sysClr val="window" lastClr="FFFFFF"/>
                  </a:solidFill>
                </a:rPr>
                <a:t>Emerging</a:t>
              </a:r>
              <a:r>
                <a:rPr lang="it-IT" sz="1400" dirty="0">
                  <a:solidFill>
                    <a:sysClr val="window" lastClr="FFFFFF"/>
                  </a:solidFill>
                </a:rPr>
                <a:t> </a:t>
              </a:r>
              <a:r>
                <a:rPr lang="it-IT" sz="1400" dirty="0" err="1">
                  <a:solidFill>
                    <a:sysClr val="window" lastClr="FFFFFF"/>
                  </a:solidFill>
                </a:rPr>
                <a:t>ideas</a:t>
              </a:r>
              <a:endParaRPr lang="it-IT" sz="1400" dirty="0">
                <a:solidFill>
                  <a:sysClr val="window" lastClr="FFFFFF"/>
                </a:solidFill>
              </a:endParaRPr>
            </a:p>
          </p:txBody>
        </p:sp>
      </p:grpSp>
      <p:grpSp>
        <p:nvGrpSpPr>
          <p:cNvPr id="48" name="Gruppo 47"/>
          <p:cNvGrpSpPr/>
          <p:nvPr/>
        </p:nvGrpSpPr>
        <p:grpSpPr>
          <a:xfrm>
            <a:off x="1229001" y="3386971"/>
            <a:ext cx="4062861" cy="416450"/>
            <a:chOff x="576060" y="2608071"/>
            <a:chExt cx="1933035" cy="966517"/>
          </a:xfrm>
        </p:grpSpPr>
        <p:sp>
          <p:nvSpPr>
            <p:cNvPr id="49" name="Rettangolo arrotondato 48"/>
            <p:cNvSpPr/>
            <p:nvPr/>
          </p:nvSpPr>
          <p:spPr>
            <a:xfrm>
              <a:off x="576060" y="2608071"/>
              <a:ext cx="1933035" cy="966517"/>
            </a:xfrm>
            <a:prstGeom prst="roundRect">
              <a:avLst/>
            </a:prstGeom>
            <a:solidFill>
              <a:srgbClr val="9BBB59">
                <a:hueOff val="1640918"/>
                <a:satOff val="-2689"/>
                <a:lumOff val="10353"/>
                <a:alphaOff val="0"/>
              </a:srgbClr>
            </a:solidFill>
            <a:ln w="25400" cap="flat" cmpd="sng" algn="ctr">
              <a:solidFill>
                <a:sysClr val="window" lastClr="FFFFFF">
                  <a:hueOff val="0"/>
                  <a:satOff val="0"/>
                  <a:lumOff val="0"/>
                  <a:alphaOff val="0"/>
                </a:sysClr>
              </a:solidFill>
              <a:prstDash val="solid"/>
            </a:ln>
            <a:effectLst/>
          </p:spPr>
        </p:sp>
        <p:sp>
          <p:nvSpPr>
            <p:cNvPr id="50" name="Rettangolo 49"/>
            <p:cNvSpPr/>
            <p:nvPr/>
          </p:nvSpPr>
          <p:spPr>
            <a:xfrm>
              <a:off x="623241" y="2655252"/>
              <a:ext cx="1838673" cy="872155"/>
            </a:xfrm>
            <a:prstGeom prst="rect">
              <a:avLst/>
            </a:prstGeom>
            <a:noFill/>
            <a:ln>
              <a:noFill/>
            </a:ln>
            <a:effectLst/>
          </p:spPr>
          <p:txBody>
            <a:bodyPr spcFirstLastPara="0" vert="horz" wrap="square" lIns="60960" tIns="60960" rIns="60960" bIns="60960" numCol="1" spcCol="1270" anchor="ctr" anchorCtr="0">
              <a:noAutofit/>
            </a:bodyPr>
            <a:lstStyle/>
            <a:p>
              <a:pPr algn="ctr" defTabSz="779163">
                <a:defRPr/>
              </a:pPr>
              <a:r>
                <a:rPr lang="it-IT" sz="1400" dirty="0">
                  <a:solidFill>
                    <a:sysClr val="window" lastClr="FFFFFF"/>
                  </a:solidFill>
                </a:rPr>
                <a:t>5. </a:t>
              </a:r>
              <a:r>
                <a:rPr lang="it-IT" sz="1400" kern="0" dirty="0" err="1">
                  <a:solidFill>
                    <a:sysClr val="window" lastClr="FFFFFF"/>
                  </a:solidFill>
                </a:rPr>
                <a:t>Existing</a:t>
              </a:r>
              <a:r>
                <a:rPr lang="it-IT" sz="1400" kern="0" dirty="0">
                  <a:solidFill>
                    <a:sysClr val="window" lastClr="FFFFFF"/>
                  </a:solidFill>
                </a:rPr>
                <a:t> </a:t>
              </a:r>
              <a:r>
                <a:rPr lang="it-IT" sz="1400" kern="0" dirty="0" err="1">
                  <a:solidFill>
                    <a:sysClr val="window" lastClr="FFFFFF"/>
                  </a:solidFill>
                </a:rPr>
                <a:t>Circular</a:t>
              </a:r>
              <a:r>
                <a:rPr lang="it-IT" sz="1400" kern="0" dirty="0">
                  <a:solidFill>
                    <a:sysClr val="window" lastClr="FFFFFF"/>
                  </a:solidFill>
                </a:rPr>
                <a:t> Economy </a:t>
              </a:r>
              <a:r>
                <a:rPr lang="it-IT" sz="1400" kern="0" dirty="0" err="1">
                  <a:solidFill>
                    <a:sysClr val="window" lastClr="FFFFFF"/>
                  </a:solidFill>
                </a:rPr>
                <a:t>legislation</a:t>
              </a:r>
              <a:endParaRPr lang="it-IT" sz="1400" kern="0" dirty="0">
                <a:solidFill>
                  <a:sysClr val="window" lastClr="FFFFFF"/>
                </a:solidFill>
              </a:endParaRPr>
            </a:p>
          </p:txBody>
        </p:sp>
      </p:grpSp>
      <p:grpSp>
        <p:nvGrpSpPr>
          <p:cNvPr id="51" name="Gruppo 50"/>
          <p:cNvGrpSpPr/>
          <p:nvPr/>
        </p:nvGrpSpPr>
        <p:grpSpPr>
          <a:xfrm>
            <a:off x="688941" y="3981026"/>
            <a:ext cx="5142981" cy="485283"/>
            <a:chOff x="713503" y="1096920"/>
            <a:chExt cx="1933035" cy="647044"/>
          </a:xfrm>
        </p:grpSpPr>
        <p:sp>
          <p:nvSpPr>
            <p:cNvPr id="52" name="Rettangolo arrotondato 51"/>
            <p:cNvSpPr/>
            <p:nvPr/>
          </p:nvSpPr>
          <p:spPr>
            <a:xfrm>
              <a:off x="713503" y="1096920"/>
              <a:ext cx="1933035" cy="647044"/>
            </a:xfrm>
            <a:prstGeom prst="roundRect">
              <a:avLst/>
            </a:prstGeom>
            <a:solidFill>
              <a:srgbClr val="9BBB59">
                <a:hueOff val="2051147"/>
                <a:satOff val="-3361"/>
                <a:lumOff val="12941"/>
                <a:alphaOff val="0"/>
              </a:srgbClr>
            </a:solidFill>
            <a:ln w="25400" cap="flat" cmpd="sng" algn="ctr">
              <a:solidFill>
                <a:sysClr val="window" lastClr="FFFFFF">
                  <a:hueOff val="0"/>
                  <a:satOff val="0"/>
                  <a:lumOff val="0"/>
                  <a:alphaOff val="0"/>
                </a:sysClr>
              </a:solidFill>
              <a:prstDash val="solid"/>
            </a:ln>
            <a:effectLst/>
          </p:spPr>
        </p:sp>
        <p:sp>
          <p:nvSpPr>
            <p:cNvPr id="53" name="Rettangolo 52"/>
            <p:cNvSpPr/>
            <p:nvPr/>
          </p:nvSpPr>
          <p:spPr>
            <a:xfrm>
              <a:off x="745089" y="1128506"/>
              <a:ext cx="1869863" cy="583872"/>
            </a:xfrm>
            <a:prstGeom prst="rect">
              <a:avLst/>
            </a:prstGeom>
            <a:noFill/>
            <a:ln>
              <a:noFill/>
            </a:ln>
            <a:effectLst/>
          </p:spPr>
          <p:txBody>
            <a:bodyPr spcFirstLastPara="0" vert="horz" wrap="square" lIns="57150" tIns="57150" rIns="57150" bIns="57150" numCol="1" spcCol="1270" anchor="ctr" anchorCtr="0">
              <a:noAutofit/>
            </a:bodyPr>
            <a:lstStyle/>
            <a:p>
              <a:pPr algn="ctr" defTabSz="568140">
                <a:lnSpc>
                  <a:spcPct val="90000"/>
                </a:lnSpc>
                <a:spcBef>
                  <a:spcPct val="0"/>
                </a:spcBef>
                <a:spcAft>
                  <a:spcPct val="35000"/>
                </a:spcAft>
                <a:defRPr/>
              </a:pPr>
              <a:r>
                <a:rPr lang="it-IT" sz="1400" dirty="0">
                  <a:solidFill>
                    <a:sysClr val="window" lastClr="FFFFFF"/>
                  </a:solidFill>
                </a:rPr>
                <a:t>6. </a:t>
              </a:r>
              <a:r>
                <a:rPr lang="it-IT" sz="1400" dirty="0" err="1">
                  <a:solidFill>
                    <a:sysClr val="window" lastClr="FFFFFF"/>
                  </a:solidFill>
                </a:rPr>
                <a:t>Existing</a:t>
              </a:r>
              <a:r>
                <a:rPr lang="it-IT" sz="1400" dirty="0">
                  <a:solidFill>
                    <a:sysClr val="window" lastClr="FFFFFF"/>
                  </a:solidFill>
                </a:rPr>
                <a:t> </a:t>
              </a:r>
              <a:r>
                <a:rPr lang="it-IT" sz="1400" dirty="0" err="1">
                  <a:solidFill>
                    <a:sysClr val="window" lastClr="FFFFFF"/>
                  </a:solidFill>
                </a:rPr>
                <a:t>funding</a:t>
              </a:r>
              <a:r>
                <a:rPr lang="it-IT" sz="1400" dirty="0">
                  <a:solidFill>
                    <a:sysClr val="window" lastClr="FFFFFF"/>
                  </a:solidFill>
                </a:rPr>
                <a:t> </a:t>
              </a:r>
              <a:r>
                <a:rPr lang="it-IT" sz="1400" dirty="0" err="1">
                  <a:solidFill>
                    <a:sysClr val="window" lastClr="FFFFFF"/>
                  </a:solidFill>
                </a:rPr>
                <a:t>instruments</a:t>
              </a:r>
              <a:endParaRPr lang="it-IT" sz="1400" dirty="0">
                <a:solidFill>
                  <a:sysClr val="window" lastClr="FFFFFF"/>
                </a:solidFill>
              </a:endParaRPr>
            </a:p>
          </p:txBody>
        </p:sp>
      </p:grpSp>
      <p:sp>
        <p:nvSpPr>
          <p:cNvPr id="54" name="CasellaDiTesto 53"/>
          <p:cNvSpPr txBox="1"/>
          <p:nvPr/>
        </p:nvSpPr>
        <p:spPr>
          <a:xfrm>
            <a:off x="5633413" y="956700"/>
            <a:ext cx="2592288" cy="386453"/>
          </a:xfrm>
          <a:prstGeom prst="rect">
            <a:avLst/>
          </a:prstGeom>
          <a:noFill/>
        </p:spPr>
        <p:txBody>
          <a:bodyPr wrap="square" lIns="77916" tIns="38958" rIns="77916" bIns="38958" rtlCol="0">
            <a:spAutoFit/>
          </a:bodyPr>
          <a:lstStyle/>
          <a:p>
            <a:pPr algn="ctr" defTabSz="779163">
              <a:defRPr/>
            </a:pPr>
            <a:r>
              <a:rPr lang="it-IT" sz="2000" kern="0" dirty="0" err="1">
                <a:solidFill>
                  <a:sysClr val="windowText" lastClr="000000"/>
                </a:solidFill>
              </a:rPr>
              <a:t>Strategy</a:t>
            </a:r>
            <a:endParaRPr lang="it-IT" sz="2000" kern="0" dirty="0">
              <a:solidFill>
                <a:sysClr val="windowText" lastClr="000000"/>
              </a:solidFill>
            </a:endParaRPr>
          </a:p>
        </p:txBody>
      </p:sp>
      <p:sp>
        <p:nvSpPr>
          <p:cNvPr id="55" name="CasellaDiTesto 54"/>
          <p:cNvSpPr txBox="1"/>
          <p:nvPr/>
        </p:nvSpPr>
        <p:spPr>
          <a:xfrm>
            <a:off x="5633413" y="1944234"/>
            <a:ext cx="2592288" cy="601897"/>
          </a:xfrm>
          <a:prstGeom prst="rect">
            <a:avLst/>
          </a:prstGeom>
          <a:noFill/>
        </p:spPr>
        <p:txBody>
          <a:bodyPr wrap="square" lIns="77916" tIns="38958" rIns="77916" bIns="38958" rtlCol="0">
            <a:spAutoFit/>
          </a:bodyPr>
          <a:lstStyle/>
          <a:p>
            <a:pPr algn="ctr" defTabSz="779163">
              <a:defRPr/>
            </a:pPr>
            <a:r>
              <a:rPr lang="it-IT" sz="2000" kern="0" dirty="0" err="1">
                <a:solidFill>
                  <a:sysClr val="windowText" lastClr="000000"/>
                </a:solidFill>
              </a:rPr>
              <a:t>Mapping</a:t>
            </a:r>
            <a:endParaRPr lang="it-IT" sz="2000" kern="0" dirty="0">
              <a:solidFill>
                <a:sysClr val="windowText" lastClr="000000"/>
              </a:solidFill>
            </a:endParaRPr>
          </a:p>
          <a:p>
            <a:pPr algn="ctr" defTabSz="779163">
              <a:defRPr/>
            </a:pPr>
            <a:r>
              <a:rPr lang="it-IT" sz="1400" i="1" kern="0" dirty="0">
                <a:solidFill>
                  <a:sysClr val="windowText" lastClr="000000"/>
                </a:solidFill>
              </a:rPr>
              <a:t>Baseline Situation</a:t>
            </a:r>
          </a:p>
        </p:txBody>
      </p:sp>
      <p:sp>
        <p:nvSpPr>
          <p:cNvPr id="56" name="CasellaDiTesto 55"/>
          <p:cNvSpPr txBox="1"/>
          <p:nvPr/>
        </p:nvSpPr>
        <p:spPr>
          <a:xfrm>
            <a:off x="5633413" y="2586018"/>
            <a:ext cx="2592288" cy="601897"/>
          </a:xfrm>
          <a:prstGeom prst="rect">
            <a:avLst/>
          </a:prstGeom>
          <a:noFill/>
        </p:spPr>
        <p:txBody>
          <a:bodyPr wrap="square" lIns="77916" tIns="38958" rIns="77916" bIns="38958" rtlCol="0">
            <a:spAutoFit/>
          </a:bodyPr>
          <a:lstStyle/>
          <a:p>
            <a:pPr algn="ctr" defTabSz="779163">
              <a:defRPr/>
            </a:pPr>
            <a:r>
              <a:rPr lang="it-IT" sz="2000" kern="0" dirty="0" err="1">
                <a:solidFill>
                  <a:sysClr val="windowText" lastClr="000000"/>
                </a:solidFill>
              </a:rPr>
              <a:t>Innovation</a:t>
            </a:r>
            <a:endParaRPr lang="it-IT" sz="2000" kern="0" dirty="0">
              <a:solidFill>
                <a:sysClr val="windowText" lastClr="000000"/>
              </a:solidFill>
            </a:endParaRPr>
          </a:p>
          <a:p>
            <a:pPr algn="ctr" defTabSz="779163">
              <a:defRPr/>
            </a:pPr>
            <a:r>
              <a:rPr lang="it-IT" sz="1400" i="1" kern="0" dirty="0" err="1">
                <a:solidFill>
                  <a:sysClr val="windowText" lastClr="000000"/>
                </a:solidFill>
              </a:rPr>
              <a:t>Explicit</a:t>
            </a:r>
            <a:r>
              <a:rPr lang="it-IT" sz="1400" i="1" kern="0" dirty="0">
                <a:solidFill>
                  <a:sysClr val="windowText" lastClr="000000"/>
                </a:solidFill>
              </a:rPr>
              <a:t> </a:t>
            </a:r>
            <a:r>
              <a:rPr lang="it-IT" sz="1400" i="1" kern="0" dirty="0" err="1">
                <a:solidFill>
                  <a:sysClr val="windowText" lastClr="000000"/>
                </a:solidFill>
              </a:rPr>
              <a:t>Emerging</a:t>
            </a:r>
            <a:r>
              <a:rPr lang="it-IT" sz="1400" i="1" kern="0" dirty="0">
                <a:solidFill>
                  <a:sysClr val="windowText" lastClr="000000"/>
                </a:solidFill>
              </a:rPr>
              <a:t> </a:t>
            </a:r>
            <a:r>
              <a:rPr lang="it-IT" sz="1400" i="1" kern="0" dirty="0" err="1">
                <a:solidFill>
                  <a:sysClr val="windowText" lastClr="000000"/>
                </a:solidFill>
              </a:rPr>
              <a:t>Actions</a:t>
            </a:r>
            <a:endParaRPr lang="it-IT" sz="1400" i="1" kern="0" dirty="0">
              <a:solidFill>
                <a:sysClr val="windowText" lastClr="000000"/>
              </a:solidFill>
            </a:endParaRPr>
          </a:p>
        </p:txBody>
      </p:sp>
      <p:sp>
        <p:nvSpPr>
          <p:cNvPr id="57" name="CasellaDiTesto 56"/>
          <p:cNvSpPr txBox="1"/>
          <p:nvPr/>
        </p:nvSpPr>
        <p:spPr>
          <a:xfrm>
            <a:off x="5766686" y="3389546"/>
            <a:ext cx="2448272" cy="694230"/>
          </a:xfrm>
          <a:prstGeom prst="rect">
            <a:avLst/>
          </a:prstGeom>
          <a:noFill/>
        </p:spPr>
        <p:txBody>
          <a:bodyPr wrap="square" lIns="77916" tIns="38958" rIns="77916" bIns="38958" rtlCol="0">
            <a:spAutoFit/>
          </a:bodyPr>
          <a:lstStyle/>
          <a:p>
            <a:pPr algn="ctr" defTabSz="779163">
              <a:defRPr/>
            </a:pPr>
            <a:r>
              <a:rPr lang="it-IT" sz="2000" kern="0" dirty="0" err="1">
                <a:solidFill>
                  <a:sysClr val="windowText" lastClr="000000"/>
                </a:solidFill>
              </a:rPr>
              <a:t>Barriers</a:t>
            </a:r>
            <a:r>
              <a:rPr lang="it-IT" sz="2000" kern="0" dirty="0">
                <a:solidFill>
                  <a:sysClr val="windowText" lastClr="000000"/>
                </a:solidFill>
              </a:rPr>
              <a:t> and </a:t>
            </a:r>
            <a:r>
              <a:rPr lang="it-IT" sz="2000" kern="0" dirty="0" err="1">
                <a:solidFill>
                  <a:sysClr val="windowText" lastClr="000000"/>
                </a:solidFill>
              </a:rPr>
              <a:t>Funding</a:t>
            </a:r>
            <a:r>
              <a:rPr lang="it-IT" sz="2000" kern="0" dirty="0">
                <a:solidFill>
                  <a:sysClr val="windowText" lastClr="000000"/>
                </a:solidFill>
              </a:rPr>
              <a:t> </a:t>
            </a:r>
            <a:r>
              <a:rPr lang="it-IT" sz="2000" kern="0" dirty="0" err="1">
                <a:solidFill>
                  <a:sysClr val="windowText" lastClr="000000"/>
                </a:solidFill>
              </a:rPr>
              <a:t>opportunities</a:t>
            </a:r>
            <a:endParaRPr lang="it-IT" sz="2000" kern="0" dirty="0">
              <a:solidFill>
                <a:sysClr val="windowText" lastClr="000000"/>
              </a:solidFill>
            </a:endParaRPr>
          </a:p>
        </p:txBody>
      </p:sp>
      <p:sp>
        <p:nvSpPr>
          <p:cNvPr id="2" name="Rettangolo 1"/>
          <p:cNvSpPr/>
          <p:nvPr/>
        </p:nvSpPr>
        <p:spPr>
          <a:xfrm>
            <a:off x="1328166" y="4586045"/>
            <a:ext cx="6779493" cy="509564"/>
          </a:xfrm>
          <a:prstGeom prst="rect">
            <a:avLst/>
          </a:prstGeom>
          <a:ln w="25400">
            <a:solidFill>
              <a:srgbClr val="000090"/>
            </a:solidFill>
          </a:ln>
        </p:spPr>
        <p:txBody>
          <a:bodyPr wrap="square" lIns="77916" tIns="38958" rIns="77916" bIns="38958">
            <a:spAutoFit/>
          </a:bodyPr>
          <a:lstStyle/>
          <a:p>
            <a:pPr algn="ctr" defTabSz="389582"/>
            <a:r>
              <a:rPr lang="en-GB" sz="1400" dirty="0">
                <a:solidFill>
                  <a:srgbClr val="4D5B6B"/>
                </a:solidFill>
              </a:rPr>
              <a:t>These steps have been formalized within the SCREEN tool. The Regions have compiled the tool and this has been the basis for the local and cross-regional analyses</a:t>
            </a:r>
          </a:p>
        </p:txBody>
      </p:sp>
      <p:pic>
        <p:nvPicPr>
          <p:cNvPr id="60" name="Image 3" descr="logoreliefCMJN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713" y="1933186"/>
            <a:ext cx="1160706" cy="589688"/>
          </a:xfrm>
          <a:prstGeom prst="rect">
            <a:avLst/>
          </a:prstGeom>
        </p:spPr>
      </p:pic>
    </p:spTree>
    <p:extLst>
      <p:ext uri="{BB962C8B-B14F-4D97-AF65-F5344CB8AC3E}">
        <p14:creationId xmlns:p14="http://schemas.microsoft.com/office/powerpoint/2010/main" val="14762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66953" y="2787774"/>
            <a:ext cx="3599147" cy="2214246"/>
          </a:xfrm>
          <a:prstGeom prst="rect">
            <a:avLst/>
          </a:prstGeom>
        </p:spPr>
      </p:pic>
      <p:sp>
        <p:nvSpPr>
          <p:cNvPr id="2" name="Title 1"/>
          <p:cNvSpPr>
            <a:spLocks noGrp="1"/>
          </p:cNvSpPr>
          <p:nvPr>
            <p:ph type="title"/>
          </p:nvPr>
        </p:nvSpPr>
        <p:spPr/>
        <p:txBody>
          <a:bodyPr>
            <a:normAutofit/>
          </a:bodyPr>
          <a:lstStyle/>
          <a:p>
            <a:r>
              <a:rPr lang="fi-FI" sz="2400" dirty="0"/>
              <a:t>ACTION PLAN TO FACILITATE CIRCULAR ECONOMY DEVELOPMENT</a:t>
            </a:r>
          </a:p>
        </p:txBody>
      </p:sp>
      <p:graphicFrame>
        <p:nvGraphicFramePr>
          <p:cNvPr id="4" name="Content Placeholder 3"/>
          <p:cNvGraphicFramePr>
            <a:graphicFrameLocks noGrp="1"/>
          </p:cNvGraphicFramePr>
          <p:nvPr>
            <p:ph idx="1"/>
          </p:nvPr>
        </p:nvGraphicFramePr>
        <p:xfrm>
          <a:off x="3585326" y="-74544"/>
          <a:ext cx="4428492"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ontent Placeholder 2"/>
          <p:cNvSpPr txBox="1">
            <a:spLocks/>
          </p:cNvSpPr>
          <p:nvPr/>
        </p:nvSpPr>
        <p:spPr>
          <a:xfrm>
            <a:off x="367880" y="1002048"/>
            <a:ext cx="3217446" cy="339447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fi-FI" sz="1400" dirty="0">
                <a:solidFill>
                  <a:prstClr val="black"/>
                </a:solidFill>
                <a:latin typeface="Calibri"/>
              </a:rPr>
              <a:t>Action </a:t>
            </a:r>
            <a:r>
              <a:rPr lang="fi-FI" sz="1400" dirty="0" err="1">
                <a:solidFill>
                  <a:prstClr val="black"/>
                </a:solidFill>
                <a:latin typeface="Calibri"/>
              </a:rPr>
              <a:t>plan</a:t>
            </a:r>
            <a:r>
              <a:rPr lang="fi-FI" sz="1400" dirty="0">
                <a:solidFill>
                  <a:prstClr val="black"/>
                </a:solidFill>
                <a:latin typeface="Calibri"/>
              </a:rPr>
              <a:t> is </a:t>
            </a:r>
            <a:r>
              <a:rPr lang="fi-FI" sz="1400" dirty="0" err="1">
                <a:solidFill>
                  <a:prstClr val="black"/>
                </a:solidFill>
                <a:latin typeface="Calibri"/>
              </a:rPr>
              <a:t>created</a:t>
            </a:r>
            <a:r>
              <a:rPr lang="fi-FI" sz="1400" dirty="0">
                <a:solidFill>
                  <a:prstClr val="black"/>
                </a:solidFill>
                <a:latin typeface="Calibri"/>
              </a:rPr>
              <a:t> to </a:t>
            </a:r>
            <a:r>
              <a:rPr lang="fi-FI" sz="1400" dirty="0" err="1">
                <a:solidFill>
                  <a:prstClr val="black"/>
                </a:solidFill>
                <a:latin typeface="Calibri"/>
              </a:rPr>
              <a:t>continue</a:t>
            </a:r>
            <a:r>
              <a:rPr lang="fi-FI" sz="1400" dirty="0">
                <a:solidFill>
                  <a:prstClr val="black"/>
                </a:solidFill>
                <a:latin typeface="Calibri"/>
              </a:rPr>
              <a:t> </a:t>
            </a:r>
            <a:r>
              <a:rPr lang="fi-FI" sz="1400" dirty="0" err="1">
                <a:solidFill>
                  <a:prstClr val="black"/>
                </a:solidFill>
                <a:latin typeface="Calibri"/>
              </a:rPr>
              <a:t>work</a:t>
            </a:r>
            <a:r>
              <a:rPr lang="fi-FI" sz="1400" dirty="0">
                <a:solidFill>
                  <a:prstClr val="black"/>
                </a:solidFill>
                <a:latin typeface="Calibri"/>
              </a:rPr>
              <a:t> </a:t>
            </a:r>
            <a:r>
              <a:rPr lang="fi-FI" sz="1400" dirty="0" err="1">
                <a:solidFill>
                  <a:prstClr val="black"/>
                </a:solidFill>
                <a:latin typeface="Calibri"/>
              </a:rPr>
              <a:t>based</a:t>
            </a:r>
            <a:r>
              <a:rPr lang="fi-FI" sz="1400" dirty="0">
                <a:solidFill>
                  <a:prstClr val="black"/>
                </a:solidFill>
                <a:latin typeface="Calibri"/>
              </a:rPr>
              <a:t> on the </a:t>
            </a:r>
            <a:r>
              <a:rPr lang="fi-FI" sz="1400" dirty="0" err="1">
                <a:solidFill>
                  <a:prstClr val="black"/>
                </a:solidFill>
                <a:latin typeface="Calibri"/>
              </a:rPr>
              <a:t>results</a:t>
            </a:r>
            <a:r>
              <a:rPr lang="fi-FI" sz="1400" dirty="0">
                <a:solidFill>
                  <a:prstClr val="black"/>
                </a:solidFill>
                <a:latin typeface="Calibri"/>
              </a:rPr>
              <a:t> of SCREEN </a:t>
            </a:r>
            <a:r>
              <a:rPr lang="fi-FI" sz="1400" dirty="0" err="1">
                <a:solidFill>
                  <a:prstClr val="black"/>
                </a:solidFill>
                <a:latin typeface="Calibri"/>
              </a:rPr>
              <a:t>project</a:t>
            </a:r>
            <a:endParaRPr lang="fi-FI" sz="1400" dirty="0">
              <a:solidFill>
                <a:prstClr val="black"/>
              </a:solidFill>
              <a:latin typeface="Calibri"/>
            </a:endParaRPr>
          </a:p>
          <a:p>
            <a:pPr marL="257175" indent="-257175" defTabSz="685800"/>
            <a:r>
              <a:rPr lang="fi-FI" sz="1400" dirty="0">
                <a:solidFill>
                  <a:prstClr val="black"/>
                </a:solidFill>
                <a:latin typeface="Calibri"/>
              </a:rPr>
              <a:t>As a </a:t>
            </a:r>
            <a:r>
              <a:rPr lang="fi-FI" sz="1400" dirty="0" err="1">
                <a:solidFill>
                  <a:prstClr val="black"/>
                </a:solidFill>
                <a:latin typeface="Calibri"/>
              </a:rPr>
              <a:t>short</a:t>
            </a:r>
            <a:r>
              <a:rPr lang="fi-FI" sz="1400" dirty="0">
                <a:solidFill>
                  <a:prstClr val="black"/>
                </a:solidFill>
                <a:latin typeface="Calibri"/>
              </a:rPr>
              <a:t> </a:t>
            </a:r>
            <a:r>
              <a:rPr lang="fi-FI" sz="1400" dirty="0" err="1">
                <a:solidFill>
                  <a:prstClr val="black"/>
                </a:solidFill>
                <a:latin typeface="Calibri"/>
              </a:rPr>
              <a:t>term</a:t>
            </a:r>
            <a:r>
              <a:rPr lang="fi-FI" sz="1400" dirty="0">
                <a:solidFill>
                  <a:prstClr val="black"/>
                </a:solidFill>
                <a:latin typeface="Calibri"/>
              </a:rPr>
              <a:t> </a:t>
            </a:r>
            <a:r>
              <a:rPr lang="fi-FI" sz="1400" dirty="0" err="1">
                <a:solidFill>
                  <a:prstClr val="black"/>
                </a:solidFill>
                <a:latin typeface="Calibri"/>
              </a:rPr>
              <a:t>goal</a:t>
            </a:r>
            <a:r>
              <a:rPr lang="fi-FI" sz="1400" dirty="0">
                <a:solidFill>
                  <a:prstClr val="black"/>
                </a:solidFill>
                <a:latin typeface="Calibri"/>
              </a:rPr>
              <a:t> it is </a:t>
            </a:r>
            <a:r>
              <a:rPr lang="fi-FI" sz="1400" dirty="0" err="1">
                <a:solidFill>
                  <a:prstClr val="black"/>
                </a:solidFill>
                <a:latin typeface="Calibri"/>
              </a:rPr>
              <a:t>essential</a:t>
            </a:r>
            <a:r>
              <a:rPr lang="fi-FI" sz="1400" dirty="0">
                <a:solidFill>
                  <a:prstClr val="black"/>
                </a:solidFill>
                <a:latin typeface="Calibri"/>
              </a:rPr>
              <a:t> to </a:t>
            </a:r>
            <a:r>
              <a:rPr lang="fi-FI" sz="1400" dirty="0" err="1">
                <a:solidFill>
                  <a:prstClr val="black"/>
                </a:solidFill>
                <a:latin typeface="Calibri"/>
              </a:rPr>
              <a:t>find</a:t>
            </a:r>
            <a:r>
              <a:rPr lang="fi-FI" sz="1400" dirty="0">
                <a:solidFill>
                  <a:prstClr val="black"/>
                </a:solidFill>
                <a:latin typeface="Calibri"/>
              </a:rPr>
              <a:t> </a:t>
            </a:r>
            <a:r>
              <a:rPr lang="fi-FI" sz="1400" dirty="0" err="1">
                <a:solidFill>
                  <a:prstClr val="black"/>
                </a:solidFill>
                <a:latin typeface="Calibri"/>
              </a:rPr>
              <a:t>commitment</a:t>
            </a:r>
            <a:r>
              <a:rPr lang="fi-FI" sz="1400" dirty="0">
                <a:solidFill>
                  <a:prstClr val="black"/>
                </a:solidFill>
                <a:latin typeface="Calibri"/>
              </a:rPr>
              <a:t> and </a:t>
            </a:r>
            <a:r>
              <a:rPr lang="fi-FI" sz="1400" dirty="0" err="1">
                <a:solidFill>
                  <a:prstClr val="black"/>
                </a:solidFill>
                <a:latin typeface="Calibri"/>
              </a:rPr>
              <a:t>apply</a:t>
            </a:r>
            <a:r>
              <a:rPr lang="fi-FI" sz="1400" dirty="0">
                <a:solidFill>
                  <a:prstClr val="black"/>
                </a:solidFill>
                <a:latin typeface="Calibri"/>
              </a:rPr>
              <a:t> SCREEN </a:t>
            </a:r>
            <a:r>
              <a:rPr lang="fi-FI" sz="1400" dirty="0" err="1">
                <a:solidFill>
                  <a:prstClr val="black"/>
                </a:solidFill>
                <a:latin typeface="Calibri"/>
              </a:rPr>
              <a:t>tools</a:t>
            </a:r>
            <a:r>
              <a:rPr lang="fi-FI" sz="1400" dirty="0">
                <a:solidFill>
                  <a:prstClr val="black"/>
                </a:solidFill>
                <a:latin typeface="Calibri"/>
              </a:rPr>
              <a:t> and </a:t>
            </a:r>
            <a:r>
              <a:rPr lang="fi-FI" sz="1400" dirty="0" err="1">
                <a:solidFill>
                  <a:prstClr val="black"/>
                </a:solidFill>
                <a:latin typeface="Calibri"/>
              </a:rPr>
              <a:t>results</a:t>
            </a:r>
            <a:r>
              <a:rPr lang="fi-FI" sz="1400" dirty="0">
                <a:solidFill>
                  <a:prstClr val="black"/>
                </a:solidFill>
                <a:latin typeface="Calibri"/>
              </a:rPr>
              <a:t> in </a:t>
            </a:r>
            <a:r>
              <a:rPr lang="fi-FI" sz="1400" dirty="0" err="1">
                <a:solidFill>
                  <a:prstClr val="black"/>
                </a:solidFill>
                <a:latin typeface="Calibri"/>
              </a:rPr>
              <a:t>strategic</a:t>
            </a:r>
            <a:r>
              <a:rPr lang="fi-FI" sz="1400" dirty="0">
                <a:solidFill>
                  <a:prstClr val="black"/>
                </a:solidFill>
                <a:latin typeface="Calibri"/>
              </a:rPr>
              <a:t> </a:t>
            </a:r>
            <a:r>
              <a:rPr lang="fi-FI" sz="1400" dirty="0" err="1">
                <a:solidFill>
                  <a:prstClr val="black"/>
                </a:solidFill>
                <a:latin typeface="Calibri"/>
              </a:rPr>
              <a:t>work</a:t>
            </a:r>
            <a:r>
              <a:rPr lang="fi-FI" sz="1400" dirty="0">
                <a:solidFill>
                  <a:prstClr val="black"/>
                </a:solidFill>
                <a:latin typeface="Calibri"/>
              </a:rPr>
              <a:t>.</a:t>
            </a:r>
          </a:p>
          <a:p>
            <a:pPr marL="257175" indent="-257175" defTabSz="685800"/>
            <a:r>
              <a:rPr lang="fi-FI" sz="1400" dirty="0">
                <a:solidFill>
                  <a:prstClr val="black"/>
                </a:solidFill>
                <a:latin typeface="Calibri"/>
              </a:rPr>
              <a:t>As a </a:t>
            </a:r>
            <a:r>
              <a:rPr lang="fi-FI" sz="1400" dirty="0" err="1">
                <a:solidFill>
                  <a:prstClr val="black"/>
                </a:solidFill>
                <a:latin typeface="Calibri"/>
              </a:rPr>
              <a:t>longer</a:t>
            </a:r>
            <a:r>
              <a:rPr lang="fi-FI" sz="1400" dirty="0">
                <a:solidFill>
                  <a:prstClr val="black"/>
                </a:solidFill>
                <a:latin typeface="Calibri"/>
              </a:rPr>
              <a:t> </a:t>
            </a:r>
            <a:r>
              <a:rPr lang="fi-FI" sz="1400" dirty="0" err="1">
                <a:solidFill>
                  <a:prstClr val="black"/>
                </a:solidFill>
                <a:latin typeface="Calibri"/>
              </a:rPr>
              <a:t>term</a:t>
            </a:r>
            <a:r>
              <a:rPr lang="fi-FI" sz="1400" dirty="0">
                <a:solidFill>
                  <a:prstClr val="black"/>
                </a:solidFill>
                <a:latin typeface="Calibri"/>
              </a:rPr>
              <a:t> </a:t>
            </a:r>
            <a:r>
              <a:rPr lang="fi-FI" sz="1400" dirty="0" err="1">
                <a:solidFill>
                  <a:prstClr val="black"/>
                </a:solidFill>
                <a:latin typeface="Calibri"/>
              </a:rPr>
              <a:t>goal</a:t>
            </a:r>
            <a:r>
              <a:rPr lang="fi-FI" sz="1400" dirty="0">
                <a:solidFill>
                  <a:prstClr val="black"/>
                </a:solidFill>
                <a:latin typeface="Calibri"/>
              </a:rPr>
              <a:t> is to </a:t>
            </a:r>
            <a:r>
              <a:rPr lang="fi-FI" sz="1400" dirty="0" err="1">
                <a:solidFill>
                  <a:prstClr val="black"/>
                </a:solidFill>
                <a:latin typeface="Calibri"/>
              </a:rPr>
              <a:t>formalize</a:t>
            </a:r>
            <a:r>
              <a:rPr lang="fi-FI" sz="1400" dirty="0">
                <a:solidFill>
                  <a:prstClr val="black"/>
                </a:solidFill>
                <a:latin typeface="Calibri"/>
              </a:rPr>
              <a:t> </a:t>
            </a:r>
            <a:r>
              <a:rPr lang="fi-FI" sz="1400" dirty="0" err="1">
                <a:solidFill>
                  <a:prstClr val="black"/>
                </a:solidFill>
                <a:latin typeface="Calibri"/>
              </a:rPr>
              <a:t>Policy</a:t>
            </a:r>
            <a:r>
              <a:rPr lang="fi-FI" sz="1400" dirty="0">
                <a:solidFill>
                  <a:prstClr val="black"/>
                </a:solidFill>
                <a:latin typeface="Calibri"/>
              </a:rPr>
              <a:t> </a:t>
            </a:r>
            <a:r>
              <a:rPr lang="fi-FI" sz="1400" dirty="0" err="1">
                <a:solidFill>
                  <a:prstClr val="black"/>
                </a:solidFill>
                <a:latin typeface="Calibri"/>
              </a:rPr>
              <a:t>lab</a:t>
            </a:r>
            <a:r>
              <a:rPr lang="fi-FI" sz="1400" dirty="0">
                <a:solidFill>
                  <a:prstClr val="black"/>
                </a:solidFill>
                <a:latin typeface="Calibri"/>
              </a:rPr>
              <a:t> as a </a:t>
            </a:r>
            <a:r>
              <a:rPr lang="fi-FI" sz="1400" dirty="0" err="1">
                <a:solidFill>
                  <a:prstClr val="black"/>
                </a:solidFill>
                <a:latin typeface="Calibri"/>
              </a:rPr>
              <a:t>living</a:t>
            </a:r>
            <a:r>
              <a:rPr lang="fi-FI" sz="1400" dirty="0">
                <a:solidFill>
                  <a:prstClr val="black"/>
                </a:solidFill>
                <a:latin typeface="Calibri"/>
              </a:rPr>
              <a:t> </a:t>
            </a:r>
            <a:r>
              <a:rPr lang="fi-FI" sz="1400" dirty="0" err="1">
                <a:solidFill>
                  <a:prstClr val="black"/>
                </a:solidFill>
                <a:latin typeface="Calibri"/>
              </a:rPr>
              <a:t>lab</a:t>
            </a:r>
            <a:r>
              <a:rPr lang="fi-FI" sz="1400" dirty="0">
                <a:solidFill>
                  <a:prstClr val="black"/>
                </a:solidFill>
                <a:latin typeface="Calibri"/>
              </a:rPr>
              <a:t> for </a:t>
            </a:r>
            <a:r>
              <a:rPr lang="fi-FI" sz="1400" dirty="0" err="1">
                <a:solidFill>
                  <a:prstClr val="black"/>
                </a:solidFill>
                <a:latin typeface="Calibri"/>
              </a:rPr>
              <a:t>policy</a:t>
            </a:r>
            <a:r>
              <a:rPr lang="fi-FI" sz="1400" dirty="0">
                <a:solidFill>
                  <a:prstClr val="black"/>
                </a:solidFill>
                <a:latin typeface="Calibri"/>
              </a:rPr>
              <a:t> </a:t>
            </a:r>
            <a:r>
              <a:rPr lang="fi-FI" sz="1400" dirty="0" err="1">
                <a:solidFill>
                  <a:prstClr val="black"/>
                </a:solidFill>
                <a:latin typeface="Calibri"/>
              </a:rPr>
              <a:t>development</a:t>
            </a:r>
            <a:r>
              <a:rPr lang="fi-FI" sz="1400" dirty="0">
                <a:solidFill>
                  <a:prstClr val="black"/>
                </a:solidFill>
                <a:latin typeface="Calibri"/>
              </a:rPr>
              <a:t> </a:t>
            </a:r>
            <a:r>
              <a:rPr lang="fi-FI" sz="1400" dirty="0" err="1">
                <a:solidFill>
                  <a:prstClr val="black"/>
                </a:solidFill>
                <a:latin typeface="Calibri"/>
              </a:rPr>
              <a:t>between</a:t>
            </a:r>
            <a:r>
              <a:rPr lang="fi-FI" sz="1400" dirty="0">
                <a:solidFill>
                  <a:prstClr val="black"/>
                </a:solidFill>
                <a:latin typeface="Calibri"/>
              </a:rPr>
              <a:t> </a:t>
            </a:r>
            <a:r>
              <a:rPr lang="fi-FI" sz="1400" dirty="0" err="1">
                <a:solidFill>
                  <a:prstClr val="black"/>
                </a:solidFill>
                <a:latin typeface="Calibri"/>
              </a:rPr>
              <a:t>regions</a:t>
            </a:r>
            <a:r>
              <a:rPr lang="fi-FI" sz="1400" dirty="0">
                <a:solidFill>
                  <a:prstClr val="black"/>
                </a:solidFill>
                <a:latin typeface="Calibri"/>
              </a:rPr>
              <a:t> and European Commission.</a:t>
            </a:r>
          </a:p>
          <a:p>
            <a:pPr marL="257175" indent="-257175" defTabSz="685800"/>
            <a:r>
              <a:rPr lang="fi-FI" sz="1400" dirty="0">
                <a:solidFill>
                  <a:prstClr val="black"/>
                </a:solidFill>
                <a:latin typeface="Calibri"/>
              </a:rPr>
              <a:t>As a cross-</a:t>
            </a:r>
            <a:r>
              <a:rPr lang="fi-FI" sz="1400" dirty="0" err="1">
                <a:solidFill>
                  <a:prstClr val="black"/>
                </a:solidFill>
                <a:latin typeface="Calibri"/>
              </a:rPr>
              <a:t>regional</a:t>
            </a:r>
            <a:r>
              <a:rPr lang="fi-FI" sz="1400" dirty="0">
                <a:solidFill>
                  <a:prstClr val="black"/>
                </a:solidFill>
                <a:latin typeface="Calibri"/>
              </a:rPr>
              <a:t> </a:t>
            </a:r>
            <a:r>
              <a:rPr lang="fi-FI" sz="1400" dirty="0" err="1">
                <a:solidFill>
                  <a:prstClr val="black"/>
                </a:solidFill>
                <a:latin typeface="Calibri"/>
              </a:rPr>
              <a:t>network</a:t>
            </a:r>
            <a:r>
              <a:rPr lang="fi-FI" sz="1400" dirty="0">
                <a:solidFill>
                  <a:prstClr val="black"/>
                </a:solidFill>
                <a:latin typeface="Calibri"/>
              </a:rPr>
              <a:t> it is </a:t>
            </a:r>
            <a:r>
              <a:rPr lang="fi-FI" sz="1400" dirty="0" err="1">
                <a:solidFill>
                  <a:prstClr val="black"/>
                </a:solidFill>
                <a:latin typeface="Calibri"/>
              </a:rPr>
              <a:t>essential</a:t>
            </a:r>
            <a:r>
              <a:rPr lang="fi-FI" sz="1400" dirty="0">
                <a:solidFill>
                  <a:prstClr val="black"/>
                </a:solidFill>
                <a:latin typeface="Calibri"/>
              </a:rPr>
              <a:t> to </a:t>
            </a:r>
            <a:r>
              <a:rPr lang="fi-FI" sz="1400" dirty="0" err="1">
                <a:solidFill>
                  <a:prstClr val="black"/>
                </a:solidFill>
                <a:latin typeface="Calibri"/>
              </a:rPr>
              <a:t>work</a:t>
            </a:r>
            <a:r>
              <a:rPr lang="fi-FI" sz="1400" dirty="0">
                <a:solidFill>
                  <a:prstClr val="black"/>
                </a:solidFill>
                <a:latin typeface="Calibri"/>
              </a:rPr>
              <a:t> in </a:t>
            </a:r>
            <a:r>
              <a:rPr lang="fi-FI" sz="1400" dirty="0" err="1">
                <a:solidFill>
                  <a:prstClr val="black"/>
                </a:solidFill>
                <a:latin typeface="Calibri"/>
              </a:rPr>
              <a:t>parallel</a:t>
            </a:r>
            <a:r>
              <a:rPr lang="fi-FI" sz="1400" dirty="0">
                <a:solidFill>
                  <a:prstClr val="black"/>
                </a:solidFill>
                <a:latin typeface="Calibri"/>
              </a:rPr>
              <a:t> </a:t>
            </a:r>
            <a:r>
              <a:rPr lang="fi-FI" sz="1400" dirty="0" err="1">
                <a:solidFill>
                  <a:prstClr val="black"/>
                </a:solidFill>
                <a:latin typeface="Calibri"/>
              </a:rPr>
              <a:t>streams</a:t>
            </a:r>
            <a:r>
              <a:rPr lang="fi-FI" sz="1400" dirty="0">
                <a:solidFill>
                  <a:prstClr val="black"/>
                </a:solidFill>
                <a:latin typeface="Calibri"/>
              </a:rPr>
              <a:t> of action </a:t>
            </a:r>
            <a:r>
              <a:rPr lang="fi-FI" sz="1400" dirty="0" err="1">
                <a:solidFill>
                  <a:prstClr val="black"/>
                </a:solidFill>
                <a:latin typeface="Calibri"/>
              </a:rPr>
              <a:t>both</a:t>
            </a:r>
            <a:r>
              <a:rPr lang="fi-FI" sz="1400" dirty="0">
                <a:solidFill>
                  <a:prstClr val="black"/>
                </a:solidFill>
                <a:latin typeface="Calibri"/>
              </a:rPr>
              <a:t> on cross-</a:t>
            </a:r>
            <a:r>
              <a:rPr lang="fi-FI" sz="1400" dirty="0" err="1">
                <a:solidFill>
                  <a:prstClr val="black"/>
                </a:solidFill>
                <a:latin typeface="Calibri"/>
              </a:rPr>
              <a:t>regional</a:t>
            </a:r>
            <a:r>
              <a:rPr lang="fi-FI" sz="1400" dirty="0">
                <a:solidFill>
                  <a:prstClr val="black"/>
                </a:solidFill>
                <a:latin typeface="Calibri"/>
              </a:rPr>
              <a:t> and </a:t>
            </a:r>
            <a:r>
              <a:rPr lang="fi-FI" sz="1400" dirty="0" err="1">
                <a:solidFill>
                  <a:prstClr val="black"/>
                </a:solidFill>
                <a:latin typeface="Calibri"/>
              </a:rPr>
              <a:t>local</a:t>
            </a:r>
            <a:r>
              <a:rPr lang="fi-FI" sz="1400" dirty="0">
                <a:solidFill>
                  <a:prstClr val="black"/>
                </a:solidFill>
                <a:latin typeface="Calibri"/>
              </a:rPr>
              <a:t> </a:t>
            </a:r>
            <a:r>
              <a:rPr lang="fi-FI" sz="1400" dirty="0" err="1">
                <a:solidFill>
                  <a:prstClr val="black"/>
                </a:solidFill>
                <a:latin typeface="Calibri"/>
              </a:rPr>
              <a:t>levels</a:t>
            </a:r>
            <a:r>
              <a:rPr lang="fi-FI" sz="1400" dirty="0">
                <a:solidFill>
                  <a:prstClr val="black"/>
                </a:solidFill>
                <a:latin typeface="Calibri"/>
              </a:rPr>
              <a:t>. </a:t>
            </a:r>
            <a:r>
              <a:rPr lang="fi-FI" sz="1400" dirty="0" err="1">
                <a:solidFill>
                  <a:prstClr val="black"/>
                </a:solidFill>
                <a:latin typeface="Calibri"/>
              </a:rPr>
              <a:t>This</a:t>
            </a:r>
            <a:r>
              <a:rPr lang="fi-FI" sz="1400" dirty="0">
                <a:solidFill>
                  <a:prstClr val="black"/>
                </a:solidFill>
                <a:latin typeface="Calibri"/>
              </a:rPr>
              <a:t> </a:t>
            </a:r>
            <a:r>
              <a:rPr lang="fi-FI" sz="1400" dirty="0" err="1">
                <a:solidFill>
                  <a:prstClr val="black"/>
                </a:solidFill>
                <a:latin typeface="Calibri"/>
              </a:rPr>
              <a:t>enables</a:t>
            </a:r>
            <a:r>
              <a:rPr lang="fi-FI" sz="1400" dirty="0">
                <a:solidFill>
                  <a:prstClr val="black"/>
                </a:solidFill>
                <a:latin typeface="Calibri"/>
              </a:rPr>
              <a:t> to </a:t>
            </a:r>
            <a:r>
              <a:rPr lang="fi-FI" sz="1400" dirty="0" err="1">
                <a:solidFill>
                  <a:prstClr val="black"/>
                </a:solidFill>
                <a:latin typeface="Calibri"/>
              </a:rPr>
              <a:t>bring</a:t>
            </a:r>
            <a:r>
              <a:rPr lang="fi-FI" sz="1400" dirty="0">
                <a:solidFill>
                  <a:prstClr val="black"/>
                </a:solidFill>
                <a:latin typeface="Calibri"/>
              </a:rPr>
              <a:t> </a:t>
            </a:r>
            <a:r>
              <a:rPr lang="fi-FI" sz="1400" dirty="0" err="1">
                <a:solidFill>
                  <a:prstClr val="black"/>
                </a:solidFill>
                <a:latin typeface="Calibri"/>
              </a:rPr>
              <a:t>systematically</a:t>
            </a:r>
            <a:r>
              <a:rPr lang="fi-FI" sz="1400" dirty="0">
                <a:solidFill>
                  <a:prstClr val="black"/>
                </a:solidFill>
                <a:latin typeface="Calibri"/>
              </a:rPr>
              <a:t> </a:t>
            </a:r>
            <a:r>
              <a:rPr lang="fi-FI" sz="1400" dirty="0" err="1">
                <a:solidFill>
                  <a:prstClr val="black"/>
                </a:solidFill>
                <a:latin typeface="Calibri"/>
              </a:rPr>
              <a:t>regional</a:t>
            </a:r>
            <a:r>
              <a:rPr lang="fi-FI" sz="1400" dirty="0">
                <a:solidFill>
                  <a:prstClr val="black"/>
                </a:solidFill>
                <a:latin typeface="Calibri"/>
              </a:rPr>
              <a:t> </a:t>
            </a:r>
            <a:r>
              <a:rPr lang="fi-FI" sz="1400" dirty="0" err="1">
                <a:solidFill>
                  <a:prstClr val="black"/>
                </a:solidFill>
                <a:latin typeface="Calibri"/>
              </a:rPr>
              <a:t>stakeholders</a:t>
            </a:r>
            <a:r>
              <a:rPr lang="fi-FI" sz="1400" dirty="0">
                <a:solidFill>
                  <a:prstClr val="black"/>
                </a:solidFill>
                <a:latin typeface="Calibri"/>
              </a:rPr>
              <a:t> to the </a:t>
            </a:r>
            <a:r>
              <a:rPr lang="fi-FI" sz="1400" dirty="0" err="1">
                <a:solidFill>
                  <a:prstClr val="black"/>
                </a:solidFill>
                <a:latin typeface="Calibri"/>
              </a:rPr>
              <a:t>same</a:t>
            </a:r>
            <a:r>
              <a:rPr lang="fi-FI" sz="1400" dirty="0">
                <a:solidFill>
                  <a:prstClr val="black"/>
                </a:solidFill>
                <a:latin typeface="Calibri"/>
              </a:rPr>
              <a:t> </a:t>
            </a:r>
            <a:r>
              <a:rPr lang="fi-FI" sz="1400" dirty="0" err="1">
                <a:solidFill>
                  <a:prstClr val="black"/>
                </a:solidFill>
                <a:latin typeface="Calibri"/>
              </a:rPr>
              <a:t>table</a:t>
            </a:r>
            <a:r>
              <a:rPr lang="fi-FI" sz="1400" dirty="0">
                <a:solidFill>
                  <a:prstClr val="black"/>
                </a:solidFill>
                <a:latin typeface="Calibri"/>
              </a:rPr>
              <a:t>.</a:t>
            </a:r>
          </a:p>
        </p:txBody>
      </p:sp>
      <p:pic>
        <p:nvPicPr>
          <p:cNvPr id="6" name="Immagine 7" descr="Slide_3.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spTree>
    <p:extLst>
      <p:ext uri="{BB962C8B-B14F-4D97-AF65-F5344CB8AC3E}">
        <p14:creationId xmlns:p14="http://schemas.microsoft.com/office/powerpoint/2010/main" val="829204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a:t>COLLABORATION PLATFORM TO FACILITATE NETWORK COOPERATION</a:t>
            </a:r>
          </a:p>
        </p:txBody>
      </p:sp>
      <p:graphicFrame>
        <p:nvGraphicFramePr>
          <p:cNvPr id="4" name="Content Placeholder 3"/>
          <p:cNvGraphicFramePr>
            <a:graphicFrameLocks noGrp="1"/>
          </p:cNvGraphicFramePr>
          <p:nvPr>
            <p:ph idx="1"/>
            <p:extLst/>
          </p:nvPr>
        </p:nvGraphicFramePr>
        <p:xfrm>
          <a:off x="3599891" y="1200150"/>
          <a:ext cx="5408423" cy="324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2"/>
          <p:cNvSpPr txBox="1">
            <a:spLocks/>
          </p:cNvSpPr>
          <p:nvPr/>
        </p:nvSpPr>
        <p:spPr>
          <a:xfrm>
            <a:off x="520832" y="1100229"/>
            <a:ext cx="3737027" cy="3672408"/>
          </a:xfrm>
          <a:prstGeom prst="rect">
            <a:avLst/>
          </a:prstGeom>
        </p:spPr>
        <p:txBody>
          <a:bodyPr vert="horz" lIns="68580" tIns="34290" rIns="68580" bIns="3429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r>
              <a:rPr lang="fi-FI" sz="1600" dirty="0" err="1">
                <a:solidFill>
                  <a:prstClr val="black"/>
                </a:solidFill>
                <a:latin typeface="Calibri"/>
              </a:rPr>
              <a:t>Goal</a:t>
            </a:r>
            <a:r>
              <a:rPr lang="fi-FI" sz="1600" dirty="0">
                <a:solidFill>
                  <a:prstClr val="black"/>
                </a:solidFill>
                <a:latin typeface="Calibri"/>
              </a:rPr>
              <a:t> is to </a:t>
            </a:r>
            <a:r>
              <a:rPr lang="fi-FI" sz="1600" dirty="0" err="1">
                <a:solidFill>
                  <a:prstClr val="black"/>
                </a:solidFill>
                <a:latin typeface="Calibri"/>
              </a:rPr>
              <a:t>form</a:t>
            </a:r>
            <a:r>
              <a:rPr lang="fi-FI" sz="1600" dirty="0">
                <a:solidFill>
                  <a:prstClr val="black"/>
                </a:solidFill>
                <a:latin typeface="Calibri"/>
              </a:rPr>
              <a:t> a </a:t>
            </a:r>
            <a:r>
              <a:rPr lang="fi-FI" sz="1600" dirty="0" err="1">
                <a:solidFill>
                  <a:prstClr val="black"/>
                </a:solidFill>
                <a:latin typeface="Calibri"/>
              </a:rPr>
              <a:t>Functional</a:t>
            </a:r>
            <a:r>
              <a:rPr lang="fi-FI" sz="1600" dirty="0">
                <a:solidFill>
                  <a:prstClr val="black"/>
                </a:solidFill>
                <a:latin typeface="Calibri"/>
              </a:rPr>
              <a:t> </a:t>
            </a:r>
            <a:r>
              <a:rPr lang="fi-FI" sz="1600" dirty="0" err="1">
                <a:solidFill>
                  <a:prstClr val="black"/>
                </a:solidFill>
                <a:latin typeface="Calibri"/>
              </a:rPr>
              <a:t>collaboration</a:t>
            </a:r>
            <a:r>
              <a:rPr lang="fi-FI" sz="1600" dirty="0">
                <a:solidFill>
                  <a:prstClr val="black"/>
                </a:solidFill>
                <a:latin typeface="Calibri"/>
              </a:rPr>
              <a:t> </a:t>
            </a:r>
            <a:r>
              <a:rPr lang="fi-FI" sz="1600" dirty="0" err="1">
                <a:solidFill>
                  <a:prstClr val="black"/>
                </a:solidFill>
                <a:latin typeface="Calibri"/>
              </a:rPr>
              <a:t>platform</a:t>
            </a:r>
            <a:r>
              <a:rPr lang="fi-FI" sz="1600" dirty="0">
                <a:solidFill>
                  <a:prstClr val="black"/>
                </a:solidFill>
                <a:latin typeface="Calibri"/>
              </a:rPr>
              <a:t> for </a:t>
            </a:r>
            <a:r>
              <a:rPr lang="fi-FI" sz="1600" dirty="0" err="1">
                <a:solidFill>
                  <a:prstClr val="black"/>
                </a:solidFill>
                <a:latin typeface="Calibri"/>
              </a:rPr>
              <a:t>regions</a:t>
            </a:r>
            <a:r>
              <a:rPr lang="fi-FI" sz="1600" dirty="0">
                <a:solidFill>
                  <a:prstClr val="black"/>
                </a:solidFill>
                <a:latin typeface="Calibri"/>
              </a:rPr>
              <a:t> to </a:t>
            </a:r>
            <a:r>
              <a:rPr lang="fi-FI" sz="1600" dirty="0" err="1">
                <a:solidFill>
                  <a:prstClr val="black"/>
                </a:solidFill>
                <a:latin typeface="Calibri"/>
              </a:rPr>
              <a:t>support</a:t>
            </a:r>
            <a:r>
              <a:rPr lang="fi-FI" sz="1600" dirty="0">
                <a:solidFill>
                  <a:prstClr val="black"/>
                </a:solidFill>
                <a:latin typeface="Calibri"/>
              </a:rPr>
              <a:t> </a:t>
            </a:r>
            <a:r>
              <a:rPr lang="fi-FI" sz="1600" dirty="0" err="1">
                <a:solidFill>
                  <a:prstClr val="black"/>
                </a:solidFill>
                <a:latin typeface="Calibri"/>
              </a:rPr>
              <a:t>their</a:t>
            </a:r>
            <a:r>
              <a:rPr lang="fi-FI" sz="1600" dirty="0">
                <a:solidFill>
                  <a:prstClr val="black"/>
                </a:solidFill>
                <a:latin typeface="Calibri"/>
              </a:rPr>
              <a:t> </a:t>
            </a:r>
            <a:r>
              <a:rPr lang="fi-FI" sz="1600" dirty="0" err="1">
                <a:solidFill>
                  <a:prstClr val="black"/>
                </a:solidFill>
                <a:latin typeface="Calibri"/>
              </a:rPr>
              <a:t>development</a:t>
            </a:r>
            <a:r>
              <a:rPr lang="fi-FI" sz="1600" dirty="0">
                <a:solidFill>
                  <a:prstClr val="black"/>
                </a:solidFill>
                <a:latin typeface="Calibri"/>
              </a:rPr>
              <a:t> </a:t>
            </a:r>
            <a:r>
              <a:rPr lang="fi-FI" sz="1600" dirty="0" err="1">
                <a:solidFill>
                  <a:prstClr val="black"/>
                </a:solidFill>
                <a:latin typeface="Calibri"/>
              </a:rPr>
              <a:t>towards</a:t>
            </a:r>
            <a:r>
              <a:rPr lang="fi-FI" sz="1600" dirty="0">
                <a:solidFill>
                  <a:prstClr val="black"/>
                </a:solidFill>
                <a:latin typeface="Calibri"/>
              </a:rPr>
              <a:t> </a:t>
            </a:r>
            <a:r>
              <a:rPr lang="fi-FI" sz="1600" dirty="0" err="1">
                <a:solidFill>
                  <a:prstClr val="black"/>
                </a:solidFill>
                <a:latin typeface="Calibri"/>
              </a:rPr>
              <a:t>circular</a:t>
            </a:r>
            <a:r>
              <a:rPr lang="fi-FI" sz="1600" dirty="0">
                <a:solidFill>
                  <a:prstClr val="black"/>
                </a:solidFill>
                <a:latin typeface="Calibri"/>
              </a:rPr>
              <a:t> </a:t>
            </a:r>
            <a:r>
              <a:rPr lang="fi-FI" sz="1600" dirty="0" err="1">
                <a:solidFill>
                  <a:prstClr val="black"/>
                </a:solidFill>
                <a:latin typeface="Calibri"/>
              </a:rPr>
              <a:t>economy</a:t>
            </a:r>
            <a:r>
              <a:rPr lang="fi-FI" sz="1600" dirty="0">
                <a:solidFill>
                  <a:prstClr val="black"/>
                </a:solidFill>
                <a:latin typeface="Calibri"/>
              </a:rPr>
              <a:t> and </a:t>
            </a:r>
            <a:r>
              <a:rPr lang="fi-FI" sz="1600" dirty="0" err="1">
                <a:solidFill>
                  <a:prstClr val="black"/>
                </a:solidFill>
                <a:latin typeface="Calibri"/>
              </a:rPr>
              <a:t>continue</a:t>
            </a:r>
            <a:r>
              <a:rPr lang="fi-FI" sz="1600" dirty="0">
                <a:solidFill>
                  <a:prstClr val="black"/>
                </a:solidFill>
                <a:latin typeface="Calibri"/>
              </a:rPr>
              <a:t> to </a:t>
            </a:r>
            <a:r>
              <a:rPr lang="fi-FI" sz="1600" dirty="0" err="1">
                <a:solidFill>
                  <a:prstClr val="black"/>
                </a:solidFill>
                <a:latin typeface="Calibri"/>
              </a:rPr>
              <a:t>use</a:t>
            </a:r>
            <a:r>
              <a:rPr lang="fi-FI" sz="1600" dirty="0">
                <a:solidFill>
                  <a:prstClr val="black"/>
                </a:solidFill>
                <a:latin typeface="Calibri"/>
              </a:rPr>
              <a:t> the </a:t>
            </a:r>
            <a:r>
              <a:rPr lang="fi-FI" sz="1600" dirty="0" err="1">
                <a:solidFill>
                  <a:prstClr val="black"/>
                </a:solidFill>
                <a:latin typeface="Calibri"/>
              </a:rPr>
              <a:t>results</a:t>
            </a:r>
            <a:r>
              <a:rPr lang="fi-FI" sz="1600" dirty="0">
                <a:solidFill>
                  <a:prstClr val="black"/>
                </a:solidFill>
                <a:latin typeface="Calibri"/>
              </a:rPr>
              <a:t> of SCREEN </a:t>
            </a:r>
            <a:r>
              <a:rPr lang="fi-FI" sz="1600" dirty="0" err="1">
                <a:solidFill>
                  <a:prstClr val="black"/>
                </a:solidFill>
                <a:latin typeface="Calibri"/>
              </a:rPr>
              <a:t>project</a:t>
            </a:r>
            <a:r>
              <a:rPr lang="fi-FI" sz="1600" dirty="0">
                <a:solidFill>
                  <a:prstClr val="black"/>
                </a:solidFill>
                <a:latin typeface="Calibri"/>
              </a:rPr>
              <a:t>.</a:t>
            </a:r>
          </a:p>
          <a:p>
            <a:pPr marL="257175" indent="-257175" defTabSz="685800"/>
            <a:r>
              <a:rPr lang="fi-FI" sz="1600" dirty="0">
                <a:solidFill>
                  <a:prstClr val="black"/>
                </a:solidFill>
                <a:latin typeface="Calibri"/>
              </a:rPr>
              <a:t>The </a:t>
            </a:r>
            <a:r>
              <a:rPr lang="fi-FI" sz="1600" dirty="0" err="1">
                <a:solidFill>
                  <a:prstClr val="black"/>
                </a:solidFill>
                <a:latin typeface="Calibri"/>
              </a:rPr>
              <a:t>collaboration</a:t>
            </a:r>
            <a:r>
              <a:rPr lang="fi-FI" sz="1600" dirty="0">
                <a:solidFill>
                  <a:prstClr val="black"/>
                </a:solidFill>
                <a:latin typeface="Calibri"/>
              </a:rPr>
              <a:t> </a:t>
            </a:r>
            <a:r>
              <a:rPr lang="fi-FI" sz="1600" dirty="0" err="1">
                <a:solidFill>
                  <a:prstClr val="black"/>
                </a:solidFill>
                <a:latin typeface="Calibri"/>
              </a:rPr>
              <a:t>platform</a:t>
            </a:r>
            <a:r>
              <a:rPr lang="fi-FI" sz="1600" dirty="0">
                <a:solidFill>
                  <a:prstClr val="black"/>
                </a:solidFill>
                <a:latin typeface="Calibri"/>
              </a:rPr>
              <a:t> is </a:t>
            </a:r>
            <a:r>
              <a:rPr lang="fi-FI" sz="1600" dirty="0" err="1">
                <a:solidFill>
                  <a:prstClr val="black"/>
                </a:solidFill>
                <a:latin typeface="Calibri"/>
              </a:rPr>
              <a:t>under</a:t>
            </a:r>
            <a:r>
              <a:rPr lang="fi-FI" sz="1600" dirty="0">
                <a:solidFill>
                  <a:prstClr val="black"/>
                </a:solidFill>
                <a:latin typeface="Calibri"/>
              </a:rPr>
              <a:t> a </a:t>
            </a:r>
            <a:r>
              <a:rPr lang="fi-FI" sz="1600" dirty="0" err="1">
                <a:solidFill>
                  <a:prstClr val="black"/>
                </a:solidFill>
                <a:latin typeface="Calibri"/>
              </a:rPr>
              <a:t>planning</a:t>
            </a:r>
            <a:r>
              <a:rPr lang="fi-FI" sz="1600" dirty="0">
                <a:solidFill>
                  <a:prstClr val="black"/>
                </a:solidFill>
                <a:latin typeface="Calibri"/>
              </a:rPr>
              <a:t> </a:t>
            </a:r>
            <a:r>
              <a:rPr lang="fi-FI" sz="1600" dirty="0" err="1">
                <a:solidFill>
                  <a:prstClr val="black"/>
                </a:solidFill>
                <a:latin typeface="Calibri"/>
              </a:rPr>
              <a:t>phase</a:t>
            </a:r>
            <a:r>
              <a:rPr lang="fi-FI" sz="1600" dirty="0">
                <a:solidFill>
                  <a:prstClr val="black"/>
                </a:solidFill>
                <a:latin typeface="Calibri"/>
              </a:rPr>
              <a:t> and </a:t>
            </a:r>
            <a:r>
              <a:rPr lang="fi-FI" sz="1600" dirty="0" err="1">
                <a:solidFill>
                  <a:prstClr val="black"/>
                </a:solidFill>
                <a:latin typeface="Calibri"/>
              </a:rPr>
              <a:t>we</a:t>
            </a:r>
            <a:r>
              <a:rPr lang="fi-FI" sz="1600" dirty="0">
                <a:solidFill>
                  <a:prstClr val="black"/>
                </a:solidFill>
                <a:latin typeface="Calibri"/>
              </a:rPr>
              <a:t> </a:t>
            </a:r>
            <a:r>
              <a:rPr lang="fi-FI" sz="1600" dirty="0" err="1">
                <a:solidFill>
                  <a:prstClr val="black"/>
                </a:solidFill>
                <a:latin typeface="Calibri"/>
              </a:rPr>
              <a:t>are</a:t>
            </a:r>
            <a:r>
              <a:rPr lang="fi-FI" sz="1600" dirty="0">
                <a:solidFill>
                  <a:prstClr val="black"/>
                </a:solidFill>
                <a:latin typeface="Calibri"/>
              </a:rPr>
              <a:t> </a:t>
            </a:r>
            <a:r>
              <a:rPr lang="fi-FI" sz="1600" dirty="0" err="1">
                <a:solidFill>
                  <a:prstClr val="black"/>
                </a:solidFill>
                <a:latin typeface="Calibri"/>
              </a:rPr>
              <a:t>considering</a:t>
            </a:r>
            <a:r>
              <a:rPr lang="fi-FI" sz="1600" dirty="0">
                <a:solidFill>
                  <a:prstClr val="black"/>
                </a:solidFill>
                <a:latin typeface="Calibri"/>
              </a:rPr>
              <a:t> </a:t>
            </a:r>
            <a:r>
              <a:rPr lang="fi-FI" sz="1600" dirty="0" err="1">
                <a:solidFill>
                  <a:prstClr val="black"/>
                </a:solidFill>
                <a:latin typeface="Calibri"/>
              </a:rPr>
              <a:t>next</a:t>
            </a:r>
            <a:r>
              <a:rPr lang="fi-FI" sz="1600" dirty="0">
                <a:solidFill>
                  <a:prstClr val="black"/>
                </a:solidFill>
                <a:latin typeface="Calibri"/>
              </a:rPr>
              <a:t> </a:t>
            </a:r>
            <a:r>
              <a:rPr lang="fi-FI" sz="1600" dirty="0" err="1">
                <a:solidFill>
                  <a:prstClr val="black"/>
                </a:solidFill>
                <a:latin typeface="Calibri"/>
              </a:rPr>
              <a:t>steps</a:t>
            </a:r>
            <a:r>
              <a:rPr lang="fi-FI" sz="1600" dirty="0">
                <a:solidFill>
                  <a:prstClr val="black"/>
                </a:solidFill>
                <a:latin typeface="Calibri"/>
              </a:rPr>
              <a:t> to </a:t>
            </a:r>
            <a:r>
              <a:rPr lang="fi-FI" sz="1600" dirty="0" err="1">
                <a:solidFill>
                  <a:prstClr val="black"/>
                </a:solidFill>
                <a:latin typeface="Calibri"/>
              </a:rPr>
              <a:t>realise</a:t>
            </a:r>
            <a:r>
              <a:rPr lang="fi-FI" sz="1600" dirty="0">
                <a:solidFill>
                  <a:prstClr val="black"/>
                </a:solidFill>
                <a:latin typeface="Calibri"/>
              </a:rPr>
              <a:t> the </a:t>
            </a:r>
            <a:r>
              <a:rPr lang="fi-FI" sz="1600" dirty="0" err="1">
                <a:solidFill>
                  <a:prstClr val="black"/>
                </a:solidFill>
                <a:latin typeface="Calibri"/>
              </a:rPr>
              <a:t>goal</a:t>
            </a:r>
            <a:r>
              <a:rPr lang="fi-FI" sz="1600" dirty="0">
                <a:solidFill>
                  <a:prstClr val="black"/>
                </a:solidFill>
                <a:latin typeface="Calibri"/>
              </a:rPr>
              <a:t> </a:t>
            </a:r>
          </a:p>
          <a:p>
            <a:pPr marL="257175" indent="-257175" defTabSz="685800"/>
            <a:r>
              <a:rPr lang="fi-FI" sz="1600" dirty="0">
                <a:solidFill>
                  <a:prstClr val="black"/>
                </a:solidFill>
                <a:latin typeface="Calibri"/>
              </a:rPr>
              <a:t>The design </a:t>
            </a:r>
            <a:r>
              <a:rPr lang="fi-FI" sz="1600" dirty="0" err="1">
                <a:solidFill>
                  <a:prstClr val="black"/>
                </a:solidFill>
                <a:latin typeface="Calibri"/>
              </a:rPr>
              <a:t>principles</a:t>
            </a:r>
            <a:r>
              <a:rPr lang="fi-FI" sz="1600" dirty="0">
                <a:solidFill>
                  <a:prstClr val="black"/>
                </a:solidFill>
                <a:latin typeface="Calibri"/>
              </a:rPr>
              <a:t> for the </a:t>
            </a:r>
            <a:r>
              <a:rPr lang="fi-FI" sz="1600" dirty="0" err="1">
                <a:solidFill>
                  <a:prstClr val="black"/>
                </a:solidFill>
                <a:latin typeface="Calibri"/>
              </a:rPr>
              <a:t>platform</a:t>
            </a:r>
            <a:r>
              <a:rPr lang="fi-FI" sz="1600" dirty="0">
                <a:solidFill>
                  <a:prstClr val="black"/>
                </a:solidFill>
                <a:latin typeface="Calibri"/>
              </a:rPr>
              <a:t> </a:t>
            </a:r>
            <a:r>
              <a:rPr lang="fi-FI" sz="1600" dirty="0" err="1">
                <a:solidFill>
                  <a:prstClr val="black"/>
                </a:solidFill>
                <a:latin typeface="Calibri"/>
              </a:rPr>
              <a:t>development</a:t>
            </a:r>
            <a:r>
              <a:rPr lang="fi-FI" sz="1600" dirty="0">
                <a:solidFill>
                  <a:prstClr val="black"/>
                </a:solidFill>
                <a:latin typeface="Calibri"/>
              </a:rPr>
              <a:t>:</a:t>
            </a:r>
          </a:p>
          <a:p>
            <a:pPr marL="557213" lvl="1" indent="-214313" defTabSz="685800"/>
            <a:r>
              <a:rPr lang="fi-FI" sz="1500" b="1" dirty="0" err="1">
                <a:solidFill>
                  <a:prstClr val="black"/>
                </a:solidFill>
                <a:latin typeface="Calibri"/>
              </a:rPr>
              <a:t>Synergic</a:t>
            </a:r>
            <a:r>
              <a:rPr lang="fi-FI" sz="1500" b="1" dirty="0">
                <a:solidFill>
                  <a:prstClr val="black"/>
                </a:solidFill>
                <a:latin typeface="Calibri"/>
              </a:rPr>
              <a:t> </a:t>
            </a:r>
            <a:r>
              <a:rPr lang="fi-FI" sz="1500" b="1" dirty="0" err="1">
                <a:solidFill>
                  <a:prstClr val="black"/>
                </a:solidFill>
                <a:latin typeface="Calibri"/>
              </a:rPr>
              <a:t>Circular</a:t>
            </a:r>
            <a:r>
              <a:rPr lang="fi-FI" sz="1500" b="1" dirty="0">
                <a:solidFill>
                  <a:prstClr val="black"/>
                </a:solidFill>
                <a:latin typeface="Calibri"/>
              </a:rPr>
              <a:t> </a:t>
            </a:r>
            <a:r>
              <a:rPr lang="fi-FI" sz="1500" b="1" dirty="0" err="1">
                <a:solidFill>
                  <a:prstClr val="black"/>
                </a:solidFill>
                <a:latin typeface="Calibri"/>
              </a:rPr>
              <a:t>Economy</a:t>
            </a:r>
            <a:r>
              <a:rPr lang="fi-FI" sz="1500" b="1" dirty="0">
                <a:solidFill>
                  <a:prstClr val="black"/>
                </a:solidFill>
                <a:latin typeface="Calibri"/>
              </a:rPr>
              <a:t> </a:t>
            </a:r>
            <a:r>
              <a:rPr lang="fi-FI" sz="1500" b="1" dirty="0" err="1">
                <a:solidFill>
                  <a:prstClr val="black"/>
                </a:solidFill>
                <a:latin typeface="Calibri"/>
              </a:rPr>
              <a:t>Across</a:t>
            </a:r>
            <a:r>
              <a:rPr lang="fi-FI" sz="1500" b="1" dirty="0">
                <a:solidFill>
                  <a:prstClr val="black"/>
                </a:solidFill>
                <a:latin typeface="Calibri"/>
              </a:rPr>
              <a:t> European </a:t>
            </a:r>
            <a:r>
              <a:rPr lang="fi-FI" sz="1500" b="1" dirty="0" err="1">
                <a:solidFill>
                  <a:prstClr val="black"/>
                </a:solidFill>
                <a:latin typeface="Calibri"/>
              </a:rPr>
              <a:t>Regions</a:t>
            </a:r>
            <a:r>
              <a:rPr lang="fi-FI" sz="1500" dirty="0">
                <a:solidFill>
                  <a:prstClr val="black"/>
                </a:solidFill>
                <a:latin typeface="Calibri"/>
              </a:rPr>
              <a:t> is the </a:t>
            </a:r>
            <a:r>
              <a:rPr lang="fi-FI" sz="1500" dirty="0" err="1">
                <a:solidFill>
                  <a:prstClr val="black"/>
                </a:solidFill>
                <a:latin typeface="Calibri"/>
              </a:rPr>
              <a:t>driving</a:t>
            </a:r>
            <a:r>
              <a:rPr lang="fi-FI" sz="1500" dirty="0">
                <a:solidFill>
                  <a:prstClr val="black"/>
                </a:solidFill>
                <a:latin typeface="Calibri"/>
              </a:rPr>
              <a:t> </a:t>
            </a:r>
            <a:r>
              <a:rPr lang="fi-FI" sz="1500" dirty="0" err="1">
                <a:solidFill>
                  <a:prstClr val="black"/>
                </a:solidFill>
                <a:latin typeface="Calibri"/>
              </a:rPr>
              <a:t>force</a:t>
            </a:r>
            <a:r>
              <a:rPr lang="fi-FI" sz="1500" dirty="0">
                <a:solidFill>
                  <a:prstClr val="black"/>
                </a:solidFill>
                <a:latin typeface="Calibri"/>
              </a:rPr>
              <a:t> in the SCREEN </a:t>
            </a:r>
            <a:r>
              <a:rPr lang="fi-FI" sz="1500" dirty="0" err="1">
                <a:solidFill>
                  <a:prstClr val="black"/>
                </a:solidFill>
                <a:latin typeface="Calibri"/>
              </a:rPr>
              <a:t>network</a:t>
            </a:r>
            <a:endParaRPr lang="fi-FI" sz="1500" dirty="0">
              <a:solidFill>
                <a:prstClr val="black"/>
              </a:solidFill>
              <a:latin typeface="Calibri"/>
            </a:endParaRPr>
          </a:p>
          <a:p>
            <a:pPr marL="557213" lvl="1" indent="-214313" defTabSz="685800"/>
            <a:r>
              <a:rPr lang="fi-FI" sz="1500" b="1" dirty="0">
                <a:solidFill>
                  <a:prstClr val="black"/>
                </a:solidFill>
                <a:latin typeface="Calibri"/>
              </a:rPr>
              <a:t>Network </a:t>
            </a:r>
            <a:r>
              <a:rPr lang="fi-FI" sz="1500" b="1" dirty="0" err="1">
                <a:solidFill>
                  <a:prstClr val="black"/>
                </a:solidFill>
                <a:latin typeface="Calibri"/>
              </a:rPr>
              <a:t>effect</a:t>
            </a:r>
            <a:r>
              <a:rPr lang="fi-FI" sz="1500" b="1" dirty="0">
                <a:solidFill>
                  <a:prstClr val="black"/>
                </a:solidFill>
                <a:latin typeface="Calibri"/>
              </a:rPr>
              <a:t> </a:t>
            </a:r>
            <a:r>
              <a:rPr lang="fi-FI" sz="1500" dirty="0">
                <a:solidFill>
                  <a:prstClr val="black"/>
                </a:solidFill>
                <a:latin typeface="Calibri"/>
              </a:rPr>
              <a:t>– </a:t>
            </a:r>
            <a:r>
              <a:rPr lang="fi-FI" sz="1500" dirty="0" err="1">
                <a:solidFill>
                  <a:prstClr val="black"/>
                </a:solidFill>
                <a:latin typeface="Calibri"/>
              </a:rPr>
              <a:t>partners</a:t>
            </a:r>
            <a:r>
              <a:rPr lang="fi-FI" sz="1500" dirty="0">
                <a:solidFill>
                  <a:prstClr val="black"/>
                </a:solidFill>
                <a:latin typeface="Calibri"/>
              </a:rPr>
              <a:t> </a:t>
            </a:r>
            <a:r>
              <a:rPr lang="fi-FI" sz="1500" dirty="0" err="1">
                <a:solidFill>
                  <a:prstClr val="black"/>
                </a:solidFill>
                <a:latin typeface="Calibri"/>
              </a:rPr>
              <a:t>creating</a:t>
            </a:r>
            <a:r>
              <a:rPr lang="fi-FI" sz="1500" dirty="0">
                <a:solidFill>
                  <a:prstClr val="black"/>
                </a:solidFill>
                <a:latin typeface="Calibri"/>
              </a:rPr>
              <a:t> </a:t>
            </a:r>
            <a:r>
              <a:rPr lang="fi-FI" sz="1500" dirty="0" err="1">
                <a:solidFill>
                  <a:prstClr val="black"/>
                </a:solidFill>
                <a:latin typeface="Calibri"/>
              </a:rPr>
              <a:t>value</a:t>
            </a:r>
            <a:r>
              <a:rPr lang="fi-FI" sz="1500" dirty="0">
                <a:solidFill>
                  <a:prstClr val="black"/>
                </a:solidFill>
                <a:latin typeface="Calibri"/>
              </a:rPr>
              <a:t> for </a:t>
            </a:r>
            <a:r>
              <a:rPr lang="fi-FI" sz="1500" dirty="0" err="1">
                <a:solidFill>
                  <a:prstClr val="black"/>
                </a:solidFill>
                <a:latin typeface="Calibri"/>
              </a:rPr>
              <a:t>each</a:t>
            </a:r>
            <a:r>
              <a:rPr lang="fi-FI" sz="1500" dirty="0">
                <a:solidFill>
                  <a:prstClr val="black"/>
                </a:solidFill>
                <a:latin typeface="Calibri"/>
              </a:rPr>
              <a:t> </a:t>
            </a:r>
            <a:r>
              <a:rPr lang="fi-FI" sz="1500" dirty="0" err="1">
                <a:solidFill>
                  <a:prstClr val="black"/>
                </a:solidFill>
                <a:latin typeface="Calibri"/>
              </a:rPr>
              <a:t>other</a:t>
            </a:r>
            <a:r>
              <a:rPr lang="fi-FI" sz="1500" dirty="0">
                <a:solidFill>
                  <a:prstClr val="black"/>
                </a:solidFill>
                <a:latin typeface="Calibri"/>
              </a:rPr>
              <a:t> and </a:t>
            </a:r>
            <a:r>
              <a:rPr lang="fi-FI" sz="1500" dirty="0" err="1">
                <a:solidFill>
                  <a:prstClr val="black"/>
                </a:solidFill>
                <a:latin typeface="Calibri"/>
              </a:rPr>
              <a:t>making</a:t>
            </a:r>
            <a:r>
              <a:rPr lang="fi-FI" sz="1500" dirty="0">
                <a:solidFill>
                  <a:prstClr val="black"/>
                </a:solidFill>
                <a:latin typeface="Calibri"/>
              </a:rPr>
              <a:t> </a:t>
            </a:r>
            <a:r>
              <a:rPr lang="fi-FI" sz="1500" dirty="0" err="1">
                <a:solidFill>
                  <a:prstClr val="black"/>
                </a:solidFill>
                <a:latin typeface="Calibri"/>
              </a:rPr>
              <a:t>platform</a:t>
            </a:r>
            <a:r>
              <a:rPr lang="fi-FI" sz="1500" dirty="0">
                <a:solidFill>
                  <a:prstClr val="black"/>
                </a:solidFill>
                <a:latin typeface="Calibri"/>
              </a:rPr>
              <a:t> </a:t>
            </a:r>
            <a:r>
              <a:rPr lang="fi-FI" sz="1500" dirty="0" err="1">
                <a:solidFill>
                  <a:prstClr val="black"/>
                </a:solidFill>
                <a:latin typeface="Calibri"/>
              </a:rPr>
              <a:t>attractive</a:t>
            </a:r>
            <a:r>
              <a:rPr lang="fi-FI" sz="1500" dirty="0">
                <a:solidFill>
                  <a:prstClr val="black"/>
                </a:solidFill>
                <a:latin typeface="Calibri"/>
              </a:rPr>
              <a:t> to </a:t>
            </a:r>
            <a:r>
              <a:rPr lang="fi-FI" sz="1500" dirty="0" err="1">
                <a:solidFill>
                  <a:prstClr val="black"/>
                </a:solidFill>
                <a:latin typeface="Calibri"/>
              </a:rPr>
              <a:t>each</a:t>
            </a:r>
            <a:r>
              <a:rPr lang="fi-FI" sz="1500" dirty="0">
                <a:solidFill>
                  <a:prstClr val="black"/>
                </a:solidFill>
                <a:latin typeface="Calibri"/>
              </a:rPr>
              <a:t> </a:t>
            </a:r>
            <a:r>
              <a:rPr lang="fi-FI" sz="1500" dirty="0" err="1">
                <a:solidFill>
                  <a:prstClr val="black"/>
                </a:solidFill>
                <a:latin typeface="Calibri"/>
              </a:rPr>
              <a:t>other</a:t>
            </a:r>
            <a:endParaRPr lang="fi-FI" sz="1500" dirty="0">
              <a:solidFill>
                <a:prstClr val="black"/>
              </a:solidFill>
              <a:latin typeface="Calibri"/>
            </a:endParaRPr>
          </a:p>
          <a:p>
            <a:pPr marL="557213" lvl="1" indent="-214313" defTabSz="685800"/>
            <a:r>
              <a:rPr lang="fi-FI" sz="1500" b="1" dirty="0" err="1">
                <a:solidFill>
                  <a:prstClr val="black"/>
                </a:solidFill>
                <a:latin typeface="Calibri"/>
              </a:rPr>
              <a:t>Core</a:t>
            </a:r>
            <a:r>
              <a:rPr lang="fi-FI" sz="1500" b="1" dirty="0">
                <a:solidFill>
                  <a:prstClr val="black"/>
                </a:solidFill>
                <a:latin typeface="Calibri"/>
              </a:rPr>
              <a:t> </a:t>
            </a:r>
            <a:r>
              <a:rPr lang="fi-FI" sz="1500" b="1" dirty="0" err="1">
                <a:solidFill>
                  <a:prstClr val="black"/>
                </a:solidFill>
                <a:latin typeface="Calibri"/>
              </a:rPr>
              <a:t>building</a:t>
            </a:r>
            <a:r>
              <a:rPr lang="fi-FI" sz="1500" b="1" dirty="0">
                <a:solidFill>
                  <a:prstClr val="black"/>
                </a:solidFill>
                <a:latin typeface="Calibri"/>
              </a:rPr>
              <a:t> </a:t>
            </a:r>
            <a:r>
              <a:rPr lang="fi-FI" sz="1500" b="1" dirty="0" err="1">
                <a:solidFill>
                  <a:prstClr val="black"/>
                </a:solidFill>
                <a:latin typeface="Calibri"/>
              </a:rPr>
              <a:t>blocks</a:t>
            </a:r>
            <a:r>
              <a:rPr lang="fi-FI" sz="1500" b="1" dirty="0">
                <a:solidFill>
                  <a:prstClr val="black"/>
                </a:solidFill>
                <a:latin typeface="Calibri"/>
              </a:rPr>
              <a:t> </a:t>
            </a:r>
            <a:r>
              <a:rPr lang="fi-FI" sz="1500" dirty="0">
                <a:solidFill>
                  <a:prstClr val="black"/>
                </a:solidFill>
                <a:latin typeface="Calibri"/>
              </a:rPr>
              <a:t>– </a:t>
            </a:r>
            <a:r>
              <a:rPr lang="fi-FI" sz="1500" dirty="0" err="1">
                <a:solidFill>
                  <a:prstClr val="black"/>
                </a:solidFill>
                <a:latin typeface="Calibri"/>
              </a:rPr>
              <a:t>Community</a:t>
            </a:r>
            <a:r>
              <a:rPr lang="fi-FI" sz="1500" dirty="0">
                <a:solidFill>
                  <a:prstClr val="black"/>
                </a:solidFill>
                <a:latin typeface="Calibri"/>
              </a:rPr>
              <a:t>, </a:t>
            </a:r>
            <a:r>
              <a:rPr lang="fi-FI" sz="1500" dirty="0" err="1">
                <a:solidFill>
                  <a:prstClr val="black"/>
                </a:solidFill>
                <a:latin typeface="Calibri"/>
              </a:rPr>
              <a:t>Space</a:t>
            </a:r>
            <a:r>
              <a:rPr lang="fi-FI" sz="1500" dirty="0">
                <a:solidFill>
                  <a:prstClr val="black"/>
                </a:solidFill>
                <a:latin typeface="Calibri"/>
              </a:rPr>
              <a:t> and </a:t>
            </a:r>
            <a:r>
              <a:rPr lang="fi-FI" sz="1500" dirty="0" err="1">
                <a:solidFill>
                  <a:prstClr val="black"/>
                </a:solidFill>
                <a:latin typeface="Calibri"/>
              </a:rPr>
              <a:t>Activities</a:t>
            </a:r>
            <a:r>
              <a:rPr lang="fi-FI" sz="1500" dirty="0">
                <a:solidFill>
                  <a:prstClr val="black"/>
                </a:solidFill>
                <a:latin typeface="Calibri"/>
              </a:rPr>
              <a:t> and </a:t>
            </a:r>
            <a:r>
              <a:rPr lang="fi-FI" sz="1500" dirty="0" err="1">
                <a:solidFill>
                  <a:prstClr val="black"/>
                </a:solidFill>
                <a:latin typeface="Calibri"/>
              </a:rPr>
              <a:t>connections</a:t>
            </a:r>
            <a:r>
              <a:rPr lang="fi-FI" sz="1500" dirty="0">
                <a:solidFill>
                  <a:prstClr val="black"/>
                </a:solidFill>
                <a:latin typeface="Calibri"/>
              </a:rPr>
              <a:t> </a:t>
            </a:r>
            <a:r>
              <a:rPr lang="fi-FI" sz="1500" dirty="0" err="1">
                <a:solidFill>
                  <a:prstClr val="black"/>
                </a:solidFill>
                <a:latin typeface="Calibri"/>
              </a:rPr>
              <a:t>between</a:t>
            </a:r>
            <a:endParaRPr lang="fi-FI" sz="1500" dirty="0">
              <a:solidFill>
                <a:prstClr val="black"/>
              </a:solidFill>
              <a:latin typeface="Calibri"/>
            </a:endParaRPr>
          </a:p>
        </p:txBody>
      </p:sp>
      <p:pic>
        <p:nvPicPr>
          <p:cNvPr id="5" name="Immagine 7" descr="Slide_3.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58519" y="0"/>
            <a:ext cx="1085481" cy="2200459"/>
          </a:xfrm>
          <a:prstGeom prst="rect">
            <a:avLst/>
          </a:prstGeom>
        </p:spPr>
      </p:pic>
    </p:spTree>
    <p:extLst>
      <p:ext uri="{BB962C8B-B14F-4D97-AF65-F5344CB8AC3E}">
        <p14:creationId xmlns:p14="http://schemas.microsoft.com/office/powerpoint/2010/main" val="3504396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7" descr="Slide_3.jpg"/>
          <p:cNvPicPr>
            <a:picLocks noChangeAspect="1"/>
          </p:cNvPicPr>
          <p:nvPr/>
        </p:nvPicPr>
        <p:blipFill rotWithShape="1">
          <a:blip r:embed="rId3" cstate="email">
            <a:extLst>
              <a:ext uri="{28A0092B-C50C-407E-A947-70E740481C1C}">
                <a14:useLocalDpi xmlns:a14="http://schemas.microsoft.com/office/drawing/2010/main"/>
              </a:ext>
            </a:extLst>
          </a:blip>
          <a:srcRect l="-153" r="-1" b="-130"/>
          <a:stretch/>
        </p:blipFill>
        <p:spPr>
          <a:xfrm>
            <a:off x="-11799" y="0"/>
            <a:ext cx="9155799" cy="5150137"/>
          </a:xfrm>
          <a:prstGeom prst="rect">
            <a:avLst/>
          </a:prstGeom>
        </p:spPr>
      </p:pic>
      <p:sp>
        <p:nvSpPr>
          <p:cNvPr id="3" name="Rectangle 2"/>
          <p:cNvSpPr/>
          <p:nvPr/>
        </p:nvSpPr>
        <p:spPr>
          <a:xfrm>
            <a:off x="0" y="2625757"/>
            <a:ext cx="9144000" cy="258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a:endParaRPr>
          </a:p>
        </p:txBody>
      </p:sp>
      <p:pic>
        <p:nvPicPr>
          <p:cNvPr id="10" name="Immagine 3" descr="screen_strip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02476"/>
            <a:ext cx="9144000" cy="45719"/>
          </a:xfrm>
          <a:prstGeom prst="rect">
            <a:avLst/>
          </a:prstGeom>
        </p:spPr>
      </p:pic>
      <p:sp>
        <p:nvSpPr>
          <p:cNvPr id="4" name="Slide Number Placeholder 3"/>
          <p:cNvSpPr>
            <a:spLocks noGrp="1"/>
          </p:cNvSpPr>
          <p:nvPr>
            <p:ph type="sldNum" sz="quarter" idx="12"/>
          </p:nvPr>
        </p:nvSpPr>
        <p:spPr/>
        <p:txBody>
          <a:bodyPr/>
          <a:lstStyle/>
          <a:p>
            <a:pPr defTabSz="685800"/>
            <a:fld id="{91AF2B4D-6B12-4EDF-87BB-2B55CECB6611}" type="slidenum">
              <a:rPr lang="en-US">
                <a:latin typeface="Calibri"/>
              </a:rPr>
              <a:pPr defTabSz="685800"/>
              <a:t>42</a:t>
            </a:fld>
            <a:endParaRPr lang="en-US" dirty="0">
              <a:latin typeface="Calibri"/>
            </a:endParaRPr>
          </a:p>
        </p:txBody>
      </p:sp>
      <p:sp>
        <p:nvSpPr>
          <p:cNvPr id="5" name="TextBox 4"/>
          <p:cNvSpPr txBox="1"/>
          <p:nvPr/>
        </p:nvSpPr>
        <p:spPr>
          <a:xfrm>
            <a:off x="4800704" y="2886232"/>
            <a:ext cx="2562946" cy="923330"/>
          </a:xfrm>
          <a:prstGeom prst="rect">
            <a:avLst/>
          </a:prstGeom>
          <a:noFill/>
        </p:spPr>
        <p:txBody>
          <a:bodyPr wrap="none" rtlCol="0">
            <a:spAutoFit/>
          </a:bodyPr>
          <a:lstStyle/>
          <a:p>
            <a:pPr defTabSz="685800"/>
            <a:r>
              <a:rPr lang="fi-FI" sz="1350" b="1" dirty="0">
                <a:solidFill>
                  <a:prstClr val="black"/>
                </a:solidFill>
                <a:latin typeface="Calibri"/>
              </a:rPr>
              <a:t>Nillo Halonen</a:t>
            </a:r>
          </a:p>
          <a:p>
            <a:pPr defTabSz="685800"/>
            <a:r>
              <a:rPr lang="fi-FI" sz="1350" dirty="0">
                <a:solidFill>
                  <a:prstClr val="black"/>
                </a:solidFill>
                <a:latin typeface="Calibri"/>
              </a:rPr>
              <a:t>Tampere </a:t>
            </a:r>
            <a:r>
              <a:rPr lang="fi-FI" sz="1350" dirty="0" err="1">
                <a:solidFill>
                  <a:prstClr val="black"/>
                </a:solidFill>
                <a:latin typeface="Calibri"/>
              </a:rPr>
              <a:t>University</a:t>
            </a:r>
            <a:r>
              <a:rPr lang="fi-FI" sz="1350" dirty="0">
                <a:solidFill>
                  <a:prstClr val="black"/>
                </a:solidFill>
                <a:latin typeface="Calibri"/>
              </a:rPr>
              <a:t> of Technology</a:t>
            </a:r>
          </a:p>
          <a:p>
            <a:pPr defTabSz="685800"/>
            <a:r>
              <a:rPr lang="fi-FI" sz="1350" dirty="0">
                <a:solidFill>
                  <a:prstClr val="black"/>
                </a:solidFill>
                <a:latin typeface="Calibri"/>
              </a:rPr>
              <a:t>tel. +358 50 447 8378</a:t>
            </a:r>
          </a:p>
          <a:p>
            <a:pPr defTabSz="685800"/>
            <a:r>
              <a:rPr lang="fi-FI" sz="1350" dirty="0" err="1">
                <a:solidFill>
                  <a:prstClr val="black"/>
                </a:solidFill>
                <a:latin typeface="Calibri"/>
              </a:rPr>
              <a:t>email</a:t>
            </a:r>
            <a:r>
              <a:rPr lang="fi-FI" sz="1350" dirty="0">
                <a:solidFill>
                  <a:prstClr val="black"/>
                </a:solidFill>
                <a:latin typeface="Calibri"/>
              </a:rPr>
              <a:t> nillo.halonen@tut.fi</a:t>
            </a:r>
          </a:p>
        </p:txBody>
      </p:sp>
      <p:sp>
        <p:nvSpPr>
          <p:cNvPr id="2" name="Titolo 1"/>
          <p:cNvSpPr>
            <a:spLocks noGrp="1"/>
          </p:cNvSpPr>
          <p:nvPr>
            <p:ph type="title"/>
          </p:nvPr>
        </p:nvSpPr>
        <p:spPr>
          <a:xfrm>
            <a:off x="1681723" y="1050202"/>
            <a:ext cx="5829300" cy="1021556"/>
          </a:xfrm>
        </p:spPr>
        <p:txBody>
          <a:bodyPr anchor="ctr">
            <a:normAutofit/>
          </a:bodyPr>
          <a:lstStyle/>
          <a:p>
            <a:pPr algn="ctr"/>
            <a:r>
              <a:rPr lang="it-IT" sz="2700" b="0" dirty="0"/>
              <a:t>THANK YOU.</a:t>
            </a:r>
          </a:p>
        </p:txBody>
      </p:sp>
      <p:pic>
        <p:nvPicPr>
          <p:cNvPr id="1026" name="Picture 2" descr="Image result for council of tampere region"/>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978041" y="4083918"/>
            <a:ext cx="2004023" cy="604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ampere university of technology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24967" y="7421429"/>
            <a:ext cx="855402" cy="4692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ampere university of technology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61438" y="4197404"/>
            <a:ext cx="1391762" cy="4247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63688" y="2897709"/>
            <a:ext cx="2592441" cy="923330"/>
          </a:xfrm>
          <a:prstGeom prst="rect">
            <a:avLst/>
          </a:prstGeom>
          <a:noFill/>
        </p:spPr>
        <p:txBody>
          <a:bodyPr wrap="none" rtlCol="0">
            <a:spAutoFit/>
          </a:bodyPr>
          <a:lstStyle/>
          <a:p>
            <a:pPr defTabSz="685800"/>
            <a:r>
              <a:rPr lang="fi-FI" sz="1350" b="1" dirty="0">
                <a:solidFill>
                  <a:sysClr val="windowText" lastClr="000000"/>
                </a:solidFill>
                <a:latin typeface="Calibri"/>
              </a:rPr>
              <a:t>Johanna Alakerttula</a:t>
            </a:r>
          </a:p>
          <a:p>
            <a:pPr defTabSz="685800"/>
            <a:r>
              <a:rPr lang="fi-FI" sz="1350" dirty="0" err="1">
                <a:solidFill>
                  <a:sysClr val="windowText" lastClr="000000"/>
                </a:solidFill>
                <a:latin typeface="Calibri"/>
              </a:rPr>
              <a:t>Council</a:t>
            </a:r>
            <a:r>
              <a:rPr lang="fi-FI" sz="1350" dirty="0">
                <a:solidFill>
                  <a:sysClr val="windowText" lastClr="000000"/>
                </a:solidFill>
                <a:latin typeface="Calibri"/>
              </a:rPr>
              <a:t> of Tampere </a:t>
            </a:r>
            <a:r>
              <a:rPr lang="fi-FI" sz="1350" dirty="0" err="1">
                <a:solidFill>
                  <a:sysClr val="windowText" lastClr="000000"/>
                </a:solidFill>
                <a:latin typeface="Calibri"/>
              </a:rPr>
              <a:t>region</a:t>
            </a:r>
            <a:r>
              <a:rPr lang="fi-FI" sz="1350" dirty="0">
                <a:solidFill>
                  <a:sysClr val="windowText" lastClr="000000"/>
                </a:solidFill>
                <a:latin typeface="Calibri"/>
              </a:rPr>
              <a:t>,</a:t>
            </a:r>
          </a:p>
          <a:p>
            <a:pPr defTabSz="685800"/>
            <a:r>
              <a:rPr lang="fi-FI" sz="1350" dirty="0">
                <a:solidFill>
                  <a:sysClr val="windowText" lastClr="000000"/>
                </a:solidFill>
                <a:latin typeface="Calibri"/>
              </a:rPr>
              <a:t>Puh. 044 422 2249</a:t>
            </a:r>
          </a:p>
          <a:p>
            <a:pPr defTabSz="685800"/>
            <a:r>
              <a:rPr lang="fi-FI" sz="1350" dirty="0">
                <a:solidFill>
                  <a:sysClr val="windowText" lastClr="000000"/>
                </a:solidFill>
                <a:latin typeface="Calibri"/>
              </a:rPr>
              <a:t>johanna.alakerttula@pirkanmaa.fi</a:t>
            </a:r>
          </a:p>
        </p:txBody>
      </p:sp>
    </p:spTree>
    <p:extLst>
      <p:ext uri="{BB962C8B-B14F-4D97-AF65-F5344CB8AC3E}">
        <p14:creationId xmlns:p14="http://schemas.microsoft.com/office/powerpoint/2010/main" val="211638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lide_3.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CasellaDiTesto 3"/>
          <p:cNvSpPr txBox="1"/>
          <p:nvPr/>
        </p:nvSpPr>
        <p:spPr>
          <a:xfrm>
            <a:off x="0" y="2171769"/>
            <a:ext cx="9144000" cy="861774"/>
          </a:xfrm>
          <a:prstGeom prst="rect">
            <a:avLst/>
          </a:prstGeom>
          <a:noFill/>
        </p:spPr>
        <p:txBody>
          <a:bodyPr wrap="square" rtlCol="0">
            <a:spAutoFit/>
          </a:bodyPr>
          <a:lstStyle/>
          <a:p>
            <a:pPr algn="ctr"/>
            <a:r>
              <a:rPr lang="it-IT" sz="3200" b="1" dirty="0">
                <a:solidFill>
                  <a:schemeClr val="bg1"/>
                </a:solidFill>
                <a:latin typeface="Arial"/>
                <a:cs typeface="Arial"/>
              </a:rPr>
              <a:t>Carlo </a:t>
            </a:r>
            <a:r>
              <a:rPr lang="it-IT" sz="3200" b="1" dirty="0" err="1">
                <a:solidFill>
                  <a:schemeClr val="bg1"/>
                </a:solidFill>
                <a:latin typeface="Arial"/>
                <a:cs typeface="Arial"/>
              </a:rPr>
              <a:t>Polidori</a:t>
            </a:r>
            <a:r>
              <a:rPr lang="it-IT" sz="3200" b="1" dirty="0">
                <a:solidFill>
                  <a:schemeClr val="bg1"/>
                </a:solidFill>
                <a:latin typeface="Arial"/>
                <a:cs typeface="Arial"/>
              </a:rPr>
              <a:t> </a:t>
            </a:r>
          </a:p>
          <a:p>
            <a:pPr algn="ctr"/>
            <a:r>
              <a:rPr lang="it-IT" b="1" dirty="0">
                <a:solidFill>
                  <a:schemeClr val="bg1"/>
                </a:solidFill>
                <a:latin typeface="Arial"/>
                <a:cs typeface="Arial"/>
              </a:rPr>
              <a:t>SCREEN Project Manager</a:t>
            </a:r>
          </a:p>
        </p:txBody>
      </p:sp>
    </p:spTree>
    <p:extLst>
      <p:ext uri="{BB962C8B-B14F-4D97-AF65-F5344CB8AC3E}">
        <p14:creationId xmlns:p14="http://schemas.microsoft.com/office/powerpoint/2010/main" val="2706591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707086" y="789554"/>
            <a:ext cx="1692000" cy="2837839"/>
            <a:chOff x="222904" y="1284"/>
            <a:chExt cx="3114181" cy="1868509"/>
          </a:xfrm>
          <a:gradFill>
            <a:gsLst>
              <a:gs pos="0">
                <a:srgbClr val="03D4A8"/>
              </a:gs>
              <a:gs pos="9000">
                <a:srgbClr val="21D6E0"/>
              </a:gs>
              <a:gs pos="47000">
                <a:srgbClr val="0087E6"/>
              </a:gs>
              <a:gs pos="100000">
                <a:srgbClr val="005CBF"/>
              </a:gs>
            </a:gsLst>
            <a:lin ang="16200000" scaled="0"/>
          </a:gradFill>
          <a:scene3d>
            <a:camera prst="orthographicFront"/>
            <a:lightRig rig="flat" dir="t"/>
          </a:scene3d>
        </p:grpSpPr>
        <p:sp>
          <p:nvSpPr>
            <p:cNvPr id="14" name="Rettangolo 13"/>
            <p:cNvSpPr/>
            <p:nvPr/>
          </p:nvSpPr>
          <p:spPr>
            <a:xfrm>
              <a:off x="222904" y="1284"/>
              <a:ext cx="3114181" cy="1868509"/>
            </a:xfrm>
            <a:prstGeom prst="rect">
              <a:avLst/>
            </a:prstGeom>
            <a:grpFill/>
            <a:sp3d prstMaterial="plastic">
              <a:bevelT w="1397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Rettangolo 15"/>
            <p:cNvSpPr/>
            <p:nvPr/>
          </p:nvSpPr>
          <p:spPr>
            <a:xfrm>
              <a:off x="222904" y="1284"/>
              <a:ext cx="3114181" cy="1868509"/>
            </a:xfrm>
            <a:prstGeom prst="rect">
              <a:avLst/>
            </a:prstGeom>
            <a:grpFill/>
            <a:sp3d>
              <a:bevelT w="139700"/>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pPr>
              <a:r>
                <a:rPr lang="en-US" sz="2000" b="1" kern="1200" dirty="0"/>
                <a:t>How to identify local  Circular Economy  potential and existing Value Chains</a:t>
              </a:r>
              <a:endParaRPr lang="en-US" sz="2000" kern="1200" dirty="0"/>
            </a:p>
            <a:p>
              <a:pPr lvl="0" algn="ctr" defTabSz="933450">
                <a:lnSpc>
                  <a:spcPct val="90000"/>
                </a:lnSpc>
                <a:spcBef>
                  <a:spcPct val="0"/>
                </a:spcBef>
              </a:pPr>
              <a:r>
                <a:rPr lang="en-US" sz="2000" b="1" kern="1200" dirty="0"/>
                <a:t>(Regional level)</a:t>
              </a:r>
              <a:endParaRPr lang="en-US" sz="2000" kern="1200" dirty="0"/>
            </a:p>
          </p:txBody>
        </p:sp>
      </p:grpSp>
      <p:grpSp>
        <p:nvGrpSpPr>
          <p:cNvPr id="19" name="Gruppo 18"/>
          <p:cNvGrpSpPr/>
          <p:nvPr/>
        </p:nvGrpSpPr>
        <p:grpSpPr>
          <a:xfrm>
            <a:off x="2735270" y="789554"/>
            <a:ext cx="1692000" cy="2837839"/>
            <a:chOff x="3648504" y="1284"/>
            <a:chExt cx="3114181" cy="1868509"/>
          </a:xfrm>
          <a:scene3d>
            <a:camera prst="orthographicFront"/>
            <a:lightRig rig="flat" dir="t"/>
          </a:scene3d>
        </p:grpSpPr>
        <p:sp>
          <p:nvSpPr>
            <p:cNvPr id="20" name="Rettangolo 19"/>
            <p:cNvSpPr/>
            <p:nvPr/>
          </p:nvSpPr>
          <p:spPr>
            <a:xfrm>
              <a:off x="3648504" y="1284"/>
              <a:ext cx="3114181" cy="1868509"/>
            </a:xfrm>
            <a:prstGeom prst="rect">
              <a:avLst/>
            </a:prstGeom>
            <a:gradFill>
              <a:gsLst>
                <a:gs pos="0">
                  <a:schemeClr val="accent5">
                    <a:hueOff val="-3311292"/>
                    <a:satOff val="13270"/>
                    <a:lumOff val="2876"/>
                    <a:alphaOff val="0"/>
                    <a:shade val="51000"/>
                    <a:satMod val="130000"/>
                  </a:schemeClr>
                </a:gs>
                <a:gs pos="91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grad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21" name="Rettangolo 20"/>
            <p:cNvSpPr/>
            <p:nvPr/>
          </p:nvSpPr>
          <p:spPr>
            <a:xfrm>
              <a:off x="3648504" y="1284"/>
              <a:ext cx="3114181" cy="1868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000" b="1" kern="1200" dirty="0"/>
                <a:t>How to identify cross-regional </a:t>
              </a:r>
              <a:endParaRPr lang="en-US" sz="2000" kern="1200" dirty="0"/>
            </a:p>
            <a:p>
              <a:pPr lvl="0" algn="ctr" defTabSz="933450">
                <a:lnSpc>
                  <a:spcPct val="90000"/>
                </a:lnSpc>
                <a:spcBef>
                  <a:spcPct val="0"/>
                </a:spcBef>
                <a:spcAft>
                  <a:spcPct val="35000"/>
                </a:spcAft>
              </a:pPr>
              <a:r>
                <a:rPr lang="en-US" sz="2000" b="1" kern="1200" dirty="0"/>
                <a:t>Circular Economy Synergies</a:t>
              </a:r>
            </a:p>
            <a:p>
              <a:pPr lvl="0" algn="ctr" defTabSz="933450">
                <a:lnSpc>
                  <a:spcPct val="90000"/>
                </a:lnSpc>
                <a:spcBef>
                  <a:spcPct val="0"/>
                </a:spcBef>
                <a:spcAft>
                  <a:spcPct val="35000"/>
                </a:spcAft>
              </a:pPr>
              <a:endParaRPr lang="en-US" sz="800" kern="1200" dirty="0"/>
            </a:p>
            <a:p>
              <a:pPr lvl="0" algn="ctr" defTabSz="933450">
                <a:lnSpc>
                  <a:spcPct val="90000"/>
                </a:lnSpc>
                <a:spcBef>
                  <a:spcPct val="0"/>
                </a:spcBef>
                <a:spcAft>
                  <a:spcPct val="35000"/>
                </a:spcAft>
              </a:pPr>
              <a:r>
                <a:rPr lang="en-US" sz="2000" b="1" kern="1200" dirty="0"/>
                <a:t>(Operational synergies)</a:t>
              </a:r>
              <a:endParaRPr lang="en-US" sz="2000" kern="1200" dirty="0"/>
            </a:p>
          </p:txBody>
        </p:sp>
      </p:grpSp>
      <p:grpSp>
        <p:nvGrpSpPr>
          <p:cNvPr id="22" name="Gruppo 21"/>
          <p:cNvGrpSpPr/>
          <p:nvPr/>
        </p:nvGrpSpPr>
        <p:grpSpPr>
          <a:xfrm>
            <a:off x="4788024" y="802745"/>
            <a:ext cx="1692000" cy="2837839"/>
            <a:chOff x="222904" y="2181211"/>
            <a:chExt cx="3114181" cy="1868509"/>
          </a:xfrm>
          <a:gradFill flip="none" rotWithShape="1">
            <a:gsLst>
              <a:gs pos="78000">
                <a:schemeClr val="accent2">
                  <a:lumMod val="75000"/>
                </a:schemeClr>
              </a:gs>
              <a:gs pos="100000">
                <a:schemeClr val="accent5">
                  <a:hueOff val="-3311292"/>
                  <a:satOff val="13270"/>
                  <a:lumOff val="2876"/>
                  <a:alphaOff val="0"/>
                  <a:shade val="94000"/>
                  <a:satMod val="135000"/>
                </a:schemeClr>
              </a:gs>
            </a:gsLst>
            <a:lin ang="5400000" scaled="0"/>
            <a:tileRect/>
          </a:gradFill>
          <a:scene3d>
            <a:camera prst="orthographicFront"/>
            <a:lightRig rig="flat" dir="t"/>
          </a:scene3d>
        </p:grpSpPr>
        <p:sp>
          <p:nvSpPr>
            <p:cNvPr id="23" name="Rettangolo 22"/>
            <p:cNvSpPr/>
            <p:nvPr/>
          </p:nvSpPr>
          <p:spPr>
            <a:xfrm>
              <a:off x="222904" y="2181211"/>
              <a:ext cx="3114181" cy="1868509"/>
            </a:xfrm>
            <a:prstGeom prst="rect">
              <a:avLst/>
            </a:prstGeom>
            <a:grpFill/>
            <a:sp3d prstMaterial="plastic">
              <a:bevelT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4" name="Rettangolo 23"/>
            <p:cNvSpPr/>
            <p:nvPr/>
          </p:nvSpPr>
          <p:spPr>
            <a:xfrm>
              <a:off x="222904" y="2181211"/>
              <a:ext cx="3114181" cy="1868509"/>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000" b="1" kern="1200" dirty="0"/>
                <a:t>How to finance projects raising from cross-regional synergies</a:t>
              </a:r>
            </a:p>
            <a:p>
              <a:pPr lvl="0" algn="ctr" defTabSz="933450">
                <a:lnSpc>
                  <a:spcPct val="90000"/>
                </a:lnSpc>
                <a:spcBef>
                  <a:spcPct val="0"/>
                </a:spcBef>
                <a:spcAft>
                  <a:spcPct val="35000"/>
                </a:spcAft>
              </a:pPr>
              <a:endParaRPr lang="en-US" sz="800" kern="1200" dirty="0"/>
            </a:p>
            <a:p>
              <a:pPr lvl="0" algn="ctr" defTabSz="933450">
                <a:lnSpc>
                  <a:spcPct val="90000"/>
                </a:lnSpc>
                <a:spcBef>
                  <a:spcPct val="0"/>
                </a:spcBef>
                <a:spcAft>
                  <a:spcPct val="35000"/>
                </a:spcAft>
              </a:pPr>
              <a:r>
                <a:rPr lang="en-US" sz="2000" b="1" kern="1200" dirty="0"/>
                <a:t>(Funding synergies)</a:t>
              </a:r>
              <a:endParaRPr lang="en-US" sz="2000" kern="1200" dirty="0"/>
            </a:p>
          </p:txBody>
        </p:sp>
      </p:grpSp>
      <p:grpSp>
        <p:nvGrpSpPr>
          <p:cNvPr id="25" name="Gruppo 24"/>
          <p:cNvGrpSpPr/>
          <p:nvPr/>
        </p:nvGrpSpPr>
        <p:grpSpPr>
          <a:xfrm>
            <a:off x="6873205" y="823580"/>
            <a:ext cx="1692000" cy="2837839"/>
            <a:chOff x="3648504" y="2181211"/>
            <a:chExt cx="3114181" cy="1868509"/>
          </a:xfrm>
          <a:scene3d>
            <a:camera prst="orthographicFront"/>
            <a:lightRig rig="flat" dir="t"/>
          </a:scene3d>
        </p:grpSpPr>
        <p:sp>
          <p:nvSpPr>
            <p:cNvPr id="26" name="Rettangolo 25"/>
            <p:cNvSpPr/>
            <p:nvPr/>
          </p:nvSpPr>
          <p:spPr>
            <a:xfrm>
              <a:off x="3648504" y="2181211"/>
              <a:ext cx="3114181" cy="1868509"/>
            </a:xfrm>
            <a:prstGeom prst="rect">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5400000" scaled="0"/>
            </a:gradFill>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27" name="Rettangolo 26"/>
            <p:cNvSpPr/>
            <p:nvPr/>
          </p:nvSpPr>
          <p:spPr>
            <a:xfrm>
              <a:off x="3648504" y="2181211"/>
              <a:ext cx="3114181" cy="1868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000" b="1" kern="1200" dirty="0"/>
                <a:t>How to assess the “circularity” of one project with respect to another one</a:t>
              </a:r>
            </a:p>
            <a:p>
              <a:pPr lvl="0" algn="ctr" defTabSz="933450">
                <a:lnSpc>
                  <a:spcPct val="90000"/>
                </a:lnSpc>
                <a:spcBef>
                  <a:spcPct val="0"/>
                </a:spcBef>
                <a:spcAft>
                  <a:spcPct val="35000"/>
                </a:spcAft>
              </a:pPr>
              <a:endParaRPr lang="en-US" sz="800" kern="1200" dirty="0"/>
            </a:p>
            <a:p>
              <a:pPr lvl="0" algn="ctr" defTabSz="933450">
                <a:lnSpc>
                  <a:spcPct val="90000"/>
                </a:lnSpc>
                <a:spcBef>
                  <a:spcPct val="0"/>
                </a:spcBef>
                <a:spcAft>
                  <a:spcPct val="35000"/>
                </a:spcAft>
              </a:pPr>
              <a:r>
                <a:rPr lang="en-GB" sz="2000" b="1" kern="1200" dirty="0"/>
                <a:t>(Assessment Criteria</a:t>
              </a:r>
              <a:r>
                <a:rPr lang="en-US" sz="2000" b="1" kern="1200" dirty="0"/>
                <a:t>)</a:t>
              </a:r>
              <a:endParaRPr lang="en-US" sz="2000" kern="1200" dirty="0"/>
            </a:p>
          </p:txBody>
        </p:sp>
      </p:grpSp>
      <p:sp>
        <p:nvSpPr>
          <p:cNvPr id="28" name="Rettangolo 27"/>
          <p:cNvSpPr/>
          <p:nvPr/>
        </p:nvSpPr>
        <p:spPr>
          <a:xfrm>
            <a:off x="1697265" y="149173"/>
            <a:ext cx="6408742" cy="584775"/>
          </a:xfrm>
          <a:prstGeom prst="rect">
            <a:avLst/>
          </a:prstGeom>
        </p:spPr>
        <p:txBody>
          <a:bodyPr wrap="none">
            <a:spAutoFit/>
          </a:bodyPr>
          <a:lstStyle/>
          <a:p>
            <a:r>
              <a:rPr lang="en-US" sz="3200" b="1" dirty="0"/>
              <a:t>The four steps of the SCREEN project</a:t>
            </a:r>
            <a:endParaRPr lang="it-IT" sz="32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361" y="87476"/>
            <a:ext cx="828784"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uppo 2"/>
          <p:cNvGrpSpPr/>
          <p:nvPr/>
        </p:nvGrpSpPr>
        <p:grpSpPr>
          <a:xfrm>
            <a:off x="539556" y="3756436"/>
            <a:ext cx="7806579" cy="1187038"/>
            <a:chOff x="539552" y="3756436"/>
            <a:chExt cx="7806579" cy="1187038"/>
          </a:xfrm>
        </p:grpSpPr>
        <p:grpSp>
          <p:nvGrpSpPr>
            <p:cNvPr id="29" name="Gruppo 28"/>
            <p:cNvGrpSpPr/>
            <p:nvPr/>
          </p:nvGrpSpPr>
          <p:grpSpPr>
            <a:xfrm>
              <a:off x="539552" y="4191931"/>
              <a:ext cx="3924436" cy="610316"/>
              <a:chOff x="3648504" y="2181211"/>
              <a:chExt cx="3114181" cy="1868509"/>
            </a:xfrm>
            <a:scene3d>
              <a:camera prst="orthographicFront"/>
              <a:lightRig rig="flat" dir="t"/>
            </a:scene3d>
          </p:grpSpPr>
          <p:sp>
            <p:nvSpPr>
              <p:cNvPr id="30" name="Rettangolo 29"/>
              <p:cNvSpPr/>
              <p:nvPr/>
            </p:nvSpPr>
            <p:spPr>
              <a:xfrm>
                <a:off x="3648504" y="2181211"/>
                <a:ext cx="3114181" cy="1868509"/>
              </a:xfrm>
              <a:prstGeom prst="rect">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1" name="Rettangolo 30"/>
              <p:cNvSpPr/>
              <p:nvPr/>
            </p:nvSpPr>
            <p:spPr>
              <a:xfrm>
                <a:off x="3648504" y="2181211"/>
                <a:ext cx="3114181" cy="1868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tx2">
                        <a:lumMod val="75000"/>
                      </a:schemeClr>
                    </a:solidFill>
                  </a:rPr>
                  <a:t>Methodology for Regional Cooperation</a:t>
                </a:r>
                <a:endParaRPr lang="en-GB" sz="2100" kern="1200" dirty="0">
                  <a:solidFill>
                    <a:schemeClr val="tx2">
                      <a:lumMod val="75000"/>
                    </a:schemeClr>
                  </a:solidFill>
                </a:endParaRPr>
              </a:p>
            </p:txBody>
          </p:sp>
        </p:grpSp>
        <p:grpSp>
          <p:nvGrpSpPr>
            <p:cNvPr id="32" name="Gruppo 31"/>
            <p:cNvGrpSpPr/>
            <p:nvPr/>
          </p:nvGrpSpPr>
          <p:grpSpPr>
            <a:xfrm>
              <a:off x="5035059" y="4165068"/>
              <a:ext cx="3311072" cy="633482"/>
              <a:chOff x="3648504" y="2181211"/>
              <a:chExt cx="3114181" cy="1868509"/>
            </a:xfrm>
            <a:scene3d>
              <a:camera prst="orthographicFront"/>
              <a:lightRig rig="flat" dir="t"/>
            </a:scene3d>
          </p:grpSpPr>
          <p:sp>
            <p:nvSpPr>
              <p:cNvPr id="33" name="Rettangolo 32"/>
              <p:cNvSpPr/>
              <p:nvPr/>
            </p:nvSpPr>
            <p:spPr>
              <a:xfrm>
                <a:off x="3648504" y="2181211"/>
                <a:ext cx="3114181" cy="1868509"/>
              </a:xfrm>
              <a:prstGeom prst="rect">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4" name="Rettangolo 33"/>
              <p:cNvSpPr/>
              <p:nvPr/>
            </p:nvSpPr>
            <p:spPr>
              <a:xfrm>
                <a:off x="3648504" y="2181211"/>
                <a:ext cx="3114181" cy="18685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rgbClr val="092535"/>
                    </a:solidFill>
                  </a:rPr>
                  <a:t>Policy Makers Recommendation Manual</a:t>
                </a:r>
                <a:endParaRPr lang="en-GB" sz="2100" kern="1200" dirty="0">
                  <a:solidFill>
                    <a:srgbClr val="092535"/>
                  </a:solidFill>
                </a:endParaRPr>
              </a:p>
            </p:txBody>
          </p:sp>
        </p:grpSp>
        <p:grpSp>
          <p:nvGrpSpPr>
            <p:cNvPr id="2" name="Gruppo 1"/>
            <p:cNvGrpSpPr/>
            <p:nvPr/>
          </p:nvGrpSpPr>
          <p:grpSpPr>
            <a:xfrm>
              <a:off x="1535822" y="3756436"/>
              <a:ext cx="6375685" cy="283459"/>
              <a:chOff x="1535822" y="3756436"/>
              <a:chExt cx="6375685" cy="283459"/>
            </a:xfrm>
          </p:grpSpPr>
          <p:sp>
            <p:nvSpPr>
              <p:cNvPr id="17" name="Freccia in giù 16"/>
              <p:cNvSpPr/>
              <p:nvPr/>
            </p:nvSpPr>
            <p:spPr>
              <a:xfrm>
                <a:off x="1535822" y="3759882"/>
                <a:ext cx="384603" cy="274320"/>
              </a:xfrm>
              <a:prstGeom prst="downArrow">
                <a:avLst>
                  <a:gd name="adj1" fmla="val 50000"/>
                  <a:gd name="adj2" fmla="val 73333"/>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cene3d>
                <a:camera prst="orthographicFront"/>
                <a:lightRig rig="threePt" dir="t"/>
              </a:scene3d>
              <a:sp3d prstMaterial="plastic">
                <a:bevelT w="101600" h="1905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rtlCol="0" anchor="ctr"/>
              <a:lstStyle/>
              <a:p>
                <a:pPr algn="ctr"/>
                <a:endParaRPr lang="en-US" b="1">
                  <a:solidFill>
                    <a:schemeClr val="tx1"/>
                  </a:solidFill>
                </a:endParaRPr>
              </a:p>
            </p:txBody>
          </p:sp>
          <p:sp>
            <p:nvSpPr>
              <p:cNvPr id="35" name="Freccia in giù 34"/>
              <p:cNvSpPr/>
              <p:nvPr/>
            </p:nvSpPr>
            <p:spPr>
              <a:xfrm>
                <a:off x="3388969" y="3756436"/>
                <a:ext cx="384603" cy="274320"/>
              </a:xfrm>
              <a:prstGeom prst="downArrow">
                <a:avLst>
                  <a:gd name="adj1" fmla="val 50000"/>
                  <a:gd name="adj2" fmla="val 73333"/>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cene3d>
                <a:camera prst="orthographicFront"/>
                <a:lightRig rig="threePt" dir="t"/>
              </a:scene3d>
              <a:sp3d prstMaterial="plastic">
                <a:bevelT w="101600" h="1905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rtlCol="0" anchor="ctr"/>
              <a:lstStyle/>
              <a:p>
                <a:pPr algn="ctr"/>
                <a:endParaRPr lang="en-US" b="1">
                  <a:solidFill>
                    <a:schemeClr val="tx1"/>
                  </a:solidFill>
                </a:endParaRPr>
              </a:p>
            </p:txBody>
          </p:sp>
          <p:sp>
            <p:nvSpPr>
              <p:cNvPr id="36" name="Freccia in giù 35"/>
              <p:cNvSpPr/>
              <p:nvPr/>
            </p:nvSpPr>
            <p:spPr>
              <a:xfrm>
                <a:off x="5441723" y="3759882"/>
                <a:ext cx="384603" cy="274320"/>
              </a:xfrm>
              <a:prstGeom prst="downArrow">
                <a:avLst>
                  <a:gd name="adj1" fmla="val 50000"/>
                  <a:gd name="adj2" fmla="val 73333"/>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cene3d>
                <a:camera prst="orthographicFront"/>
                <a:lightRig rig="threePt" dir="t"/>
              </a:scene3d>
              <a:sp3d prstMaterial="plastic">
                <a:bevelT w="101600" h="1905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rtlCol="0" anchor="ctr"/>
              <a:lstStyle/>
              <a:p>
                <a:pPr algn="ctr"/>
                <a:endParaRPr lang="en-US" b="1">
                  <a:solidFill>
                    <a:schemeClr val="tx1"/>
                  </a:solidFill>
                </a:endParaRPr>
              </a:p>
            </p:txBody>
          </p:sp>
          <p:sp>
            <p:nvSpPr>
              <p:cNvPr id="37" name="Freccia in giù 36"/>
              <p:cNvSpPr/>
              <p:nvPr/>
            </p:nvSpPr>
            <p:spPr>
              <a:xfrm>
                <a:off x="7526904" y="3765575"/>
                <a:ext cx="384603" cy="274320"/>
              </a:xfrm>
              <a:prstGeom prst="downArrow">
                <a:avLst>
                  <a:gd name="adj1" fmla="val 50000"/>
                  <a:gd name="adj2" fmla="val 73333"/>
                </a:avLst>
              </a:prstGeom>
              <a:gradFill>
                <a:gsLst>
                  <a:gs pos="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a:scene3d>
                <a:camera prst="orthographicFront"/>
                <a:lightRig rig="threePt" dir="t"/>
              </a:scene3d>
              <a:sp3d prstMaterial="plastic">
                <a:bevelT w="101600" h="1905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rtlCol="0" anchor="ctr"/>
              <a:lstStyle/>
              <a:p>
                <a:pPr algn="ctr"/>
                <a:endParaRPr lang="en-US" b="1">
                  <a:solidFill>
                    <a:schemeClr val="tx1"/>
                  </a:solidFill>
                </a:endParaRPr>
              </a:p>
            </p:txBody>
          </p:sp>
        </p:grpSp>
        <p:sp>
          <p:nvSpPr>
            <p:cNvPr id="12" name="Rettangolo 11"/>
            <p:cNvSpPr/>
            <p:nvPr/>
          </p:nvSpPr>
          <p:spPr>
            <a:xfrm>
              <a:off x="4482621" y="4020144"/>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spTree>
    <p:extLst>
      <p:ext uri="{BB962C8B-B14F-4D97-AF65-F5344CB8AC3E}">
        <p14:creationId xmlns:p14="http://schemas.microsoft.com/office/powerpoint/2010/main" val="1487593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3540" y="244281"/>
            <a:ext cx="4114631" cy="477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393" y="1679961"/>
            <a:ext cx="4299674" cy="34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 y="64010"/>
            <a:ext cx="4663539" cy="158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997188" y="91516"/>
            <a:ext cx="1469633" cy="369332"/>
          </a:xfrm>
          <a:prstGeom prst="rect">
            <a:avLst/>
          </a:prstGeom>
        </p:spPr>
        <p:txBody>
          <a:bodyPr wrap="none">
            <a:spAutoFit/>
          </a:bodyPr>
          <a:lstStyle/>
          <a:p>
            <a:r>
              <a:rPr lang="en-GB" b="1" dirty="0"/>
              <a:t>Mapping tool</a:t>
            </a:r>
            <a:endParaRPr lang="it-IT" dirty="0"/>
          </a:p>
        </p:txBody>
      </p:sp>
    </p:spTree>
    <p:extLst>
      <p:ext uri="{BB962C8B-B14F-4D97-AF65-F5344CB8AC3E}">
        <p14:creationId xmlns:p14="http://schemas.microsoft.com/office/powerpoint/2010/main" val="3126066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6656" y="2939578"/>
            <a:ext cx="1587011" cy="107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92889" y="3422281"/>
            <a:ext cx="1638827" cy="172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4550" y="1786423"/>
            <a:ext cx="1789235" cy="113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7385" y="493405"/>
            <a:ext cx="1820008" cy="12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5641970" y="121132"/>
            <a:ext cx="3499100" cy="400110"/>
          </a:xfrm>
          <a:prstGeom prst="rect">
            <a:avLst/>
          </a:prstGeom>
        </p:spPr>
        <p:txBody>
          <a:bodyPr wrap="square">
            <a:spAutoFit/>
          </a:bodyPr>
          <a:lstStyle/>
          <a:p>
            <a:pPr>
              <a:spcAft>
                <a:spcPts val="2400"/>
              </a:spcAft>
            </a:pPr>
            <a:r>
              <a:rPr lang="en-GB" sz="2000" b="1" dirty="0">
                <a:solidFill>
                  <a:srgbClr val="FF0000"/>
                </a:solidFill>
              </a:rPr>
              <a:t>OPEN to all European regions!!</a:t>
            </a:r>
          </a:p>
        </p:txBody>
      </p:sp>
      <p:pic>
        <p:nvPicPr>
          <p:cNvPr id="2051"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30710" y="442210"/>
            <a:ext cx="5447010" cy="356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204093" y="4114799"/>
            <a:ext cx="5878515" cy="923330"/>
          </a:xfrm>
          <a:prstGeom prst="rect">
            <a:avLst/>
          </a:prstGeom>
        </p:spPr>
        <p:txBody>
          <a:bodyPr wrap="square">
            <a:spAutoFit/>
          </a:bodyPr>
          <a:lstStyle/>
          <a:p>
            <a:pPr algn="ctr">
              <a:spcAft>
                <a:spcPts val="2400"/>
              </a:spcAft>
            </a:pPr>
            <a:r>
              <a:rPr lang="en-GB" sz="1400" b="1" dirty="0"/>
              <a:t>Text, explanatory notes and already signed documents available at:</a:t>
            </a:r>
          </a:p>
          <a:p>
            <a:pPr algn="ctr">
              <a:spcAft>
                <a:spcPts val="2400"/>
              </a:spcAft>
            </a:pPr>
            <a:r>
              <a:rPr lang="en-GB" sz="2000" b="1" dirty="0"/>
              <a:t> </a:t>
            </a:r>
            <a:r>
              <a:rPr lang="en-GB" sz="2000" b="1" dirty="0">
                <a:hlinkClick r:id="rId8"/>
              </a:rPr>
              <a:t>http://www.screen-lab.eu/Step3.html</a:t>
            </a:r>
            <a:endParaRPr lang="en-GB" sz="2000" b="1" dirty="0"/>
          </a:p>
        </p:txBody>
      </p:sp>
      <p:pic>
        <p:nvPicPr>
          <p:cNvPr id="512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5216" y="91016"/>
            <a:ext cx="683046" cy="55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268265" y="110251"/>
            <a:ext cx="2302297" cy="369332"/>
          </a:xfrm>
          <a:prstGeom prst="rect">
            <a:avLst/>
          </a:prstGeom>
        </p:spPr>
        <p:txBody>
          <a:bodyPr wrap="none">
            <a:spAutoFit/>
          </a:bodyPr>
          <a:lstStyle/>
          <a:p>
            <a:pPr>
              <a:spcAft>
                <a:spcPts val="2400"/>
              </a:spcAft>
            </a:pPr>
            <a:r>
              <a:rPr lang="en-GB" b="1" i="1" dirty="0">
                <a:solidFill>
                  <a:srgbClr val="FF0000"/>
                </a:solidFill>
              </a:rPr>
              <a:t>Laboratory on Policies</a:t>
            </a:r>
          </a:p>
        </p:txBody>
      </p:sp>
      <p:pic>
        <p:nvPicPr>
          <p:cNvPr id="3074"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82609" y="539570"/>
            <a:ext cx="2077915" cy="113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59516" y="1895669"/>
            <a:ext cx="1881554" cy="155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997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942" y="21432"/>
            <a:ext cx="8546123"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51566" y="59489"/>
            <a:ext cx="4564463" cy="892552"/>
          </a:xfrm>
          <a:prstGeom prst="rect">
            <a:avLst/>
          </a:prstGeom>
          <a:solidFill>
            <a:schemeClr val="bg1"/>
          </a:solidFill>
        </p:spPr>
        <p:txBody>
          <a:bodyPr wrap="square">
            <a:spAutoFit/>
          </a:bodyPr>
          <a:lstStyle/>
          <a:p>
            <a:r>
              <a:rPr lang="en-GB" b="1" i="1" dirty="0">
                <a:solidFill>
                  <a:srgbClr val="FF0000"/>
                </a:solidFill>
              </a:rPr>
              <a:t>Assessment criteria for circular economy projects </a:t>
            </a:r>
            <a:r>
              <a:rPr lang="en-GB" sz="1600" b="1" i="1" dirty="0">
                <a:solidFill>
                  <a:srgbClr val="FF0000"/>
                </a:solidFill>
              </a:rPr>
              <a:t>(to be added to the usual ones in case of C.E. projects)</a:t>
            </a:r>
          </a:p>
        </p:txBody>
      </p:sp>
    </p:spTree>
    <p:extLst>
      <p:ext uri="{BB962C8B-B14F-4D97-AF65-F5344CB8AC3E}">
        <p14:creationId xmlns:p14="http://schemas.microsoft.com/office/powerpoint/2010/main" val="1459744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86" y="735547"/>
            <a:ext cx="9044510" cy="364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05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46359" y="1157022"/>
            <a:ext cx="8138838" cy="3323808"/>
          </a:xfrm>
          <a:prstGeom prst="rect">
            <a:avLst/>
          </a:prstGeom>
        </p:spPr>
      </p:pic>
      <p:sp>
        <p:nvSpPr>
          <p:cNvPr id="4" name="CasellaDiTesto 3"/>
          <p:cNvSpPr txBox="1"/>
          <p:nvPr/>
        </p:nvSpPr>
        <p:spPr>
          <a:xfrm>
            <a:off x="2948750" y="57158"/>
            <a:ext cx="3121262" cy="494175"/>
          </a:xfrm>
          <a:prstGeom prst="rect">
            <a:avLst/>
          </a:prstGeom>
        </p:spPr>
        <p:txBody>
          <a:bodyPr wrap="none" lIns="77916" tIns="38958" rIns="77916" bIns="38958">
            <a:spAutoFit/>
          </a:bodyPr>
          <a:lstStyle>
            <a:defPPr>
              <a:defRPr lang="it-IT"/>
            </a:defPPr>
            <a:lvl1pPr defTabSz="389582">
              <a:defRPr sz="2700" b="1">
                <a:solidFill>
                  <a:srgbClr val="4D5B6B"/>
                </a:solidFill>
                <a:latin typeface="Calibri"/>
              </a:defRPr>
            </a:lvl1pPr>
          </a:lstStyle>
          <a:p>
            <a:r>
              <a:rPr lang="en-US" dirty="0"/>
              <a:t>Data Driven Analysis </a:t>
            </a:r>
          </a:p>
        </p:txBody>
      </p:sp>
      <p:sp>
        <p:nvSpPr>
          <p:cNvPr id="5" name="Rettangolo 4"/>
          <p:cNvSpPr/>
          <p:nvPr/>
        </p:nvSpPr>
        <p:spPr>
          <a:xfrm>
            <a:off x="211772" y="502025"/>
            <a:ext cx="8814376" cy="694220"/>
          </a:xfrm>
          <a:prstGeom prst="rect">
            <a:avLst/>
          </a:prstGeom>
        </p:spPr>
        <p:txBody>
          <a:bodyPr wrap="square" lIns="77907" tIns="38953" rIns="77907" bIns="38953">
            <a:spAutoFit/>
          </a:bodyPr>
          <a:lstStyle/>
          <a:p>
            <a:pPr defTabSz="389538"/>
            <a:r>
              <a:rPr lang="it-IT" sz="2000" dirty="0" err="1">
                <a:solidFill>
                  <a:srgbClr val="4D5B6B"/>
                </a:solidFill>
              </a:rPr>
              <a:t>Starting</a:t>
            </a:r>
            <a:r>
              <a:rPr lang="it-IT" sz="2000" dirty="0">
                <a:solidFill>
                  <a:srgbClr val="4D5B6B"/>
                </a:solidFill>
              </a:rPr>
              <a:t> from the </a:t>
            </a:r>
            <a:r>
              <a:rPr lang="it-IT" sz="2000" dirty="0" err="1">
                <a:solidFill>
                  <a:srgbClr val="4D5B6B"/>
                </a:solidFill>
              </a:rPr>
              <a:t>tool</a:t>
            </a:r>
            <a:r>
              <a:rPr lang="it-IT" sz="2000" dirty="0">
                <a:solidFill>
                  <a:srgbClr val="4D5B6B"/>
                </a:solidFill>
              </a:rPr>
              <a:t> </a:t>
            </a:r>
            <a:r>
              <a:rPr lang="it-IT" sz="2000" dirty="0" err="1">
                <a:solidFill>
                  <a:srgbClr val="4D5B6B"/>
                </a:solidFill>
              </a:rPr>
              <a:t>inputs</a:t>
            </a:r>
            <a:r>
              <a:rPr lang="it-IT" sz="2000" dirty="0">
                <a:solidFill>
                  <a:srgbClr val="4D5B6B"/>
                </a:solidFill>
              </a:rPr>
              <a:t> a data-</a:t>
            </a:r>
            <a:r>
              <a:rPr lang="it-IT" sz="2000" dirty="0" err="1">
                <a:solidFill>
                  <a:srgbClr val="4D5B6B"/>
                </a:solidFill>
              </a:rPr>
              <a:t>driven</a:t>
            </a:r>
            <a:r>
              <a:rPr lang="it-IT" sz="2000" dirty="0">
                <a:solidFill>
                  <a:srgbClr val="4D5B6B"/>
                </a:solidFill>
              </a:rPr>
              <a:t> </a:t>
            </a:r>
            <a:r>
              <a:rPr lang="it-IT" sz="2000" dirty="0" err="1">
                <a:solidFill>
                  <a:srgbClr val="4D5B6B"/>
                </a:solidFill>
              </a:rPr>
              <a:t>analysis</a:t>
            </a:r>
            <a:r>
              <a:rPr lang="it-IT" sz="2000" dirty="0">
                <a:solidFill>
                  <a:srgbClr val="4D5B6B"/>
                </a:solidFill>
              </a:rPr>
              <a:t> of the </a:t>
            </a:r>
            <a:r>
              <a:rPr lang="it-IT" sz="2000" dirty="0" err="1">
                <a:solidFill>
                  <a:srgbClr val="4D5B6B"/>
                </a:solidFill>
              </a:rPr>
              <a:t>potential</a:t>
            </a:r>
            <a:r>
              <a:rPr lang="it-IT" sz="2000" dirty="0">
                <a:solidFill>
                  <a:srgbClr val="4D5B6B"/>
                </a:solidFill>
              </a:rPr>
              <a:t> cross-</a:t>
            </a:r>
            <a:r>
              <a:rPr lang="it-IT" sz="2000" dirty="0" err="1">
                <a:solidFill>
                  <a:srgbClr val="4D5B6B"/>
                </a:solidFill>
              </a:rPr>
              <a:t>regional</a:t>
            </a:r>
            <a:r>
              <a:rPr lang="it-IT" sz="2000" dirty="0">
                <a:solidFill>
                  <a:srgbClr val="4D5B6B"/>
                </a:solidFill>
              </a:rPr>
              <a:t> </a:t>
            </a:r>
            <a:r>
              <a:rPr lang="it-IT" sz="2000" dirty="0" err="1">
                <a:solidFill>
                  <a:srgbClr val="4D5B6B"/>
                </a:solidFill>
              </a:rPr>
              <a:t>value-chains</a:t>
            </a:r>
            <a:r>
              <a:rPr lang="it-IT" sz="2000" dirty="0">
                <a:solidFill>
                  <a:srgbClr val="4D5B6B"/>
                </a:solidFill>
              </a:rPr>
              <a:t> (</a:t>
            </a:r>
            <a:r>
              <a:rPr lang="it-IT" sz="2000" dirty="0" err="1">
                <a:solidFill>
                  <a:srgbClr val="4D5B6B"/>
                </a:solidFill>
              </a:rPr>
              <a:t>sector-driven</a:t>
            </a:r>
            <a:r>
              <a:rPr lang="it-IT" sz="2000" dirty="0">
                <a:solidFill>
                  <a:srgbClr val="4D5B6B"/>
                </a:solidFill>
              </a:rPr>
              <a:t>, </a:t>
            </a:r>
            <a:r>
              <a:rPr lang="it-IT" sz="2000" dirty="0" err="1">
                <a:solidFill>
                  <a:srgbClr val="4D5B6B"/>
                </a:solidFill>
              </a:rPr>
              <a:t>material-driven</a:t>
            </a:r>
            <a:r>
              <a:rPr lang="it-IT" sz="2000" dirty="0">
                <a:solidFill>
                  <a:srgbClr val="4D5B6B"/>
                </a:solidFill>
              </a:rPr>
              <a:t>) </a:t>
            </a:r>
            <a:r>
              <a:rPr lang="it-IT" sz="2000" dirty="0" err="1">
                <a:solidFill>
                  <a:srgbClr val="4D5B6B"/>
                </a:solidFill>
              </a:rPr>
              <a:t>has</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carried</a:t>
            </a:r>
            <a:r>
              <a:rPr lang="it-IT" sz="2000" dirty="0">
                <a:solidFill>
                  <a:srgbClr val="4D5B6B"/>
                </a:solidFill>
              </a:rPr>
              <a:t> out.</a:t>
            </a:r>
          </a:p>
        </p:txBody>
      </p:sp>
      <p:sp>
        <p:nvSpPr>
          <p:cNvPr id="6" name="Rettangolo 5"/>
          <p:cNvSpPr/>
          <p:nvPr/>
        </p:nvSpPr>
        <p:spPr>
          <a:xfrm>
            <a:off x="2549294" y="4543880"/>
            <a:ext cx="4561084" cy="386443"/>
          </a:xfrm>
          <a:prstGeom prst="rect">
            <a:avLst/>
          </a:prstGeom>
        </p:spPr>
        <p:txBody>
          <a:bodyPr wrap="square" lIns="77907" tIns="38953" rIns="77907" bIns="38953">
            <a:spAutoFit/>
          </a:bodyPr>
          <a:lstStyle/>
          <a:p>
            <a:pPr defTabSz="389538"/>
            <a:r>
              <a:rPr lang="it-IT" sz="2000" b="1" dirty="0" err="1">
                <a:solidFill>
                  <a:srgbClr val="4D5B6B"/>
                </a:solidFill>
              </a:rPr>
              <a:t>Transport</a:t>
            </a:r>
            <a:r>
              <a:rPr lang="it-IT" sz="2000" b="1" dirty="0">
                <a:solidFill>
                  <a:srgbClr val="4D5B6B"/>
                </a:solidFill>
              </a:rPr>
              <a:t> and </a:t>
            </a:r>
            <a:r>
              <a:rPr lang="it-IT" sz="2000" b="1" dirty="0" err="1">
                <a:solidFill>
                  <a:srgbClr val="4D5B6B"/>
                </a:solidFill>
              </a:rPr>
              <a:t>mobility</a:t>
            </a:r>
            <a:r>
              <a:rPr lang="it-IT" sz="2000" b="1" dirty="0">
                <a:solidFill>
                  <a:srgbClr val="4D5B6B"/>
                </a:solidFill>
              </a:rPr>
              <a:t> </a:t>
            </a:r>
            <a:r>
              <a:rPr lang="it-IT" sz="2000" b="1" dirty="0" err="1">
                <a:solidFill>
                  <a:srgbClr val="4D5B6B"/>
                </a:solidFill>
              </a:rPr>
              <a:t>value-chain</a:t>
            </a:r>
            <a:r>
              <a:rPr lang="it-IT" sz="2000" b="1" dirty="0">
                <a:solidFill>
                  <a:srgbClr val="4D5B6B"/>
                </a:solidFill>
              </a:rPr>
              <a:t>.</a:t>
            </a:r>
          </a:p>
        </p:txBody>
      </p:sp>
    </p:spTree>
    <p:extLst>
      <p:ext uri="{BB962C8B-B14F-4D97-AF65-F5344CB8AC3E}">
        <p14:creationId xmlns:p14="http://schemas.microsoft.com/office/powerpoint/2010/main" val="11957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909389" y="66984"/>
            <a:ext cx="2910774" cy="494175"/>
          </a:xfrm>
          <a:prstGeom prst="rect">
            <a:avLst/>
          </a:prstGeom>
        </p:spPr>
        <p:txBody>
          <a:bodyPr wrap="none" lIns="77916" tIns="38958" rIns="77916" bIns="38958">
            <a:spAutoFit/>
          </a:bodyPr>
          <a:lstStyle/>
          <a:p>
            <a:pPr defTabSz="389582"/>
            <a:r>
              <a:rPr lang="en-US" sz="2700" b="1" dirty="0">
                <a:solidFill>
                  <a:srgbClr val="4D5B6B"/>
                </a:solidFill>
              </a:rPr>
              <a:t>SCREEN workshops</a:t>
            </a:r>
            <a:endParaRPr lang="it-IT" sz="2700" b="1" dirty="0">
              <a:solidFill>
                <a:srgbClr val="4D5B6B"/>
              </a:solidFill>
            </a:endParaRPr>
          </a:p>
        </p:txBody>
      </p:sp>
      <p:sp>
        <p:nvSpPr>
          <p:cNvPr id="3" name="Rettangolo 2"/>
          <p:cNvSpPr/>
          <p:nvPr/>
        </p:nvSpPr>
        <p:spPr>
          <a:xfrm>
            <a:off x="255191" y="488938"/>
            <a:ext cx="8580786" cy="694212"/>
          </a:xfrm>
          <a:prstGeom prst="rect">
            <a:avLst/>
          </a:prstGeom>
        </p:spPr>
        <p:txBody>
          <a:bodyPr wrap="square" lIns="77898" tIns="38949" rIns="77898" bIns="38949">
            <a:spAutoFit/>
          </a:bodyPr>
          <a:lstStyle/>
          <a:p>
            <a:pPr defTabSz="389494"/>
            <a:r>
              <a:rPr lang="it-IT" sz="2000" dirty="0" err="1">
                <a:solidFill>
                  <a:srgbClr val="4D5B6B"/>
                </a:solidFill>
              </a:rPr>
              <a:t>Starting</a:t>
            </a:r>
            <a:r>
              <a:rPr lang="it-IT" sz="2000" dirty="0">
                <a:solidFill>
                  <a:srgbClr val="4D5B6B"/>
                </a:solidFill>
              </a:rPr>
              <a:t> from the </a:t>
            </a:r>
            <a:r>
              <a:rPr lang="it-IT" sz="2000" dirty="0" err="1">
                <a:solidFill>
                  <a:srgbClr val="4D5B6B"/>
                </a:solidFill>
              </a:rPr>
              <a:t>tool</a:t>
            </a:r>
            <a:r>
              <a:rPr lang="it-IT" sz="2000" dirty="0">
                <a:solidFill>
                  <a:srgbClr val="4D5B6B"/>
                </a:solidFill>
              </a:rPr>
              <a:t> </a:t>
            </a:r>
            <a:r>
              <a:rPr lang="it-IT" sz="2000" dirty="0" err="1">
                <a:solidFill>
                  <a:srgbClr val="4D5B6B"/>
                </a:solidFill>
              </a:rPr>
              <a:t>inputs</a:t>
            </a:r>
            <a:r>
              <a:rPr lang="it-IT" sz="2000" dirty="0">
                <a:solidFill>
                  <a:srgbClr val="4D5B6B"/>
                </a:solidFill>
              </a:rPr>
              <a:t> and data </a:t>
            </a:r>
            <a:r>
              <a:rPr lang="it-IT" sz="2000" dirty="0" err="1">
                <a:solidFill>
                  <a:srgbClr val="4D5B6B"/>
                </a:solidFill>
              </a:rPr>
              <a:t>analysis</a:t>
            </a:r>
            <a:r>
              <a:rPr lang="it-IT" sz="2000" dirty="0">
                <a:solidFill>
                  <a:srgbClr val="4D5B6B"/>
                </a:solidFill>
              </a:rPr>
              <a:t>, </a:t>
            </a:r>
            <a:r>
              <a:rPr lang="it-IT" sz="2000" dirty="0" err="1">
                <a:solidFill>
                  <a:srgbClr val="4D5B6B"/>
                </a:solidFill>
              </a:rPr>
              <a:t>value-chains</a:t>
            </a:r>
            <a:r>
              <a:rPr lang="it-IT" sz="2000" dirty="0">
                <a:solidFill>
                  <a:srgbClr val="4D5B6B"/>
                </a:solidFill>
              </a:rPr>
              <a:t> </a:t>
            </a:r>
            <a:r>
              <a:rPr lang="it-IT" sz="2000" dirty="0" err="1">
                <a:solidFill>
                  <a:srgbClr val="4D5B6B"/>
                </a:solidFill>
              </a:rPr>
              <a:t>have</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further</a:t>
            </a:r>
            <a:r>
              <a:rPr lang="it-IT" sz="2000" dirty="0">
                <a:solidFill>
                  <a:srgbClr val="4D5B6B"/>
                </a:solidFill>
              </a:rPr>
              <a:t> </a:t>
            </a:r>
            <a:r>
              <a:rPr lang="it-IT" sz="2000" dirty="0" err="1">
                <a:solidFill>
                  <a:srgbClr val="4D5B6B"/>
                </a:solidFill>
              </a:rPr>
              <a:t>analyzed</a:t>
            </a:r>
            <a:r>
              <a:rPr lang="it-IT" sz="2000" dirty="0">
                <a:solidFill>
                  <a:srgbClr val="4D5B6B"/>
                </a:solidFill>
              </a:rPr>
              <a:t> </a:t>
            </a:r>
            <a:r>
              <a:rPr lang="it-IT" sz="2000" dirty="0" err="1">
                <a:solidFill>
                  <a:srgbClr val="4D5B6B"/>
                </a:solidFill>
              </a:rPr>
              <a:t>through</a:t>
            </a:r>
            <a:r>
              <a:rPr lang="it-IT" sz="2000" dirty="0">
                <a:solidFill>
                  <a:srgbClr val="4D5B6B"/>
                </a:solidFill>
              </a:rPr>
              <a:t> </a:t>
            </a:r>
            <a:r>
              <a:rPr lang="it-IT" sz="2000" dirty="0" err="1">
                <a:solidFill>
                  <a:srgbClr val="4D5B6B"/>
                </a:solidFill>
              </a:rPr>
              <a:t>international</a:t>
            </a:r>
            <a:r>
              <a:rPr lang="it-IT" sz="2000" dirty="0">
                <a:solidFill>
                  <a:srgbClr val="4D5B6B"/>
                </a:solidFill>
              </a:rPr>
              <a:t> and </a:t>
            </a:r>
            <a:r>
              <a:rPr lang="it-IT" sz="2000" dirty="0" err="1">
                <a:solidFill>
                  <a:srgbClr val="4D5B6B"/>
                </a:solidFill>
              </a:rPr>
              <a:t>local</a:t>
            </a:r>
            <a:r>
              <a:rPr lang="it-IT" sz="2000" dirty="0">
                <a:solidFill>
                  <a:srgbClr val="4D5B6B"/>
                </a:solidFill>
              </a:rPr>
              <a:t> workshops.</a:t>
            </a:r>
          </a:p>
        </p:txBody>
      </p:sp>
      <p:pic>
        <p:nvPicPr>
          <p:cNvPr id="29" name="Immagine 28">
            <a:extLst>
              <a:ext uri="{FF2B5EF4-FFF2-40B4-BE49-F238E27FC236}">
                <a16:creationId xmlns:a16="http://schemas.microsoft.com/office/drawing/2014/main" xmlns="" id="{F10DC1BC-750B-4099-B9E0-5C9F84ED4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0244" y="1411008"/>
            <a:ext cx="2824565" cy="1721220"/>
          </a:xfrm>
          <a:prstGeom prst="rect">
            <a:avLst/>
          </a:prstGeom>
        </p:spPr>
      </p:pic>
      <p:pic>
        <p:nvPicPr>
          <p:cNvPr id="2" name="Immagine 1"/>
          <p:cNvPicPr>
            <a:picLocks noChangeAspect="1"/>
          </p:cNvPicPr>
          <p:nvPr/>
        </p:nvPicPr>
        <p:blipFill rotWithShape="1">
          <a:blip r:embed="rId3" cstate="email">
            <a:extLst>
              <a:ext uri="{28A0092B-C50C-407E-A947-70E740481C1C}">
                <a14:useLocalDpi xmlns:a14="http://schemas.microsoft.com/office/drawing/2010/main"/>
              </a:ext>
            </a:extLst>
          </a:blip>
          <a:srcRect l="1258" t="16428" b="-1"/>
          <a:stretch/>
        </p:blipFill>
        <p:spPr>
          <a:xfrm>
            <a:off x="257957" y="1979241"/>
            <a:ext cx="4874720" cy="2115364"/>
          </a:xfrm>
          <a:prstGeom prst="rect">
            <a:avLst/>
          </a:prstGeom>
        </p:spPr>
      </p:pic>
      <p:pic>
        <p:nvPicPr>
          <p:cNvPr id="119" name="Immagine 1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2068" y="3210979"/>
            <a:ext cx="3542741" cy="1751432"/>
          </a:xfrm>
          <a:prstGeom prst="rect">
            <a:avLst/>
          </a:prstGeom>
        </p:spPr>
      </p:pic>
      <p:sp>
        <p:nvSpPr>
          <p:cNvPr id="120" name="Rettangolo 119"/>
          <p:cNvSpPr/>
          <p:nvPr/>
        </p:nvSpPr>
        <p:spPr>
          <a:xfrm>
            <a:off x="257957" y="1248955"/>
            <a:ext cx="5562206" cy="509546"/>
          </a:xfrm>
          <a:prstGeom prst="rect">
            <a:avLst/>
          </a:prstGeom>
          <a:solidFill>
            <a:schemeClr val="bg1"/>
          </a:solidFill>
          <a:ln w="31750">
            <a:solidFill>
              <a:schemeClr val="tx2">
                <a:lumMod val="75000"/>
              </a:schemeClr>
            </a:solidFill>
          </a:ln>
        </p:spPr>
        <p:txBody>
          <a:bodyPr wrap="square" lIns="77898" tIns="38949" rIns="77898" bIns="38949">
            <a:spAutoFit/>
          </a:bodyPr>
          <a:lstStyle/>
          <a:p>
            <a:pPr algn="ctr" defTabSz="389494"/>
            <a:r>
              <a:rPr lang="it-IT" sz="1400" dirty="0">
                <a:solidFill>
                  <a:prstClr val="black"/>
                </a:solidFill>
              </a:rPr>
              <a:t>SCREEN Local workshop </a:t>
            </a:r>
            <a:r>
              <a:rPr lang="it-IT" sz="1400" dirty="0" err="1">
                <a:solidFill>
                  <a:prstClr val="black"/>
                </a:solidFill>
              </a:rPr>
              <a:t>held</a:t>
            </a:r>
            <a:r>
              <a:rPr lang="it-IT" sz="1400" dirty="0">
                <a:solidFill>
                  <a:prstClr val="black"/>
                </a:solidFill>
              </a:rPr>
              <a:t> in the </a:t>
            </a:r>
            <a:r>
              <a:rPr lang="it-IT" sz="1400" dirty="0" err="1">
                <a:solidFill>
                  <a:prstClr val="black"/>
                </a:solidFill>
              </a:rPr>
              <a:t>Lombardy</a:t>
            </a:r>
            <a:r>
              <a:rPr lang="it-IT" sz="1400" dirty="0">
                <a:solidFill>
                  <a:prstClr val="black"/>
                </a:solidFill>
              </a:rPr>
              <a:t> </a:t>
            </a:r>
            <a:r>
              <a:rPr lang="it-IT" sz="1400" dirty="0" err="1">
                <a:solidFill>
                  <a:prstClr val="black"/>
                </a:solidFill>
              </a:rPr>
              <a:t>Region</a:t>
            </a:r>
            <a:r>
              <a:rPr lang="it-IT" sz="1400" dirty="0">
                <a:solidFill>
                  <a:prstClr val="black"/>
                </a:solidFill>
              </a:rPr>
              <a:t> on </a:t>
            </a:r>
            <a:r>
              <a:rPr lang="it-IT" sz="1400" dirty="0" err="1">
                <a:solidFill>
                  <a:prstClr val="black"/>
                </a:solidFill>
              </a:rPr>
              <a:t>November</a:t>
            </a:r>
            <a:r>
              <a:rPr lang="it-IT" sz="1400" dirty="0">
                <a:solidFill>
                  <a:prstClr val="black"/>
                </a:solidFill>
              </a:rPr>
              <a:t> 2017, on the “</a:t>
            </a:r>
            <a:r>
              <a:rPr lang="it-IT" sz="1400" i="1" dirty="0" err="1">
                <a:solidFill>
                  <a:prstClr val="black"/>
                </a:solidFill>
              </a:rPr>
              <a:t>Circular</a:t>
            </a:r>
            <a:r>
              <a:rPr lang="it-IT" sz="1400" i="1" dirty="0">
                <a:solidFill>
                  <a:prstClr val="black"/>
                </a:solidFill>
              </a:rPr>
              <a:t> </a:t>
            </a:r>
            <a:r>
              <a:rPr lang="it-IT" sz="1400" i="1" dirty="0" err="1">
                <a:solidFill>
                  <a:prstClr val="black"/>
                </a:solidFill>
              </a:rPr>
              <a:t>value</a:t>
            </a:r>
            <a:r>
              <a:rPr lang="it-IT" sz="1400" i="1" dirty="0">
                <a:solidFill>
                  <a:prstClr val="black"/>
                </a:solidFill>
              </a:rPr>
              <a:t> </a:t>
            </a:r>
            <a:r>
              <a:rPr lang="it-IT" sz="1400" i="1" dirty="0" err="1">
                <a:solidFill>
                  <a:prstClr val="black"/>
                </a:solidFill>
              </a:rPr>
              <a:t>chain</a:t>
            </a:r>
            <a:r>
              <a:rPr lang="it-IT" sz="1400" i="1" dirty="0">
                <a:solidFill>
                  <a:prstClr val="black"/>
                </a:solidFill>
              </a:rPr>
              <a:t> for the </a:t>
            </a:r>
            <a:r>
              <a:rPr lang="it-IT" sz="1400" i="1" dirty="0" err="1">
                <a:solidFill>
                  <a:prstClr val="black"/>
                </a:solidFill>
              </a:rPr>
              <a:t>automotive</a:t>
            </a:r>
            <a:r>
              <a:rPr lang="it-IT" sz="1400" i="1" dirty="0">
                <a:solidFill>
                  <a:prstClr val="black"/>
                </a:solidFill>
              </a:rPr>
              <a:t> </a:t>
            </a:r>
            <a:r>
              <a:rPr lang="it-IT" sz="1400" i="1" dirty="0" err="1">
                <a:solidFill>
                  <a:prstClr val="black"/>
                </a:solidFill>
              </a:rPr>
              <a:t>sector</a:t>
            </a:r>
            <a:r>
              <a:rPr lang="it-IT" sz="1400" i="1" dirty="0">
                <a:solidFill>
                  <a:prstClr val="black"/>
                </a:solidFill>
              </a:rPr>
              <a:t>”</a:t>
            </a:r>
          </a:p>
        </p:txBody>
      </p:sp>
      <p:sp>
        <p:nvSpPr>
          <p:cNvPr id="10" name="Rettangolo 9"/>
          <p:cNvSpPr/>
          <p:nvPr/>
        </p:nvSpPr>
        <p:spPr>
          <a:xfrm>
            <a:off x="1196007" y="4382935"/>
            <a:ext cx="4041210" cy="694212"/>
          </a:xfrm>
          <a:prstGeom prst="rect">
            <a:avLst/>
          </a:prstGeom>
        </p:spPr>
        <p:txBody>
          <a:bodyPr wrap="square" lIns="77898" tIns="38949" rIns="77898" bIns="38949">
            <a:spAutoFit/>
          </a:bodyPr>
          <a:lstStyle/>
          <a:p>
            <a:pPr algn="ctr" defTabSz="389494"/>
            <a:r>
              <a:rPr lang="it-IT" sz="2000" dirty="0" err="1">
                <a:solidFill>
                  <a:srgbClr val="4D5B6B"/>
                </a:solidFill>
              </a:rPr>
              <a:t>Potential</a:t>
            </a:r>
            <a:r>
              <a:rPr lang="it-IT" sz="2000" dirty="0">
                <a:solidFill>
                  <a:srgbClr val="4D5B6B"/>
                </a:solidFill>
              </a:rPr>
              <a:t> </a:t>
            </a:r>
            <a:r>
              <a:rPr lang="it-IT" sz="2000" dirty="0" err="1">
                <a:solidFill>
                  <a:srgbClr val="4D5B6B"/>
                </a:solidFill>
              </a:rPr>
              <a:t>synergies</a:t>
            </a:r>
            <a:r>
              <a:rPr lang="it-IT" sz="2000" dirty="0">
                <a:solidFill>
                  <a:srgbClr val="4D5B6B"/>
                </a:solidFill>
              </a:rPr>
              <a:t> with </a:t>
            </a:r>
            <a:r>
              <a:rPr lang="it-IT" sz="2000" dirty="0" err="1">
                <a:solidFill>
                  <a:srgbClr val="4D5B6B"/>
                </a:solidFill>
              </a:rPr>
              <a:t>other</a:t>
            </a:r>
            <a:r>
              <a:rPr lang="it-IT" sz="2000" dirty="0">
                <a:solidFill>
                  <a:srgbClr val="4D5B6B"/>
                </a:solidFill>
              </a:rPr>
              <a:t> </a:t>
            </a:r>
            <a:r>
              <a:rPr lang="it-IT" sz="2000" dirty="0" err="1">
                <a:solidFill>
                  <a:srgbClr val="4D5B6B"/>
                </a:solidFill>
              </a:rPr>
              <a:t>Regions</a:t>
            </a:r>
            <a:r>
              <a:rPr lang="it-IT" sz="2000" dirty="0">
                <a:solidFill>
                  <a:srgbClr val="4D5B6B"/>
                </a:solidFill>
              </a:rPr>
              <a:t> </a:t>
            </a:r>
            <a:r>
              <a:rPr lang="it-IT" sz="2000" dirty="0" err="1">
                <a:solidFill>
                  <a:srgbClr val="4D5B6B"/>
                </a:solidFill>
              </a:rPr>
              <a:t>have</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highlighted</a:t>
            </a:r>
            <a:endParaRPr lang="it-IT" sz="2000" dirty="0">
              <a:solidFill>
                <a:srgbClr val="4D5B6B"/>
              </a:solidFill>
            </a:endParaRPr>
          </a:p>
        </p:txBody>
      </p:sp>
      <p:pic>
        <p:nvPicPr>
          <p:cNvPr id="11" name="Immagin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184" y="2073255"/>
            <a:ext cx="4277684" cy="1939030"/>
          </a:xfrm>
          <a:prstGeom prst="rect">
            <a:avLst/>
          </a:prstGeom>
        </p:spPr>
      </p:pic>
    </p:spTree>
    <p:extLst>
      <p:ext uri="{BB962C8B-B14F-4D97-AF65-F5344CB8AC3E}">
        <p14:creationId xmlns:p14="http://schemas.microsoft.com/office/powerpoint/2010/main" val="9141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990136" y="98563"/>
            <a:ext cx="5239668" cy="494175"/>
          </a:xfrm>
          <a:prstGeom prst="rect">
            <a:avLst/>
          </a:prstGeom>
        </p:spPr>
        <p:txBody>
          <a:bodyPr wrap="none" lIns="77916" tIns="38958" rIns="77916" bIns="38958">
            <a:spAutoFit/>
          </a:bodyPr>
          <a:lstStyle/>
          <a:p>
            <a:pPr defTabSz="389582"/>
            <a:r>
              <a:rPr lang="en-US" sz="2700" b="1" dirty="0">
                <a:solidFill>
                  <a:srgbClr val="4D5B6B"/>
                </a:solidFill>
              </a:rPr>
              <a:t>SCREEN Cross-regional value chains</a:t>
            </a:r>
            <a:endParaRPr lang="it-IT" sz="2700" b="1" dirty="0">
              <a:solidFill>
                <a:srgbClr val="4D5B6B"/>
              </a:solidFill>
            </a:endParaRPr>
          </a:p>
        </p:txBody>
      </p:sp>
      <p:sp>
        <p:nvSpPr>
          <p:cNvPr id="28" name="Rettangolo 27"/>
          <p:cNvSpPr/>
          <p:nvPr/>
        </p:nvSpPr>
        <p:spPr>
          <a:xfrm>
            <a:off x="255191" y="592738"/>
            <a:ext cx="8580786" cy="694212"/>
          </a:xfrm>
          <a:prstGeom prst="rect">
            <a:avLst/>
          </a:prstGeom>
        </p:spPr>
        <p:txBody>
          <a:bodyPr wrap="square" lIns="77898" tIns="38949" rIns="77898" bIns="38949">
            <a:spAutoFit/>
          </a:bodyPr>
          <a:lstStyle/>
          <a:p>
            <a:pPr defTabSz="389494"/>
            <a:r>
              <a:rPr lang="it-IT" sz="2000" dirty="0" err="1">
                <a:solidFill>
                  <a:srgbClr val="4D5B6B"/>
                </a:solidFill>
              </a:rPr>
              <a:t>Starting</a:t>
            </a:r>
            <a:r>
              <a:rPr lang="it-IT" sz="2000" dirty="0">
                <a:solidFill>
                  <a:srgbClr val="4D5B6B"/>
                </a:solidFill>
              </a:rPr>
              <a:t> from the </a:t>
            </a:r>
            <a:r>
              <a:rPr lang="it-IT" sz="2000" dirty="0" err="1">
                <a:solidFill>
                  <a:srgbClr val="4D5B6B"/>
                </a:solidFill>
              </a:rPr>
              <a:t>tool</a:t>
            </a:r>
            <a:r>
              <a:rPr lang="it-IT" sz="2000" dirty="0">
                <a:solidFill>
                  <a:srgbClr val="4D5B6B"/>
                </a:solidFill>
              </a:rPr>
              <a:t> </a:t>
            </a:r>
            <a:r>
              <a:rPr lang="it-IT" sz="2000" dirty="0" err="1">
                <a:solidFill>
                  <a:srgbClr val="4D5B6B"/>
                </a:solidFill>
              </a:rPr>
              <a:t>inputs</a:t>
            </a:r>
            <a:r>
              <a:rPr lang="it-IT" sz="2000" dirty="0">
                <a:solidFill>
                  <a:srgbClr val="4D5B6B"/>
                </a:solidFill>
              </a:rPr>
              <a:t>, </a:t>
            </a:r>
            <a:r>
              <a:rPr lang="it-IT" sz="2000" dirty="0" err="1">
                <a:solidFill>
                  <a:srgbClr val="4D5B6B"/>
                </a:solidFill>
              </a:rPr>
              <a:t>local</a:t>
            </a:r>
            <a:r>
              <a:rPr lang="it-IT" sz="2000" dirty="0">
                <a:solidFill>
                  <a:srgbClr val="4D5B6B"/>
                </a:solidFill>
              </a:rPr>
              <a:t> and </a:t>
            </a:r>
            <a:r>
              <a:rPr lang="it-IT" sz="2000" dirty="0" err="1">
                <a:solidFill>
                  <a:srgbClr val="4D5B6B"/>
                </a:solidFill>
              </a:rPr>
              <a:t>consortium</a:t>
            </a:r>
            <a:r>
              <a:rPr lang="it-IT" sz="2000" dirty="0">
                <a:solidFill>
                  <a:srgbClr val="4D5B6B"/>
                </a:solidFill>
              </a:rPr>
              <a:t> workshops, the cross-</a:t>
            </a:r>
            <a:r>
              <a:rPr lang="it-IT" sz="2000" dirty="0" err="1">
                <a:solidFill>
                  <a:srgbClr val="4D5B6B"/>
                </a:solidFill>
              </a:rPr>
              <a:t>regional</a:t>
            </a:r>
            <a:r>
              <a:rPr lang="it-IT" sz="2000" dirty="0">
                <a:solidFill>
                  <a:srgbClr val="4D5B6B"/>
                </a:solidFill>
              </a:rPr>
              <a:t> </a:t>
            </a:r>
            <a:r>
              <a:rPr lang="it-IT" sz="2000" dirty="0" err="1">
                <a:solidFill>
                  <a:srgbClr val="4D5B6B"/>
                </a:solidFill>
              </a:rPr>
              <a:t>synergies</a:t>
            </a:r>
            <a:r>
              <a:rPr lang="it-IT" sz="2000" dirty="0">
                <a:solidFill>
                  <a:srgbClr val="4D5B6B"/>
                </a:solidFill>
              </a:rPr>
              <a:t> </a:t>
            </a:r>
            <a:r>
              <a:rPr lang="it-IT" sz="2000" dirty="0" err="1">
                <a:solidFill>
                  <a:srgbClr val="4D5B6B"/>
                </a:solidFill>
              </a:rPr>
              <a:t>have</a:t>
            </a:r>
            <a:r>
              <a:rPr lang="it-IT" sz="2000" dirty="0">
                <a:solidFill>
                  <a:srgbClr val="4D5B6B"/>
                </a:solidFill>
              </a:rPr>
              <a:t> </a:t>
            </a:r>
            <a:r>
              <a:rPr lang="it-IT" sz="2000" dirty="0" err="1">
                <a:solidFill>
                  <a:srgbClr val="4D5B6B"/>
                </a:solidFill>
              </a:rPr>
              <a:t>been</a:t>
            </a:r>
            <a:r>
              <a:rPr lang="it-IT" sz="2000" dirty="0">
                <a:solidFill>
                  <a:srgbClr val="4D5B6B"/>
                </a:solidFill>
              </a:rPr>
              <a:t> </a:t>
            </a:r>
            <a:r>
              <a:rPr lang="it-IT" sz="2000" dirty="0" err="1">
                <a:solidFill>
                  <a:srgbClr val="4D5B6B"/>
                </a:solidFill>
              </a:rPr>
              <a:t>identified</a:t>
            </a:r>
            <a:r>
              <a:rPr lang="it-IT" sz="2000" dirty="0">
                <a:solidFill>
                  <a:srgbClr val="4D5B6B"/>
                </a:solidFill>
              </a:rPr>
              <a:t>.</a:t>
            </a:r>
          </a:p>
        </p:txBody>
      </p:sp>
      <p:sp>
        <p:nvSpPr>
          <p:cNvPr id="34" name="Rettangolo 33"/>
          <p:cNvSpPr/>
          <p:nvPr/>
        </p:nvSpPr>
        <p:spPr>
          <a:xfrm>
            <a:off x="290219" y="1415924"/>
            <a:ext cx="2428159" cy="1586764"/>
          </a:xfrm>
          <a:prstGeom prst="rect">
            <a:avLst/>
          </a:prstGeom>
          <a:solidFill>
            <a:schemeClr val="bg1"/>
          </a:solidFill>
          <a:ln w="31750">
            <a:solidFill>
              <a:schemeClr val="tx2">
                <a:lumMod val="75000"/>
              </a:schemeClr>
            </a:solidFill>
          </a:ln>
        </p:spPr>
        <p:txBody>
          <a:bodyPr wrap="square" lIns="77898" tIns="38949" rIns="77898" bIns="38949">
            <a:spAutoFit/>
          </a:bodyPr>
          <a:lstStyle/>
          <a:p>
            <a:pPr defTabSz="389494"/>
            <a:r>
              <a:rPr lang="it-IT" sz="1400" i="1" dirty="0" err="1">
                <a:solidFill>
                  <a:prstClr val="black">
                    <a:lumMod val="65000"/>
                    <a:lumOff val="35000"/>
                  </a:prstClr>
                </a:solidFill>
              </a:rPr>
              <a:t>Example</a:t>
            </a:r>
            <a:r>
              <a:rPr lang="it-IT" sz="1400" i="1" dirty="0">
                <a:solidFill>
                  <a:prstClr val="black">
                    <a:lumMod val="65000"/>
                    <a:lumOff val="35000"/>
                  </a:prstClr>
                </a:solidFill>
              </a:rPr>
              <a:t> of cross-</a:t>
            </a:r>
            <a:r>
              <a:rPr lang="it-IT" sz="1400" i="1" dirty="0" err="1">
                <a:solidFill>
                  <a:prstClr val="black">
                    <a:lumMod val="65000"/>
                    <a:lumOff val="35000"/>
                  </a:prstClr>
                </a:solidFill>
              </a:rPr>
              <a:t>regional</a:t>
            </a:r>
            <a:r>
              <a:rPr lang="it-IT" sz="1400" i="1" dirty="0">
                <a:solidFill>
                  <a:prstClr val="black">
                    <a:lumMod val="65000"/>
                    <a:lumOff val="35000"/>
                  </a:prstClr>
                </a:solidFill>
              </a:rPr>
              <a:t> </a:t>
            </a:r>
            <a:r>
              <a:rPr lang="it-IT" sz="1400" i="1" dirty="0" err="1">
                <a:solidFill>
                  <a:prstClr val="black">
                    <a:lumMod val="65000"/>
                    <a:lumOff val="35000"/>
                  </a:prstClr>
                </a:solidFill>
              </a:rPr>
              <a:t>value</a:t>
            </a:r>
            <a:r>
              <a:rPr lang="it-IT" sz="1400" i="1" dirty="0">
                <a:solidFill>
                  <a:prstClr val="black">
                    <a:lumMod val="65000"/>
                    <a:lumOff val="35000"/>
                  </a:prstClr>
                </a:solidFill>
              </a:rPr>
              <a:t> </a:t>
            </a:r>
            <a:r>
              <a:rPr lang="it-IT" sz="1400" i="1" dirty="0" err="1">
                <a:solidFill>
                  <a:prstClr val="black">
                    <a:lumMod val="65000"/>
                    <a:lumOff val="35000"/>
                  </a:prstClr>
                </a:solidFill>
              </a:rPr>
              <a:t>chain</a:t>
            </a:r>
            <a:r>
              <a:rPr lang="it-IT" sz="1400" i="1" dirty="0">
                <a:solidFill>
                  <a:prstClr val="black">
                    <a:lumMod val="65000"/>
                    <a:lumOff val="35000"/>
                  </a:prstClr>
                </a:solidFill>
              </a:rPr>
              <a:t> for the “Manufacturing and </a:t>
            </a:r>
            <a:r>
              <a:rPr lang="it-IT" sz="1400" i="1" dirty="0" err="1">
                <a:solidFill>
                  <a:prstClr val="black">
                    <a:lumMod val="65000"/>
                    <a:lumOff val="35000"/>
                  </a:prstClr>
                </a:solidFill>
              </a:rPr>
              <a:t>Remanufacturing</a:t>
            </a:r>
            <a:r>
              <a:rPr lang="it-IT" sz="1400" i="1" dirty="0">
                <a:solidFill>
                  <a:prstClr val="black">
                    <a:lumMod val="65000"/>
                    <a:lumOff val="35000"/>
                  </a:prstClr>
                </a:solidFill>
              </a:rPr>
              <a:t>” </a:t>
            </a:r>
            <a:r>
              <a:rPr lang="it-IT" sz="1400" i="1" dirty="0" err="1">
                <a:solidFill>
                  <a:prstClr val="black">
                    <a:lumMod val="65000"/>
                    <a:lumOff val="35000"/>
                  </a:prstClr>
                </a:solidFill>
              </a:rPr>
              <a:t>sector</a:t>
            </a:r>
            <a:r>
              <a:rPr lang="it-IT" sz="1400" i="1" dirty="0">
                <a:solidFill>
                  <a:prstClr val="black">
                    <a:lumMod val="65000"/>
                    <a:lumOff val="35000"/>
                  </a:prstClr>
                </a:solidFill>
              </a:rPr>
              <a:t> </a:t>
            </a:r>
            <a:r>
              <a:rPr lang="it-IT" sz="1400" i="1" dirty="0" err="1">
                <a:solidFill>
                  <a:prstClr val="black">
                    <a:lumMod val="65000"/>
                    <a:lumOff val="35000"/>
                  </a:prstClr>
                </a:solidFill>
              </a:rPr>
              <a:t>among</a:t>
            </a:r>
            <a:r>
              <a:rPr lang="it-IT" sz="1400" i="1" dirty="0">
                <a:solidFill>
                  <a:prstClr val="black">
                    <a:lumMod val="65000"/>
                    <a:lumOff val="35000"/>
                  </a:prstClr>
                </a:solidFill>
              </a:rPr>
              <a:t> Tampere (</a:t>
            </a:r>
            <a:r>
              <a:rPr lang="it-IT" sz="1400" i="1" dirty="0" err="1">
                <a:solidFill>
                  <a:prstClr val="black">
                    <a:lumMod val="65000"/>
                    <a:lumOff val="35000"/>
                  </a:prstClr>
                </a:solidFill>
              </a:rPr>
              <a:t>Finland</a:t>
            </a:r>
            <a:r>
              <a:rPr lang="it-IT" sz="1400" i="1" dirty="0">
                <a:solidFill>
                  <a:prstClr val="black">
                    <a:lumMod val="65000"/>
                    <a:lumOff val="35000"/>
                  </a:prstClr>
                </a:solidFill>
              </a:rPr>
              <a:t>), </a:t>
            </a:r>
            <a:r>
              <a:rPr lang="it-IT" sz="1400" i="1" dirty="0" err="1">
                <a:solidFill>
                  <a:prstClr val="black">
                    <a:lumMod val="65000"/>
                    <a:lumOff val="35000"/>
                  </a:prstClr>
                </a:solidFill>
              </a:rPr>
              <a:t>Lombardy</a:t>
            </a:r>
            <a:r>
              <a:rPr lang="it-IT" sz="1400" i="1" dirty="0">
                <a:solidFill>
                  <a:prstClr val="black">
                    <a:lumMod val="65000"/>
                    <a:lumOff val="35000"/>
                  </a:prstClr>
                </a:solidFill>
              </a:rPr>
              <a:t> (</a:t>
            </a:r>
            <a:r>
              <a:rPr lang="it-IT" sz="1400" i="1" dirty="0" err="1">
                <a:solidFill>
                  <a:prstClr val="black">
                    <a:lumMod val="65000"/>
                    <a:lumOff val="35000"/>
                  </a:prstClr>
                </a:solidFill>
              </a:rPr>
              <a:t>Italy</a:t>
            </a:r>
            <a:r>
              <a:rPr lang="it-IT" sz="1400" i="1" dirty="0">
                <a:solidFill>
                  <a:prstClr val="black">
                    <a:lumMod val="65000"/>
                    <a:lumOff val="35000"/>
                  </a:prstClr>
                </a:solidFill>
              </a:rPr>
              <a:t>) and Navarra (</a:t>
            </a:r>
            <a:r>
              <a:rPr lang="it-IT" sz="1400" i="1" dirty="0" err="1">
                <a:solidFill>
                  <a:prstClr val="black">
                    <a:lumMod val="65000"/>
                    <a:lumOff val="35000"/>
                  </a:prstClr>
                </a:solidFill>
              </a:rPr>
              <a:t>Spain</a:t>
            </a:r>
            <a:r>
              <a:rPr lang="it-IT" sz="1400" i="1" dirty="0">
                <a:solidFill>
                  <a:prstClr val="black">
                    <a:lumMod val="65000"/>
                    <a:lumOff val="35000"/>
                  </a:prstClr>
                </a:solidFill>
              </a:rPr>
              <a:t>)</a:t>
            </a:r>
          </a:p>
        </p:txBody>
      </p:sp>
      <p:pic>
        <p:nvPicPr>
          <p:cNvPr id="35" name="Immagin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6983" y="1400554"/>
            <a:ext cx="2954215" cy="3477600"/>
          </a:xfrm>
          <a:prstGeom prst="rect">
            <a:avLst/>
          </a:prstGeom>
          <a:ln>
            <a:solidFill>
              <a:schemeClr val="tx2">
                <a:lumMod val="75000"/>
              </a:schemeClr>
            </a:solidFill>
          </a:ln>
          <a:effectLst>
            <a:softEdge rad="0"/>
          </a:effectLst>
        </p:spPr>
      </p:pic>
      <p:pic>
        <p:nvPicPr>
          <p:cNvPr id="36" name="Immagin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796" y="1411109"/>
            <a:ext cx="2950078" cy="3456489"/>
          </a:xfrm>
          <a:prstGeom prst="rect">
            <a:avLst/>
          </a:prstGeom>
          <a:ln>
            <a:solidFill>
              <a:schemeClr val="tx2">
                <a:lumMod val="75000"/>
              </a:schemeClr>
            </a:solidFill>
          </a:ln>
        </p:spPr>
      </p:pic>
      <p:pic>
        <p:nvPicPr>
          <p:cNvPr id="37" name="Immagin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25" y="3046655"/>
            <a:ext cx="2800540" cy="1269455"/>
          </a:xfrm>
          <a:prstGeom prst="rect">
            <a:avLst/>
          </a:prstGeom>
        </p:spPr>
      </p:pic>
    </p:spTree>
    <p:extLst>
      <p:ext uri="{BB962C8B-B14F-4D97-AF65-F5344CB8AC3E}">
        <p14:creationId xmlns:p14="http://schemas.microsoft.com/office/powerpoint/2010/main" val="324934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309757" y="89662"/>
            <a:ext cx="6455935" cy="494175"/>
          </a:xfrm>
          <a:prstGeom prst="rect">
            <a:avLst/>
          </a:prstGeom>
        </p:spPr>
        <p:txBody>
          <a:bodyPr wrap="none" lIns="77916" tIns="38958" rIns="77916" bIns="38958">
            <a:spAutoFit/>
          </a:bodyPr>
          <a:lstStyle/>
          <a:p>
            <a:pPr defTabSz="389582"/>
            <a:r>
              <a:rPr lang="en-US" sz="2700" b="1" dirty="0">
                <a:solidFill>
                  <a:srgbClr val="4D5B6B"/>
                </a:solidFill>
              </a:rPr>
              <a:t>SCREEN Cross-regional cooperation projects</a:t>
            </a:r>
            <a:endParaRPr lang="it-IT" sz="2700" b="1" dirty="0">
              <a:solidFill>
                <a:srgbClr val="4D5B6B"/>
              </a:solidFill>
            </a:endParaRPr>
          </a:p>
        </p:txBody>
      </p:sp>
      <p:pic>
        <p:nvPicPr>
          <p:cNvPr id="8" name="Afbeelding 9">
            <a:extLst>
              <a:ext uri="{FF2B5EF4-FFF2-40B4-BE49-F238E27FC236}">
                <a16:creationId xmlns:a16="http://schemas.microsoft.com/office/drawing/2014/main" xmlns="" id="{0A43AF0D-AB53-4CEE-A06B-0DDE080750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25192" y="845812"/>
            <a:ext cx="5524682" cy="3995531"/>
          </a:xfrm>
          <a:prstGeom prst="rect">
            <a:avLst/>
          </a:prstGeom>
        </p:spPr>
      </p:pic>
      <p:pic>
        <p:nvPicPr>
          <p:cNvPr id="10" name="Afbeelding 10">
            <a:extLst>
              <a:ext uri="{FF2B5EF4-FFF2-40B4-BE49-F238E27FC236}">
                <a16:creationId xmlns:a16="http://schemas.microsoft.com/office/drawing/2014/main" xmlns="" id="{6521C3A6-76F4-4819-A16C-B97C1EA2E7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648" y="845812"/>
            <a:ext cx="2706502" cy="3101009"/>
          </a:xfrm>
          <a:prstGeom prst="rect">
            <a:avLst/>
          </a:prstGeom>
        </p:spPr>
      </p:pic>
    </p:spTree>
    <p:extLst>
      <p:ext uri="{BB962C8B-B14F-4D97-AF65-F5344CB8AC3E}">
        <p14:creationId xmlns:p14="http://schemas.microsoft.com/office/powerpoint/2010/main" val="254788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3309" y="639190"/>
            <a:ext cx="533873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049267" y="80936"/>
            <a:ext cx="7238882" cy="494175"/>
          </a:xfrm>
          <a:prstGeom prst="rect">
            <a:avLst/>
          </a:prstGeom>
        </p:spPr>
        <p:txBody>
          <a:bodyPr wrap="none" lIns="77916" tIns="38958" rIns="77916" bIns="38958">
            <a:spAutoFit/>
          </a:bodyPr>
          <a:lstStyle/>
          <a:p>
            <a:pPr defTabSz="389582"/>
            <a:r>
              <a:rPr lang="en-GB" sz="2700" b="1" dirty="0">
                <a:solidFill>
                  <a:srgbClr val="4D5B6B"/>
                </a:solidFill>
              </a:rPr>
              <a:t>Assessment criteria for circular economy projects</a:t>
            </a:r>
          </a:p>
        </p:txBody>
      </p:sp>
      <p:sp>
        <p:nvSpPr>
          <p:cNvPr id="6" name="Rettangolo 5"/>
          <p:cNvSpPr/>
          <p:nvPr/>
        </p:nvSpPr>
        <p:spPr>
          <a:xfrm>
            <a:off x="200882" y="809805"/>
            <a:ext cx="3337687" cy="3416320"/>
          </a:xfrm>
          <a:prstGeom prst="rect">
            <a:avLst/>
          </a:prstGeom>
          <a:solidFill>
            <a:schemeClr val="bg1"/>
          </a:solidFill>
        </p:spPr>
        <p:txBody>
          <a:bodyPr wrap="square">
            <a:spAutoFit/>
          </a:bodyPr>
          <a:lstStyle/>
          <a:p>
            <a:pPr marL="285750" indent="-285750">
              <a:buFont typeface="Wingdings" panose="05000000000000000000" pitchFamily="2" charset="2"/>
              <a:buChar char="q"/>
            </a:pPr>
            <a:r>
              <a:rPr lang="en-GB" dirty="0">
                <a:solidFill>
                  <a:prstClr val="black"/>
                </a:solidFill>
              </a:rPr>
              <a:t>Conceived to be added to the already existing criteria</a:t>
            </a:r>
          </a:p>
          <a:p>
            <a:pPr marL="285750" indent="-285750">
              <a:buFont typeface="Wingdings" panose="05000000000000000000" pitchFamily="2" charset="2"/>
              <a:buChar char="q"/>
            </a:pPr>
            <a:r>
              <a:rPr lang="en-GB" dirty="0">
                <a:solidFill>
                  <a:prstClr val="black"/>
                </a:solidFill>
              </a:rPr>
              <a:t>Easy to be used by both applicants and evaluators</a:t>
            </a:r>
          </a:p>
          <a:p>
            <a:pPr marL="285750" indent="-285750">
              <a:buFont typeface="Wingdings" panose="05000000000000000000" pitchFamily="2" charset="2"/>
              <a:buChar char="q"/>
            </a:pPr>
            <a:r>
              <a:rPr lang="en-GB" dirty="0">
                <a:solidFill>
                  <a:prstClr val="black"/>
                </a:solidFill>
              </a:rPr>
              <a:t>Allows an actual comparison  (with figures!)  of different kinds of circular economy projects</a:t>
            </a:r>
          </a:p>
          <a:p>
            <a:pPr marL="285750" indent="-285750">
              <a:buFont typeface="Wingdings" panose="05000000000000000000" pitchFamily="2" charset="2"/>
              <a:buChar char="q"/>
            </a:pPr>
            <a:r>
              <a:rPr lang="en-GB" dirty="0">
                <a:solidFill>
                  <a:prstClr val="black"/>
                </a:solidFill>
              </a:rPr>
              <a:t>Positively Checked by 165 European stakeholders through an online questionnaire</a:t>
            </a:r>
          </a:p>
        </p:txBody>
      </p:sp>
      <p:sp>
        <p:nvSpPr>
          <p:cNvPr id="7" name="Rettangolo 6"/>
          <p:cNvSpPr/>
          <p:nvPr/>
        </p:nvSpPr>
        <p:spPr>
          <a:xfrm>
            <a:off x="1162667" y="4545906"/>
            <a:ext cx="2473228" cy="307777"/>
          </a:xfrm>
          <a:prstGeom prst="rect">
            <a:avLst/>
          </a:prstGeom>
        </p:spPr>
        <p:txBody>
          <a:bodyPr wrap="none">
            <a:spAutoFit/>
          </a:bodyPr>
          <a:lstStyle/>
          <a:p>
            <a:r>
              <a:rPr lang="it-IT" sz="1400" dirty="0">
                <a:solidFill>
                  <a:prstClr val="black"/>
                </a:solidFill>
              </a:rPr>
              <a:t>www.screen-lab.eu/Step4.html </a:t>
            </a:r>
          </a:p>
        </p:txBody>
      </p:sp>
      <p:sp>
        <p:nvSpPr>
          <p:cNvPr id="8" name="Rettangolo 7"/>
          <p:cNvSpPr/>
          <p:nvPr/>
        </p:nvSpPr>
        <p:spPr>
          <a:xfrm>
            <a:off x="3635895" y="5523587"/>
            <a:ext cx="5241413" cy="923330"/>
          </a:xfrm>
          <a:prstGeom prst="rect">
            <a:avLst/>
          </a:prstGeom>
        </p:spPr>
        <p:txBody>
          <a:bodyPr wrap="square">
            <a:spAutoFit/>
          </a:bodyPr>
          <a:lstStyle/>
          <a:p>
            <a:r>
              <a:rPr lang="en-GB" b="1" i="1" dirty="0">
                <a:solidFill>
                  <a:prstClr val="black"/>
                </a:solidFill>
              </a:rPr>
              <a:t>Implemented in an independent way, but actually complying with the Monitoring Framework indicators</a:t>
            </a:r>
          </a:p>
        </p:txBody>
      </p:sp>
    </p:spTree>
    <p:extLst>
      <p:ext uri="{BB962C8B-B14F-4D97-AF65-F5344CB8AC3E}">
        <p14:creationId xmlns:p14="http://schemas.microsoft.com/office/powerpoint/2010/main" val="409596010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Impostazioni personalizzate 1">
      <a:dk1>
        <a:srgbClr val="37AB3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rme">
  <a:themeElements>
    <a:clrScheme name="Terme">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e">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3083</Words>
  <Application>Microsoft Office PowerPoint</Application>
  <PresentationFormat>Presentazione su schermo (16:9)</PresentationFormat>
  <Paragraphs>563</Paragraphs>
  <Slides>48</Slides>
  <Notes>11</Notes>
  <HiddenSlides>0</HiddenSlides>
  <MMClips>0</MMClips>
  <ScaleCrop>false</ScaleCrop>
  <HeadingPairs>
    <vt:vector size="6" baseType="variant">
      <vt:variant>
        <vt:lpstr>Tema</vt:lpstr>
      </vt:variant>
      <vt:variant>
        <vt:i4>6</vt:i4>
      </vt:variant>
      <vt:variant>
        <vt:lpstr>Server OLE incorporati</vt:lpstr>
      </vt:variant>
      <vt:variant>
        <vt:i4>1</vt:i4>
      </vt:variant>
      <vt:variant>
        <vt:lpstr>Titoli diapositive</vt:lpstr>
      </vt:variant>
      <vt:variant>
        <vt:i4>48</vt:i4>
      </vt:variant>
    </vt:vector>
  </HeadingPairs>
  <TitlesOfParts>
    <vt:vector size="55" baseType="lpstr">
      <vt:lpstr>Tema di Office</vt:lpstr>
      <vt:lpstr>1_Tema di Office</vt:lpstr>
      <vt:lpstr>Terme</vt:lpstr>
      <vt:lpstr>Office Theme</vt:lpstr>
      <vt:lpstr>1_Tema de Office</vt:lpstr>
      <vt:lpstr>1_Office Theme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Existing funding instruments: Success stories</vt:lpstr>
      <vt:lpstr>Matching local emerging ideas, and cross-regional value chains with instruments </vt:lpstr>
      <vt:lpstr>Matching local emerging ideas, and cross-regional value chains with instruments </vt:lpstr>
      <vt:lpstr>Matching local emerging ideas, and cross-regional value chains with instruments </vt:lpstr>
      <vt:lpstr>Considerations and recommendations</vt:lpstr>
      <vt:lpstr>Presentazione standard di PowerPoint</vt:lpstr>
      <vt:lpstr>Presentazione standard di PowerPoint</vt:lpstr>
      <vt:lpstr>Presentazione standard di PowerPoint</vt:lpstr>
      <vt:lpstr>Presentazione standard di PowerPoint</vt:lpstr>
      <vt:lpstr>Presentazione standard di PowerPoint</vt:lpstr>
      <vt:lpstr>Existing funding instruments: Success stories</vt:lpstr>
      <vt:lpstr>Matching local emerging ideas, and cross-regional value chains with instruments </vt:lpstr>
      <vt:lpstr>Matching local emerging ideas, and cross-regional value chains with instruments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SCHEME TOWARDS SCREEN NETWORK</vt:lpstr>
      <vt:lpstr>STARTING POINT FOR SCREEN NETWORK</vt:lpstr>
      <vt:lpstr>FROM CROSS-REGIONAL OPPORTUNITIES TO OPERATIONAL SYNERGIES</vt:lpstr>
      <vt:lpstr>FUNDING SYNERGIES FOR MORE EFFICIENT USE OF FUNDING INSTRUMENTS</vt:lpstr>
      <vt:lpstr>ACTION PLAN TO FACILITATE CIRCULAR ECONOMY DEVELOPMENT</vt:lpstr>
      <vt:lpstr>COLLABORATION PLATFORM TO FACILITATE NETWORK COOPERATION</vt:lpstr>
      <vt:lpstr>THANK YOU.</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elena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elena elena</dc:creator>
  <cp:lastModifiedBy>Carlo Polidori</cp:lastModifiedBy>
  <cp:revision>83</cp:revision>
  <cp:lastPrinted>2018-02-05T16:49:02Z</cp:lastPrinted>
  <dcterms:created xsi:type="dcterms:W3CDTF">2018-09-05T09:20:41Z</dcterms:created>
  <dcterms:modified xsi:type="dcterms:W3CDTF">2018-11-04T22:57:14Z</dcterms:modified>
</cp:coreProperties>
</file>