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6"/>
  </p:notesMasterIdLst>
  <p:handoutMasterIdLst>
    <p:handoutMasterId r:id="rId7"/>
  </p:handoutMasterIdLst>
  <p:sldIdLst>
    <p:sldId id="291" r:id="rId2"/>
    <p:sldId id="292" r:id="rId3"/>
    <p:sldId id="256" r:id="rId4"/>
    <p:sldId id="276" r:id="rId5"/>
  </p:sldIdLst>
  <p:sldSz cx="9906000" cy="6858000" type="A4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F623"/>
    <a:srgbClr val="74B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7" autoAdjust="0"/>
    <p:restoredTop sz="94669" autoAdjust="0"/>
  </p:normalViewPr>
  <p:slideViewPr>
    <p:cSldViewPr snapToGrid="0" snapToObjects="1">
      <p:cViewPr>
        <p:scale>
          <a:sx n="78" d="100"/>
          <a:sy n="78" d="100"/>
        </p:scale>
        <p:origin x="-1338" y="-3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26F4FAE1-E96D-4519-A26F-6B5720A6F060}" type="datetimeFigureOut">
              <a:rPr lang="it-IT" smtClean="0"/>
              <a:t>16/03/2017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50096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94505" y="950096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E1867EE6-1618-47F0-B5D0-5D8D7CF0A0C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994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019C7FFD-8F59-4838-AAB6-6A792C4815C2}" type="datetimeFigureOut">
              <a:rPr lang="it-IT" smtClean="0"/>
              <a:t>16/03/2017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750888"/>
            <a:ext cx="5414963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7547" y="4751348"/>
            <a:ext cx="5500370" cy="4501277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94505" y="9500960"/>
            <a:ext cx="2979367" cy="500142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EC5D3909-B78C-458E-9570-4B4470F64CB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209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30250" y="750888"/>
            <a:ext cx="5414963" cy="37496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D3909-B78C-458E-9570-4B4470F64CB6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5602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30250" y="750888"/>
            <a:ext cx="5414963" cy="3749675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i="1" dirty="0"/>
              <a:t>SCREEN aims at the definition of a replicable systemic approach towards a transition to Circular Economy in EU regions within the context of the Smart Specialization Strategy, through the identification and implementation of operational synergies between R&amp;I investments from H2020 and the European Structural and Investment Funds, thus contributing to novel future eco-innovative and horizontal business models across different value chains”.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D3909-B78C-458E-9570-4B4470F64CB6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5602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02">
    <p:bg>
      <p:bgPr>
        <a:solidFill>
          <a:srgbClr val="0045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creen_cover_img_03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5227" r="34126" b="5248"/>
          <a:stretch/>
        </p:blipFill>
        <p:spPr>
          <a:xfrm>
            <a:off x="6831131" y="-84667"/>
            <a:ext cx="3139075" cy="7010399"/>
          </a:xfrm>
          <a:prstGeom prst="rect">
            <a:avLst/>
          </a:prstGeom>
        </p:spPr>
      </p:pic>
      <p:pic>
        <p:nvPicPr>
          <p:cNvPr id="8" name="Immagine 7" descr="screen_logo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3" t="22624" r="10223" b="22624"/>
          <a:stretch/>
        </p:blipFill>
        <p:spPr>
          <a:xfrm>
            <a:off x="174897" y="770524"/>
            <a:ext cx="3102305" cy="1970916"/>
          </a:xfrm>
          <a:prstGeom prst="rect">
            <a:avLst/>
          </a:prstGeom>
        </p:spPr>
      </p:pic>
      <p:pic>
        <p:nvPicPr>
          <p:cNvPr id="9" name="Immagine 8" descr="EU_disclaimer_0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984" y="2183459"/>
            <a:ext cx="282321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62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7499" y="1267485"/>
            <a:ext cx="7838979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497" y="201703"/>
            <a:ext cx="6705382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3/16/2017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9675" y="236416"/>
            <a:ext cx="850743" cy="365125"/>
          </a:xfrm>
        </p:spPr>
        <p:txBody>
          <a:bodyPr/>
          <a:lstStyle>
            <a:lvl1pPr>
              <a:defRPr sz="1400"/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8089900" y="209550"/>
            <a:ext cx="711995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23" y="6037262"/>
            <a:ext cx="1017587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5257800"/>
            <a:ext cx="784225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838200"/>
            <a:ext cx="80899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3/16/2017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8" y="6037263"/>
            <a:ext cx="10112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3/16/2017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8" y="5951406"/>
            <a:ext cx="101758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20800" y="5257800"/>
            <a:ext cx="784225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0800" y="838200"/>
            <a:ext cx="80899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4653" y="6553200"/>
            <a:ext cx="77597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10700" y="5740401"/>
            <a:ext cx="412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9157892" y="5715000"/>
            <a:ext cx="263128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89156" y="4811591"/>
            <a:ext cx="2625969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3/16/2017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41" r:id="rId2"/>
    <p:sldLayoutId id="2147483842" r:id="rId3"/>
    <p:sldLayoutId id="214748384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3581" y="3871387"/>
            <a:ext cx="8420100" cy="1470025"/>
          </a:xfrm>
          <a:prstGeom prst="rect">
            <a:avLst/>
          </a:prstGeom>
        </p:spPr>
        <p:txBody>
          <a:bodyPr lIns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000" dirty="0" smtClean="0"/>
              <a:t>POLICY LAB 2</a:t>
            </a:r>
            <a:endParaRPr lang="en-US" sz="6000" dirty="0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493581" y="5341412"/>
            <a:ext cx="6934200" cy="1704523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rgbClr val="00910E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EE89"/>
                </a:solidFill>
              </a:rPr>
              <a:t>Members and working methods</a:t>
            </a:r>
            <a:endParaRPr lang="en-US" dirty="0">
              <a:solidFill>
                <a:srgbClr val="FFEE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ottotitolo 2"/>
          <p:cNvSpPr txBox="1">
            <a:spLocks/>
          </p:cNvSpPr>
          <p:nvPr/>
        </p:nvSpPr>
        <p:spPr>
          <a:xfrm>
            <a:off x="577620" y="356260"/>
            <a:ext cx="8910764" cy="627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8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Coordination: </a:t>
            </a:r>
            <a:r>
              <a:rPr lang="en-GB" sz="2800" dirty="0" err="1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Regione</a:t>
            </a:r>
            <a:r>
              <a:rPr lang="en-GB" sz="28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GB" sz="2800" dirty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L</a:t>
            </a:r>
            <a:r>
              <a:rPr lang="en-GB" sz="28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azio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1 Representative for each participating Region 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Should be an “interface” with the technical and political functions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Receives the communication and sends feedbacks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Writes comments in the </a:t>
            </a:r>
            <a:r>
              <a:rPr lang="en-GB" sz="2400" dirty="0" err="1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Linkedin</a:t>
            </a:r>
            <a:r>
              <a:rPr lang="en-GB" sz="24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 Group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endParaRPr lang="en-GB" sz="2400" i="1" dirty="0" smtClean="0">
              <a:ln w="12700">
                <a:solidFill>
                  <a:schemeClr val="tx2"/>
                </a:solidFill>
              </a:ln>
              <a:solidFill>
                <a:schemeClr val="bg2">
                  <a:lumMod val="10000"/>
                </a:schemeClr>
              </a:solidFill>
              <a:latin typeface="+mj-lt"/>
              <a:ea typeface="+mj-ea"/>
              <a:cs typeface="+mj-cs"/>
            </a:endParaRP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i="1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Physical meetings in Brussels (1</a:t>
            </a:r>
            <a:r>
              <a:rPr lang="en-GB" sz="2400" i="1" baseline="30000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st</a:t>
            </a:r>
            <a:r>
              <a:rPr lang="en-GB" sz="2400" i="1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 one 4th of May) , more than one person, if needed</a:t>
            </a:r>
          </a:p>
          <a:p>
            <a:pPr marL="114300" indent="0">
              <a:spcBef>
                <a:spcPct val="0"/>
              </a:spcBef>
              <a:spcAft>
                <a:spcPts val="1200"/>
              </a:spcAft>
              <a:buNone/>
            </a:pPr>
            <a:r>
              <a:rPr lang="en-GB" sz="2400" i="1" dirty="0" smtClean="0">
                <a:ln w="12700">
                  <a:solidFill>
                    <a:schemeClr val="tx2"/>
                  </a:solidFill>
                </a:ln>
                <a:solidFill>
                  <a:schemeClr val="bg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 Continuous discussion through a specific LinkedIn Group</a:t>
            </a:r>
            <a:endParaRPr lang="en-US" sz="2400" i="1" dirty="0">
              <a:ln w="12700">
                <a:solidFill>
                  <a:schemeClr val="tx2"/>
                </a:solidFill>
              </a:ln>
              <a:solidFill>
                <a:schemeClr val="bg2">
                  <a:lumMod val="1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8186" y="2437448"/>
            <a:ext cx="855023" cy="85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562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5474524" y="627597"/>
            <a:ext cx="33132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SCREEN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1103" y="1695795"/>
            <a:ext cx="8568952" cy="3813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800"/>
              </a:lnSpc>
              <a:spcBef>
                <a:spcPts val="300"/>
              </a:spcBef>
              <a:spcAft>
                <a:spcPts val="300"/>
              </a:spcAft>
            </a:pPr>
            <a:endParaRPr lang="en-GB" b="1" dirty="0" smtClean="0">
              <a:effectLst/>
              <a:latin typeface="Arial"/>
              <a:ea typeface="Times New Roman"/>
            </a:endParaRPr>
          </a:p>
          <a:p>
            <a:pPr marL="285750" indent="-285750" algn="just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/>
                <a:ea typeface="Times New Roman"/>
              </a:rPr>
              <a:t>Need of a tool allowing entrepreneurs to surf among the H2020 results, in order to not jeopardize the Commission’s efforts in R&amp;I programme </a:t>
            </a:r>
          </a:p>
          <a:p>
            <a:pPr marL="285750" indent="-285750" algn="just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/>
                <a:ea typeface="Times New Roman"/>
              </a:rPr>
              <a:t>“Seal of Excellence well known and appreciated, but very few </a:t>
            </a:r>
            <a:r>
              <a:rPr lang="en-GB" sz="2200" u="sng" dirty="0" smtClean="0">
                <a:latin typeface="Arial"/>
                <a:ea typeface="Times New Roman"/>
              </a:rPr>
              <a:t>practical</a:t>
            </a:r>
            <a:r>
              <a:rPr lang="en-GB" sz="2200" dirty="0" smtClean="0">
                <a:latin typeface="Arial"/>
                <a:ea typeface="Times New Roman"/>
              </a:rPr>
              <a:t> results</a:t>
            </a:r>
          </a:p>
          <a:p>
            <a:pPr marL="285750" indent="-285750" algn="just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effectLst/>
                <a:latin typeface="Arial"/>
                <a:ea typeface="Times New Roman"/>
              </a:rPr>
              <a:t>PILOT POT?</a:t>
            </a:r>
          </a:p>
          <a:p>
            <a:pPr marL="285750" indent="-285750" algn="just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Arial"/>
                <a:ea typeface="Times New Roman"/>
              </a:rPr>
              <a:t>No shortcuts for proposals that are H2020 follow up in almost all the regions</a:t>
            </a:r>
            <a:endParaRPr lang="en-GB" sz="2200" dirty="0">
              <a:effectLst/>
              <a:latin typeface="Arial"/>
              <a:ea typeface="Times New Roman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296817" y="599010"/>
            <a:ext cx="8973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Aft>
                <a:spcPts val="1200"/>
              </a:spcAft>
              <a:buNone/>
            </a:pPr>
            <a:r>
              <a:rPr lang="en-GB" sz="2800" b="1" dirty="0" smtClean="0"/>
              <a:t>Please report to your region and start discussing internally, in order to be ready for the first Policy Lab meeting</a:t>
            </a:r>
          </a:p>
        </p:txBody>
      </p:sp>
    </p:spTree>
    <p:extLst>
      <p:ext uri="{BB962C8B-B14F-4D97-AF65-F5344CB8AC3E}">
        <p14:creationId xmlns:p14="http://schemas.microsoft.com/office/powerpoint/2010/main" val="204030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5400984" y="-13073"/>
            <a:ext cx="27454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-1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SCREEN</a:t>
            </a:r>
          </a:p>
        </p:txBody>
      </p:sp>
      <p:sp>
        <p:nvSpPr>
          <p:cNvPr id="7" name="Rettangolo 6"/>
          <p:cNvSpPr/>
          <p:nvPr/>
        </p:nvSpPr>
        <p:spPr>
          <a:xfrm>
            <a:off x="2108934" y="3198577"/>
            <a:ext cx="46305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-100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QUESTIONS &amp; ANSWERS</a:t>
            </a:r>
            <a:endParaRPr lang="en-US" sz="3600" b="1" spc="-1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296817" y="599010"/>
            <a:ext cx="897323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spcAft>
                <a:spcPts val="1200"/>
              </a:spcAft>
              <a:buNone/>
            </a:pPr>
            <a:r>
              <a:rPr lang="en-GB" sz="2800" b="1" dirty="0" smtClean="0"/>
              <a:t>Name of the representative: within 27 March</a:t>
            </a:r>
          </a:p>
          <a:p>
            <a:pPr marL="114300" indent="0">
              <a:spcAft>
                <a:spcPts val="1200"/>
              </a:spcAft>
              <a:buNone/>
            </a:pPr>
            <a:r>
              <a:rPr lang="en-GB" sz="2800" b="1" dirty="0" smtClean="0"/>
              <a:t>No need to send written comments in advance</a:t>
            </a:r>
          </a:p>
          <a:p>
            <a:pPr marL="114300" indent="0">
              <a:spcAft>
                <a:spcPts val="1200"/>
              </a:spcAft>
              <a:buNone/>
            </a:pPr>
            <a:r>
              <a:rPr lang="en-GB" sz="2800" b="1" dirty="0" smtClean="0"/>
              <a:t>The discussion will start on 4</a:t>
            </a:r>
            <a:r>
              <a:rPr lang="en-GB" sz="2800" b="1" baseline="30000" dirty="0" smtClean="0"/>
              <a:t>th</a:t>
            </a:r>
            <a:r>
              <a:rPr lang="en-GB" sz="2800" b="1" dirty="0" smtClean="0"/>
              <a:t> </a:t>
            </a:r>
            <a:r>
              <a:rPr lang="en-GB" sz="2800" b="1" smtClean="0"/>
              <a:t>of </a:t>
            </a:r>
            <a:r>
              <a:rPr lang="en-GB" sz="2800" b="1" smtClean="0"/>
              <a:t>May</a:t>
            </a:r>
            <a:endParaRPr lang="en-GB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6720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me">
  <a:themeElements>
    <a:clrScheme name="Terme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erm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Terme</Template>
  <TotalTime>1067</TotalTime>
  <Words>239</Words>
  <Application>Microsoft Office PowerPoint</Application>
  <PresentationFormat>A4 (21x29,7 cm)</PresentationFormat>
  <Paragraphs>25</Paragraphs>
  <Slides>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Terme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EWRC Workshop 12a57</dc:title>
  <dc:creator>Alessio Maria Braccini</dc:creator>
  <cp:lastModifiedBy>Carlo</cp:lastModifiedBy>
  <cp:revision>102</cp:revision>
  <cp:lastPrinted>2016-11-24T07:21:03Z</cp:lastPrinted>
  <dcterms:created xsi:type="dcterms:W3CDTF">2016-09-15T21:29:53Z</dcterms:created>
  <dcterms:modified xsi:type="dcterms:W3CDTF">2017-03-16T07:23:00Z</dcterms:modified>
</cp:coreProperties>
</file>