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6"/>
  </p:notesMasterIdLst>
  <p:handoutMasterIdLst>
    <p:handoutMasterId r:id="rId7"/>
  </p:handoutMasterIdLst>
  <p:sldIdLst>
    <p:sldId id="291" r:id="rId2"/>
    <p:sldId id="292" r:id="rId3"/>
    <p:sldId id="256" r:id="rId4"/>
    <p:sldId id="276" r:id="rId5"/>
  </p:sldIdLst>
  <p:sldSz cx="9906000" cy="6858000" type="A4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F623"/>
    <a:srgbClr val="74B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7" autoAdjust="0"/>
    <p:restoredTop sz="94669" autoAdjust="0"/>
  </p:normalViewPr>
  <p:slideViewPr>
    <p:cSldViewPr snapToGrid="0" snapToObjects="1">
      <p:cViewPr>
        <p:scale>
          <a:sx n="78" d="100"/>
          <a:sy n="78" d="100"/>
        </p:scale>
        <p:origin x="-1338" y="-3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26F4FAE1-E96D-4519-A26F-6B5720A6F060}" type="datetimeFigureOut">
              <a:rPr lang="it-IT" smtClean="0"/>
              <a:t>16/03/2017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94505" y="950096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E1867EE6-1618-47F0-B5D0-5D8D7CF0A0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99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019C7FFD-8F59-4838-AAB6-6A792C4815C2}" type="datetimeFigureOut">
              <a:rPr lang="it-IT" smtClean="0"/>
              <a:t>16/03/2017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14963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7547" y="4751348"/>
            <a:ext cx="5500370" cy="450127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4505" y="9500960"/>
            <a:ext cx="2979367" cy="500142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EC5D3909-B78C-458E-9570-4B4470F64CB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09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14963" cy="37496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D3909-B78C-458E-9570-4B4470F64CB6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5602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14963" cy="37496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SCREEN aims at the definition of a replicable systemic approach towards a transition to Circular Economy in EU regions within the context of the Smart Specialization Strategy, through the identification and implementation of operational synergies between R&amp;I investments from H2020 and the European Structural and Investment Funds, thus contributing to novel future eco-innovative and horizontal business models across different value chains”.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D3909-B78C-458E-9570-4B4470F64CB6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560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02">
    <p:bg>
      <p:bgPr>
        <a:solidFill>
          <a:srgbClr val="004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screen_cover_img_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227" r="34126" b="5248"/>
          <a:stretch/>
        </p:blipFill>
        <p:spPr>
          <a:xfrm>
            <a:off x="6831131" y="-84667"/>
            <a:ext cx="3139075" cy="7010399"/>
          </a:xfrm>
          <a:prstGeom prst="rect">
            <a:avLst/>
          </a:prstGeom>
        </p:spPr>
      </p:pic>
      <p:pic>
        <p:nvPicPr>
          <p:cNvPr id="8" name="Immagine 7" descr="screen_logo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3" t="22624" r="10223" b="22624"/>
          <a:stretch/>
        </p:blipFill>
        <p:spPr>
          <a:xfrm>
            <a:off x="174897" y="770524"/>
            <a:ext cx="3102305" cy="1970916"/>
          </a:xfrm>
          <a:prstGeom prst="rect">
            <a:avLst/>
          </a:prstGeom>
        </p:spPr>
      </p:pic>
      <p:pic>
        <p:nvPicPr>
          <p:cNvPr id="9" name="Immagine 8" descr="EU_disclaimer_0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984" y="2183459"/>
            <a:ext cx="282321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2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7499" y="1267485"/>
            <a:ext cx="7838979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497" y="201703"/>
            <a:ext cx="6705382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9675" y="236416"/>
            <a:ext cx="850743" cy="365125"/>
          </a:xfrm>
        </p:spPr>
        <p:txBody>
          <a:bodyPr/>
          <a:lstStyle>
            <a:lvl1pPr>
              <a:defRPr sz="1400"/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089900" y="209550"/>
            <a:ext cx="711995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23" y="6037262"/>
            <a:ext cx="1017587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5257800"/>
            <a:ext cx="784225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838200"/>
            <a:ext cx="80899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3/16/2017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8" y="6037263"/>
            <a:ext cx="10112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8" y="5951406"/>
            <a:ext cx="10175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800" y="5257800"/>
            <a:ext cx="784225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838200"/>
            <a:ext cx="80899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4653" y="6553200"/>
            <a:ext cx="77597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0" y="5740401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9157892" y="5715000"/>
            <a:ext cx="263128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89156" y="4811591"/>
            <a:ext cx="2625969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3/16/2017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1" r:id="rId2"/>
    <p:sldLayoutId id="2147483842" r:id="rId3"/>
    <p:sldLayoutId id="214748384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3581" y="3871387"/>
            <a:ext cx="8420100" cy="1470025"/>
          </a:xfrm>
          <a:prstGeom prst="rect">
            <a:avLst/>
          </a:prstGeom>
        </p:spPr>
        <p:txBody>
          <a:bodyPr lIns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0" dirty="0" smtClean="0"/>
              <a:t>POLICY LAB 2</a:t>
            </a:r>
            <a:endParaRPr lang="en-US" sz="60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93581" y="5341412"/>
            <a:ext cx="6934200" cy="170452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00910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EE89"/>
                </a:solidFill>
              </a:rPr>
              <a:t>Members and working methods</a:t>
            </a:r>
            <a:endParaRPr lang="en-US" dirty="0">
              <a:solidFill>
                <a:srgbClr val="FFEE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577620" y="356260"/>
            <a:ext cx="8910764" cy="627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8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Coordination: </a:t>
            </a:r>
            <a:r>
              <a:rPr lang="en-GB" sz="2800" dirty="0" err="1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Regione</a:t>
            </a:r>
            <a:r>
              <a:rPr lang="en-GB" sz="28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800" dirty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L</a:t>
            </a:r>
            <a:r>
              <a:rPr lang="en-GB" sz="28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azio</a:t>
            </a: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4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1 Representative for each participating Region </a:t>
            </a: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4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Should be an “interface” with the technical and political functions</a:t>
            </a: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4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Receives the communication and sends feedbacks</a:t>
            </a: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4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Writes comments in the </a:t>
            </a:r>
            <a:r>
              <a:rPr lang="en-GB" sz="2400" dirty="0" err="1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Linkedin</a:t>
            </a:r>
            <a:r>
              <a:rPr lang="en-GB" sz="24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Group</a:t>
            </a: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endParaRPr lang="en-GB" sz="2400" i="1" dirty="0" smtClean="0">
              <a:ln w="12700">
                <a:solidFill>
                  <a:schemeClr val="tx2"/>
                </a:solidFill>
              </a:ln>
              <a:solidFill>
                <a:schemeClr val="bg2">
                  <a:lumMod val="10000"/>
                </a:schemeClr>
              </a:solidFill>
              <a:latin typeface="+mj-lt"/>
              <a:ea typeface="+mj-ea"/>
              <a:cs typeface="+mj-cs"/>
            </a:endParaRP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400" i="1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Physical meetings in Brussels (1</a:t>
            </a:r>
            <a:r>
              <a:rPr lang="en-GB" sz="2400" i="1" baseline="30000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GB" sz="2400" i="1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one 4th of May) , more than one person, if needed</a:t>
            </a:r>
          </a:p>
          <a:p>
            <a:pPr marL="114300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400" i="1" dirty="0" smtClean="0">
                <a:ln w="12700">
                  <a:solidFill>
                    <a:schemeClr val="tx2"/>
                  </a:solidFill>
                </a:ln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 Continuous discussion through a specific LinkedIn Group</a:t>
            </a:r>
            <a:endParaRPr lang="en-US" sz="2400" i="1" dirty="0">
              <a:ln w="12700">
                <a:solidFill>
                  <a:schemeClr val="tx2"/>
                </a:solidFill>
              </a:ln>
              <a:solidFill>
                <a:schemeClr val="bg2">
                  <a:lumMod val="1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8186" y="2437448"/>
            <a:ext cx="855023" cy="85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6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474524" y="627597"/>
            <a:ext cx="33132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SCREEN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01103" y="1695795"/>
            <a:ext cx="8568952" cy="381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800"/>
              </a:lnSpc>
              <a:spcBef>
                <a:spcPts val="300"/>
              </a:spcBef>
              <a:spcAft>
                <a:spcPts val="300"/>
              </a:spcAft>
            </a:pPr>
            <a:endParaRPr lang="en-GB" b="1" dirty="0" smtClean="0">
              <a:effectLst/>
              <a:latin typeface="Arial"/>
              <a:ea typeface="Times New Roman"/>
            </a:endParaRPr>
          </a:p>
          <a:p>
            <a:pPr marL="285750" indent="-285750" algn="just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/>
                <a:ea typeface="Times New Roman"/>
              </a:rPr>
              <a:t>Need of a tool allowing entrepreneurs to surf among the H2020 results, in order to not jeopardize the Commission’s efforts in R&amp;I programme </a:t>
            </a:r>
          </a:p>
          <a:p>
            <a:pPr marL="285750" indent="-285750" algn="just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/>
                <a:ea typeface="Times New Roman"/>
              </a:rPr>
              <a:t>“Seal of Excellence well known and appreciated, but very few </a:t>
            </a:r>
            <a:r>
              <a:rPr lang="en-GB" sz="2200" u="sng" dirty="0" smtClean="0">
                <a:latin typeface="Arial"/>
                <a:ea typeface="Times New Roman"/>
              </a:rPr>
              <a:t>practical</a:t>
            </a:r>
            <a:r>
              <a:rPr lang="en-GB" sz="2200" dirty="0" smtClean="0">
                <a:latin typeface="Arial"/>
                <a:ea typeface="Times New Roman"/>
              </a:rPr>
              <a:t> results</a:t>
            </a:r>
          </a:p>
          <a:p>
            <a:pPr marL="285750" indent="-285750" algn="just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effectLst/>
                <a:latin typeface="Arial"/>
                <a:ea typeface="Times New Roman"/>
              </a:rPr>
              <a:t>PILOT POT?</a:t>
            </a:r>
          </a:p>
          <a:p>
            <a:pPr marL="285750" indent="-285750" algn="just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Arial"/>
                <a:ea typeface="Times New Roman"/>
              </a:rPr>
              <a:t>No shortcuts for proposals that are H2020 follow up in almost all the regions</a:t>
            </a:r>
            <a:endParaRPr lang="en-GB" sz="2200" dirty="0">
              <a:effectLst/>
              <a:latin typeface="Arial"/>
              <a:ea typeface="Times New Roman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96817" y="599010"/>
            <a:ext cx="8973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Aft>
                <a:spcPts val="1200"/>
              </a:spcAft>
              <a:buNone/>
            </a:pPr>
            <a:r>
              <a:rPr lang="en-GB" sz="2800" b="1" dirty="0" smtClean="0"/>
              <a:t>Please report to your region and start discussing internally, in order to be ready for the first Policy Lab meeting</a:t>
            </a:r>
          </a:p>
        </p:txBody>
      </p:sp>
    </p:spTree>
    <p:extLst>
      <p:ext uri="{BB962C8B-B14F-4D97-AF65-F5344CB8AC3E}">
        <p14:creationId xmlns:p14="http://schemas.microsoft.com/office/powerpoint/2010/main" val="20403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400984" y="-13073"/>
            <a:ext cx="2745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-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SCREEN</a:t>
            </a:r>
          </a:p>
        </p:txBody>
      </p:sp>
      <p:sp>
        <p:nvSpPr>
          <p:cNvPr id="7" name="Rettangolo 6"/>
          <p:cNvSpPr/>
          <p:nvPr/>
        </p:nvSpPr>
        <p:spPr>
          <a:xfrm>
            <a:off x="2108934" y="3198577"/>
            <a:ext cx="4630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-1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QUESTIONS &amp; ANSWERS</a:t>
            </a:r>
            <a:endParaRPr lang="en-US" sz="3600" b="1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96817" y="599010"/>
            <a:ext cx="897323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spcAft>
                <a:spcPts val="1200"/>
              </a:spcAft>
              <a:buNone/>
            </a:pPr>
            <a:r>
              <a:rPr lang="en-GB" sz="2800" b="1" dirty="0" smtClean="0"/>
              <a:t>Name of the representative: within 27 March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en-GB" sz="2800" b="1" dirty="0" smtClean="0"/>
              <a:t>No need to send written comments in advance</a:t>
            </a:r>
          </a:p>
          <a:p>
            <a:pPr marL="114300" indent="0">
              <a:spcAft>
                <a:spcPts val="1200"/>
              </a:spcAft>
              <a:buNone/>
            </a:pPr>
            <a:r>
              <a:rPr lang="en-GB" sz="2800" b="1" dirty="0" smtClean="0"/>
              <a:t>The discussion will start on 4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</a:t>
            </a:r>
            <a:r>
              <a:rPr lang="en-GB" sz="2800" b="1" smtClean="0"/>
              <a:t>of </a:t>
            </a:r>
            <a:r>
              <a:rPr lang="en-GB" sz="2800" b="1" smtClean="0"/>
              <a:t>May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6720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e">
  <a:themeElements>
    <a:clrScheme name="Term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Terme</Template>
  <TotalTime>1067</TotalTime>
  <Words>239</Words>
  <Application>Microsoft Office PowerPoint</Application>
  <PresentationFormat>A4 (21x29,7 cm)</PresentationFormat>
  <Paragraphs>25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Terme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EWRC Workshop 12a57</dc:title>
  <dc:creator>Alessio Maria Braccini</dc:creator>
  <cp:lastModifiedBy>Carlo</cp:lastModifiedBy>
  <cp:revision>102</cp:revision>
  <cp:lastPrinted>2016-11-24T07:21:03Z</cp:lastPrinted>
  <dcterms:created xsi:type="dcterms:W3CDTF">2016-09-15T21:29:53Z</dcterms:created>
  <dcterms:modified xsi:type="dcterms:W3CDTF">2017-03-16T07:23:00Z</dcterms:modified>
</cp:coreProperties>
</file>