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2" r:id="rId2"/>
    <p:sldId id="285" r:id="rId3"/>
    <p:sldId id="256" r:id="rId4"/>
    <p:sldId id="275" r:id="rId5"/>
    <p:sldId id="257" r:id="rId6"/>
    <p:sldId id="260" r:id="rId7"/>
    <p:sldId id="278" r:id="rId8"/>
    <p:sldId id="279" r:id="rId9"/>
    <p:sldId id="280" r:id="rId10"/>
    <p:sldId id="281" r:id="rId11"/>
    <p:sldId id="276" r:id="rId12"/>
    <p:sldId id="286" r:id="rId13"/>
    <p:sldId id="283" r:id="rId14"/>
    <p:sldId id="263" r:id="rId15"/>
    <p:sldId id="284" r:id="rId16"/>
    <p:sldId id="289" r:id="rId17"/>
    <p:sldId id="287" r:id="rId18"/>
    <p:sldId id="288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>
        <p:scale>
          <a:sx n="80" d="100"/>
          <a:sy n="80" d="100"/>
        </p:scale>
        <p:origin x="9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59F214-3C27-4A8D-AD01-B587DFC01E2D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49717CF5-2E5E-436C-B91E-6405E319C138}">
      <dgm:prSet phldrT="[Tekst]"/>
      <dgm:spPr/>
      <dgm:t>
        <a:bodyPr/>
        <a:lstStyle/>
        <a:p>
          <a:r>
            <a:rPr lang="nl-NL" dirty="0"/>
            <a:t>Smart </a:t>
          </a:r>
          <a:r>
            <a:rPr lang="nl-NL" dirty="0" err="1"/>
            <a:t>Spec</a:t>
          </a:r>
          <a:r>
            <a:rPr lang="nl-NL" dirty="0"/>
            <a:t>.</a:t>
          </a:r>
        </a:p>
      </dgm:t>
    </dgm:pt>
    <dgm:pt modelId="{8951B78E-53F4-4CBD-9DC3-0C11F2DA7076}" type="parTrans" cxnId="{1BDF9EA4-F461-4579-878F-A63F9F3ED117}">
      <dgm:prSet/>
      <dgm:spPr/>
      <dgm:t>
        <a:bodyPr/>
        <a:lstStyle/>
        <a:p>
          <a:endParaRPr lang="nl-NL"/>
        </a:p>
      </dgm:t>
    </dgm:pt>
    <dgm:pt modelId="{F638C442-38D4-476E-AED4-F06B2A0B1225}" type="sibTrans" cxnId="{1BDF9EA4-F461-4579-878F-A63F9F3ED117}">
      <dgm:prSet/>
      <dgm:spPr/>
      <dgm:t>
        <a:bodyPr/>
        <a:lstStyle/>
        <a:p>
          <a:endParaRPr lang="nl-NL"/>
        </a:p>
      </dgm:t>
    </dgm:pt>
    <dgm:pt modelId="{096A587A-CD25-41BC-A88D-1D2A17755773}">
      <dgm:prSet phldrT="[Tekst]"/>
      <dgm:spPr/>
      <dgm:t>
        <a:bodyPr/>
        <a:lstStyle/>
        <a:p>
          <a:r>
            <a:rPr lang="nl-NL" dirty="0"/>
            <a:t>Value </a:t>
          </a:r>
          <a:r>
            <a:rPr lang="nl-NL" dirty="0" err="1"/>
            <a:t>chains</a:t>
          </a:r>
          <a:endParaRPr lang="nl-NL" dirty="0"/>
        </a:p>
      </dgm:t>
    </dgm:pt>
    <dgm:pt modelId="{DC418A6E-1B78-4695-819D-F8FA5270A7FF}" type="parTrans" cxnId="{DB3D5859-6316-4828-89F7-E3426B972C3F}">
      <dgm:prSet/>
      <dgm:spPr/>
      <dgm:t>
        <a:bodyPr/>
        <a:lstStyle/>
        <a:p>
          <a:endParaRPr lang="nl-NL"/>
        </a:p>
      </dgm:t>
    </dgm:pt>
    <dgm:pt modelId="{BEAB2337-8000-4A97-8336-19EB2244C4D9}" type="sibTrans" cxnId="{DB3D5859-6316-4828-89F7-E3426B972C3F}">
      <dgm:prSet/>
      <dgm:spPr/>
      <dgm:t>
        <a:bodyPr/>
        <a:lstStyle/>
        <a:p>
          <a:endParaRPr lang="nl-NL"/>
        </a:p>
      </dgm:t>
    </dgm:pt>
    <dgm:pt modelId="{2805E3A3-5620-4B91-87A6-978FAC278876}">
      <dgm:prSet phldrT="[Tekst]"/>
      <dgm:spPr/>
      <dgm:t>
        <a:bodyPr/>
        <a:lstStyle/>
        <a:p>
          <a:r>
            <a:rPr lang="nl-NL" dirty="0" err="1"/>
            <a:t>Capabilities</a:t>
          </a:r>
          <a:endParaRPr lang="nl-NL" dirty="0"/>
        </a:p>
      </dgm:t>
    </dgm:pt>
    <dgm:pt modelId="{131283E4-18DF-4A91-96F3-E89789FF82FF}" type="parTrans" cxnId="{5A1B4304-C73D-4F80-B439-A12836D7D3D5}">
      <dgm:prSet/>
      <dgm:spPr/>
      <dgm:t>
        <a:bodyPr/>
        <a:lstStyle/>
        <a:p>
          <a:endParaRPr lang="nl-NL"/>
        </a:p>
      </dgm:t>
    </dgm:pt>
    <dgm:pt modelId="{AB2FAF61-A463-432E-A7B8-8009BFD74B3F}" type="sibTrans" cxnId="{5A1B4304-C73D-4F80-B439-A12836D7D3D5}">
      <dgm:prSet/>
      <dgm:spPr/>
      <dgm:t>
        <a:bodyPr/>
        <a:lstStyle/>
        <a:p>
          <a:endParaRPr lang="nl-NL"/>
        </a:p>
      </dgm:t>
    </dgm:pt>
    <dgm:pt modelId="{BEA8768E-B395-40FB-A8F3-6FAEABCF440C}">
      <dgm:prSet phldrT="[Tekst]"/>
      <dgm:spPr/>
      <dgm:t>
        <a:bodyPr/>
        <a:lstStyle/>
        <a:p>
          <a:r>
            <a:rPr lang="nl-NL" dirty="0" err="1">
              <a:solidFill>
                <a:srgbClr val="002060"/>
              </a:solidFill>
            </a:rPr>
            <a:t>Potential</a:t>
          </a:r>
          <a:r>
            <a:rPr lang="nl-NL" dirty="0">
              <a:solidFill>
                <a:srgbClr val="002060"/>
              </a:solidFill>
            </a:rPr>
            <a:t> </a:t>
          </a:r>
          <a:r>
            <a:rPr lang="nl-NL" dirty="0" err="1">
              <a:solidFill>
                <a:srgbClr val="002060"/>
              </a:solidFill>
            </a:rPr>
            <a:t>synergies</a:t>
          </a:r>
          <a:endParaRPr lang="nl-NL" dirty="0">
            <a:solidFill>
              <a:srgbClr val="002060"/>
            </a:solidFill>
          </a:endParaRPr>
        </a:p>
      </dgm:t>
    </dgm:pt>
    <dgm:pt modelId="{09EA7348-7CC4-4806-BE28-934B6FB0712E}" type="parTrans" cxnId="{0B6E4137-1BC4-4173-911D-F2C8F7FF8902}">
      <dgm:prSet/>
      <dgm:spPr/>
      <dgm:t>
        <a:bodyPr/>
        <a:lstStyle/>
        <a:p>
          <a:endParaRPr lang="nl-NL"/>
        </a:p>
      </dgm:t>
    </dgm:pt>
    <dgm:pt modelId="{6F01C827-1CAE-46B8-B8E2-E993B07ADB1D}" type="sibTrans" cxnId="{0B6E4137-1BC4-4173-911D-F2C8F7FF8902}">
      <dgm:prSet/>
      <dgm:spPr/>
      <dgm:t>
        <a:bodyPr/>
        <a:lstStyle/>
        <a:p>
          <a:endParaRPr lang="nl-NL"/>
        </a:p>
      </dgm:t>
    </dgm:pt>
    <dgm:pt modelId="{F29C5A05-F1A9-4097-962D-D89567D3EB22}" type="pres">
      <dgm:prSet presAssocID="{B459F214-3C27-4A8D-AD01-B587DFC01E2D}" presName="Name0" presStyleCnt="0">
        <dgm:presLayoutVars>
          <dgm:chMax val="4"/>
          <dgm:resizeHandles val="exact"/>
        </dgm:presLayoutVars>
      </dgm:prSet>
      <dgm:spPr/>
    </dgm:pt>
    <dgm:pt modelId="{9D0F377E-255C-4EE2-B823-B51256BA6F2A}" type="pres">
      <dgm:prSet presAssocID="{B459F214-3C27-4A8D-AD01-B587DFC01E2D}" presName="ellipse" presStyleLbl="trBgShp" presStyleIdx="0" presStyleCnt="1"/>
      <dgm:spPr/>
    </dgm:pt>
    <dgm:pt modelId="{86C5C981-8295-497D-9D9C-13FDF8E6504B}" type="pres">
      <dgm:prSet presAssocID="{B459F214-3C27-4A8D-AD01-B587DFC01E2D}" presName="arrow1" presStyleLbl="fgShp" presStyleIdx="0" presStyleCnt="1"/>
      <dgm:spPr/>
    </dgm:pt>
    <dgm:pt modelId="{B37A4643-AED1-49DB-8C71-20E903A478CC}" type="pres">
      <dgm:prSet presAssocID="{B459F214-3C27-4A8D-AD01-B587DFC01E2D}" presName="rectangle" presStyleLbl="revTx" presStyleIdx="0" presStyleCnt="1" custLinFactNeighborY="-8473">
        <dgm:presLayoutVars>
          <dgm:bulletEnabled val="1"/>
        </dgm:presLayoutVars>
      </dgm:prSet>
      <dgm:spPr/>
    </dgm:pt>
    <dgm:pt modelId="{6024284E-52CC-45D2-8C53-33712ECC67D1}" type="pres">
      <dgm:prSet presAssocID="{096A587A-CD25-41BC-A88D-1D2A17755773}" presName="item1" presStyleLbl="node1" presStyleIdx="0" presStyleCnt="3" custLinFactNeighborY="-5649">
        <dgm:presLayoutVars>
          <dgm:bulletEnabled val="1"/>
        </dgm:presLayoutVars>
      </dgm:prSet>
      <dgm:spPr/>
    </dgm:pt>
    <dgm:pt modelId="{6C6438D5-11BA-458C-B93C-1E0EAD3F692E}" type="pres">
      <dgm:prSet presAssocID="{2805E3A3-5620-4B91-87A6-978FAC278876}" presName="item2" presStyleLbl="node1" presStyleIdx="1" presStyleCnt="3" custLinFactNeighborY="-5649">
        <dgm:presLayoutVars>
          <dgm:bulletEnabled val="1"/>
        </dgm:presLayoutVars>
      </dgm:prSet>
      <dgm:spPr/>
    </dgm:pt>
    <dgm:pt modelId="{D0FF7E3B-1199-44CB-99F7-0B93992446AE}" type="pres">
      <dgm:prSet presAssocID="{BEA8768E-B395-40FB-A8F3-6FAEABCF440C}" presName="item3" presStyleLbl="node1" presStyleIdx="2" presStyleCnt="3" custLinFactNeighborY="-5649">
        <dgm:presLayoutVars>
          <dgm:bulletEnabled val="1"/>
        </dgm:presLayoutVars>
      </dgm:prSet>
      <dgm:spPr/>
    </dgm:pt>
    <dgm:pt modelId="{F7D81B4D-FA36-4991-8507-C9AAD4808A1E}" type="pres">
      <dgm:prSet presAssocID="{B459F214-3C27-4A8D-AD01-B587DFC01E2D}" presName="funnel" presStyleLbl="trAlignAcc1" presStyleIdx="0" presStyleCnt="1" custLinFactNeighborY="-2270"/>
      <dgm:spPr/>
    </dgm:pt>
  </dgm:ptLst>
  <dgm:cxnLst>
    <dgm:cxn modelId="{0B6E4137-1BC4-4173-911D-F2C8F7FF8902}" srcId="{B459F214-3C27-4A8D-AD01-B587DFC01E2D}" destId="{BEA8768E-B395-40FB-A8F3-6FAEABCF440C}" srcOrd="3" destOrd="0" parTransId="{09EA7348-7CC4-4806-BE28-934B6FB0712E}" sibTransId="{6F01C827-1CAE-46B8-B8E2-E993B07ADB1D}"/>
    <dgm:cxn modelId="{1BDF9EA4-F461-4579-878F-A63F9F3ED117}" srcId="{B459F214-3C27-4A8D-AD01-B587DFC01E2D}" destId="{49717CF5-2E5E-436C-B91E-6405E319C138}" srcOrd="0" destOrd="0" parTransId="{8951B78E-53F4-4CBD-9DC3-0C11F2DA7076}" sibTransId="{F638C442-38D4-476E-AED4-F06B2A0B1225}"/>
    <dgm:cxn modelId="{DB3D5859-6316-4828-89F7-E3426B972C3F}" srcId="{B459F214-3C27-4A8D-AD01-B587DFC01E2D}" destId="{096A587A-CD25-41BC-A88D-1D2A17755773}" srcOrd="1" destOrd="0" parTransId="{DC418A6E-1B78-4695-819D-F8FA5270A7FF}" sibTransId="{BEAB2337-8000-4A97-8336-19EB2244C4D9}"/>
    <dgm:cxn modelId="{203D16C2-E6CA-4552-ABD3-0CE6B8C90531}" type="presOf" srcId="{49717CF5-2E5E-436C-B91E-6405E319C138}" destId="{D0FF7E3B-1199-44CB-99F7-0B93992446AE}" srcOrd="0" destOrd="0" presId="urn:microsoft.com/office/officeart/2005/8/layout/funnel1"/>
    <dgm:cxn modelId="{C125C755-4297-41CC-8022-BD854C6B1A20}" type="presOf" srcId="{BEA8768E-B395-40FB-A8F3-6FAEABCF440C}" destId="{B37A4643-AED1-49DB-8C71-20E903A478CC}" srcOrd="0" destOrd="0" presId="urn:microsoft.com/office/officeart/2005/8/layout/funnel1"/>
    <dgm:cxn modelId="{A8E2CD9C-7E29-4414-AEDA-B8EFE62A386C}" type="presOf" srcId="{096A587A-CD25-41BC-A88D-1D2A17755773}" destId="{6C6438D5-11BA-458C-B93C-1E0EAD3F692E}" srcOrd="0" destOrd="0" presId="urn:microsoft.com/office/officeart/2005/8/layout/funnel1"/>
    <dgm:cxn modelId="{B186CD6B-102C-44DA-9FCF-532BEA237CC7}" type="presOf" srcId="{2805E3A3-5620-4B91-87A6-978FAC278876}" destId="{6024284E-52CC-45D2-8C53-33712ECC67D1}" srcOrd="0" destOrd="0" presId="urn:microsoft.com/office/officeart/2005/8/layout/funnel1"/>
    <dgm:cxn modelId="{5A1B4304-C73D-4F80-B439-A12836D7D3D5}" srcId="{B459F214-3C27-4A8D-AD01-B587DFC01E2D}" destId="{2805E3A3-5620-4B91-87A6-978FAC278876}" srcOrd="2" destOrd="0" parTransId="{131283E4-18DF-4A91-96F3-E89789FF82FF}" sibTransId="{AB2FAF61-A463-432E-A7B8-8009BFD74B3F}"/>
    <dgm:cxn modelId="{43C9462D-3AFF-4520-BBFA-BAFB631747F2}" type="presOf" srcId="{B459F214-3C27-4A8D-AD01-B587DFC01E2D}" destId="{F29C5A05-F1A9-4097-962D-D89567D3EB22}" srcOrd="0" destOrd="0" presId="urn:microsoft.com/office/officeart/2005/8/layout/funnel1"/>
    <dgm:cxn modelId="{C8A0A03F-BB8B-4AD4-BD87-2290E6C46D34}" type="presParOf" srcId="{F29C5A05-F1A9-4097-962D-D89567D3EB22}" destId="{9D0F377E-255C-4EE2-B823-B51256BA6F2A}" srcOrd="0" destOrd="0" presId="urn:microsoft.com/office/officeart/2005/8/layout/funnel1"/>
    <dgm:cxn modelId="{D6A98E0C-D61F-46EB-8282-2A896E5846C4}" type="presParOf" srcId="{F29C5A05-F1A9-4097-962D-D89567D3EB22}" destId="{86C5C981-8295-497D-9D9C-13FDF8E6504B}" srcOrd="1" destOrd="0" presId="urn:microsoft.com/office/officeart/2005/8/layout/funnel1"/>
    <dgm:cxn modelId="{FFFC404F-9483-43F5-B252-0670BEDD76D7}" type="presParOf" srcId="{F29C5A05-F1A9-4097-962D-D89567D3EB22}" destId="{B37A4643-AED1-49DB-8C71-20E903A478CC}" srcOrd="2" destOrd="0" presId="urn:microsoft.com/office/officeart/2005/8/layout/funnel1"/>
    <dgm:cxn modelId="{EC0BC85B-4BE1-4FD8-8BCA-3908A7FC8A48}" type="presParOf" srcId="{F29C5A05-F1A9-4097-962D-D89567D3EB22}" destId="{6024284E-52CC-45D2-8C53-33712ECC67D1}" srcOrd="3" destOrd="0" presId="urn:microsoft.com/office/officeart/2005/8/layout/funnel1"/>
    <dgm:cxn modelId="{E43DB147-3C2E-4D00-91EA-8EE5B3464357}" type="presParOf" srcId="{F29C5A05-F1A9-4097-962D-D89567D3EB22}" destId="{6C6438D5-11BA-458C-B93C-1E0EAD3F692E}" srcOrd="4" destOrd="0" presId="urn:microsoft.com/office/officeart/2005/8/layout/funnel1"/>
    <dgm:cxn modelId="{EB345BCD-EDF2-4F83-85A3-9A40E1FBF87F}" type="presParOf" srcId="{F29C5A05-F1A9-4097-962D-D89567D3EB22}" destId="{D0FF7E3B-1199-44CB-99F7-0B93992446AE}" srcOrd="5" destOrd="0" presId="urn:microsoft.com/office/officeart/2005/8/layout/funnel1"/>
    <dgm:cxn modelId="{F7208BC0-ADAD-448D-8F77-0974A9873DE3}" type="presParOf" srcId="{F29C5A05-F1A9-4097-962D-D89567D3EB22}" destId="{F7D81B4D-FA36-4991-8507-C9AAD4808A1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73AA7A-71E8-4BB1-8F87-F99AB26BF1AF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CFCEA7EA-B866-4BBE-B453-424D1DA7205B}">
      <dgm:prSet phldrT="[Tekst]"/>
      <dgm:spPr/>
      <dgm:t>
        <a:bodyPr/>
        <a:lstStyle/>
        <a:p>
          <a:r>
            <a:rPr lang="nl-NL" dirty="0" err="1"/>
            <a:t>Compe-tences</a:t>
          </a:r>
          <a:endParaRPr lang="nl-NL" dirty="0"/>
        </a:p>
      </dgm:t>
    </dgm:pt>
    <dgm:pt modelId="{F51A6CF9-4955-43BA-9946-0F09E00E9131}" type="parTrans" cxnId="{2235692E-B276-430F-8521-8722703C19BA}">
      <dgm:prSet/>
      <dgm:spPr/>
      <dgm:t>
        <a:bodyPr/>
        <a:lstStyle/>
        <a:p>
          <a:endParaRPr lang="nl-NL"/>
        </a:p>
      </dgm:t>
    </dgm:pt>
    <dgm:pt modelId="{AF3E2ADF-C120-4DC1-9F06-BAA5C4BD3721}" type="sibTrans" cxnId="{2235692E-B276-430F-8521-8722703C19BA}">
      <dgm:prSet/>
      <dgm:spPr/>
      <dgm:t>
        <a:bodyPr/>
        <a:lstStyle/>
        <a:p>
          <a:endParaRPr lang="nl-NL"/>
        </a:p>
      </dgm:t>
    </dgm:pt>
    <dgm:pt modelId="{6F9477CD-0CE8-4440-922E-84712CC31D21}">
      <dgm:prSet phldrT="[Tekst]"/>
      <dgm:spPr/>
      <dgm:t>
        <a:bodyPr/>
        <a:lstStyle/>
        <a:p>
          <a:r>
            <a:rPr lang="nl-NL" dirty="0"/>
            <a:t>Input-output</a:t>
          </a:r>
        </a:p>
      </dgm:t>
    </dgm:pt>
    <dgm:pt modelId="{56325F90-CE1C-42B7-8598-C21EBA75345B}" type="parTrans" cxnId="{F4258E5A-851C-4FC6-B114-6AE9A785645E}">
      <dgm:prSet/>
      <dgm:spPr/>
      <dgm:t>
        <a:bodyPr/>
        <a:lstStyle/>
        <a:p>
          <a:endParaRPr lang="nl-NL"/>
        </a:p>
      </dgm:t>
    </dgm:pt>
    <dgm:pt modelId="{9CF4B311-66D9-44B0-BDA5-4E1A20A2CD00}" type="sibTrans" cxnId="{F4258E5A-851C-4FC6-B114-6AE9A785645E}">
      <dgm:prSet/>
      <dgm:spPr/>
      <dgm:t>
        <a:bodyPr/>
        <a:lstStyle/>
        <a:p>
          <a:endParaRPr lang="nl-NL"/>
        </a:p>
      </dgm:t>
    </dgm:pt>
    <dgm:pt modelId="{6ACE14A9-55EA-459A-A003-760688F9F4DC}">
      <dgm:prSet phldrT="[Tekst]"/>
      <dgm:spPr/>
      <dgm:t>
        <a:bodyPr/>
        <a:lstStyle/>
        <a:p>
          <a:r>
            <a:rPr lang="nl-NL"/>
            <a:t>Proces</a:t>
          </a:r>
          <a:endParaRPr lang="nl-NL" dirty="0"/>
        </a:p>
      </dgm:t>
    </dgm:pt>
    <dgm:pt modelId="{0C3D5549-B0B1-4B6D-B9F8-EA6E3A70C871}" type="parTrans" cxnId="{C1464D83-9D8D-4A8B-BB1F-93357A6605BE}">
      <dgm:prSet/>
      <dgm:spPr/>
      <dgm:t>
        <a:bodyPr/>
        <a:lstStyle/>
        <a:p>
          <a:endParaRPr lang="nl-NL"/>
        </a:p>
      </dgm:t>
    </dgm:pt>
    <dgm:pt modelId="{582CE549-8090-44C8-A25C-E05256BF5B4A}" type="sibTrans" cxnId="{C1464D83-9D8D-4A8B-BB1F-93357A6605BE}">
      <dgm:prSet/>
      <dgm:spPr/>
      <dgm:t>
        <a:bodyPr/>
        <a:lstStyle/>
        <a:p>
          <a:endParaRPr lang="nl-NL"/>
        </a:p>
      </dgm:t>
    </dgm:pt>
    <dgm:pt modelId="{B82A2714-4D7D-4618-98D6-0693476F8644}" type="pres">
      <dgm:prSet presAssocID="{9E73AA7A-71E8-4BB1-8F87-F99AB26BF1A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F033068-FCA7-469C-B16C-B49242808411}" type="pres">
      <dgm:prSet presAssocID="{CFCEA7EA-B866-4BBE-B453-424D1DA7205B}" presName="gear1" presStyleLbl="node1" presStyleIdx="0" presStyleCnt="3">
        <dgm:presLayoutVars>
          <dgm:chMax val="1"/>
          <dgm:bulletEnabled val="1"/>
        </dgm:presLayoutVars>
      </dgm:prSet>
      <dgm:spPr/>
    </dgm:pt>
    <dgm:pt modelId="{F9671153-58CD-44EC-8777-4793D0D60CFF}" type="pres">
      <dgm:prSet presAssocID="{CFCEA7EA-B866-4BBE-B453-424D1DA7205B}" presName="gear1srcNode" presStyleLbl="node1" presStyleIdx="0" presStyleCnt="3"/>
      <dgm:spPr/>
    </dgm:pt>
    <dgm:pt modelId="{555F3313-97D5-4629-9139-3002642D10AD}" type="pres">
      <dgm:prSet presAssocID="{CFCEA7EA-B866-4BBE-B453-424D1DA7205B}" presName="gear1dstNode" presStyleLbl="node1" presStyleIdx="0" presStyleCnt="3"/>
      <dgm:spPr/>
    </dgm:pt>
    <dgm:pt modelId="{ACD8E7E7-1FFB-4DF9-BD0E-228C455E3189}" type="pres">
      <dgm:prSet presAssocID="{6F9477CD-0CE8-4440-922E-84712CC31D21}" presName="gear2" presStyleLbl="node1" presStyleIdx="1" presStyleCnt="3">
        <dgm:presLayoutVars>
          <dgm:chMax val="1"/>
          <dgm:bulletEnabled val="1"/>
        </dgm:presLayoutVars>
      </dgm:prSet>
      <dgm:spPr/>
    </dgm:pt>
    <dgm:pt modelId="{BCF23E23-DAE8-4DD3-82FE-5A819F4E5762}" type="pres">
      <dgm:prSet presAssocID="{6F9477CD-0CE8-4440-922E-84712CC31D21}" presName="gear2srcNode" presStyleLbl="node1" presStyleIdx="1" presStyleCnt="3"/>
      <dgm:spPr/>
    </dgm:pt>
    <dgm:pt modelId="{FF5EACDA-7D46-4952-83FB-AD212E985DC4}" type="pres">
      <dgm:prSet presAssocID="{6F9477CD-0CE8-4440-922E-84712CC31D21}" presName="gear2dstNode" presStyleLbl="node1" presStyleIdx="1" presStyleCnt="3"/>
      <dgm:spPr/>
    </dgm:pt>
    <dgm:pt modelId="{638CEA52-41D7-4649-A80A-CD72AD9B3A7D}" type="pres">
      <dgm:prSet presAssocID="{6ACE14A9-55EA-459A-A003-760688F9F4DC}" presName="gear3" presStyleLbl="node1" presStyleIdx="2" presStyleCnt="3"/>
      <dgm:spPr/>
    </dgm:pt>
    <dgm:pt modelId="{65E59296-9644-4B90-A6B1-BA6A216941B8}" type="pres">
      <dgm:prSet presAssocID="{6ACE14A9-55EA-459A-A003-760688F9F4DC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2D6677B4-A380-430B-AE31-BEAE8DED6446}" type="pres">
      <dgm:prSet presAssocID="{6ACE14A9-55EA-459A-A003-760688F9F4DC}" presName="gear3srcNode" presStyleLbl="node1" presStyleIdx="2" presStyleCnt="3"/>
      <dgm:spPr/>
    </dgm:pt>
    <dgm:pt modelId="{87A21957-CB1D-48EB-BE5C-0969239A38DA}" type="pres">
      <dgm:prSet presAssocID="{6ACE14A9-55EA-459A-A003-760688F9F4DC}" presName="gear3dstNode" presStyleLbl="node1" presStyleIdx="2" presStyleCnt="3"/>
      <dgm:spPr/>
    </dgm:pt>
    <dgm:pt modelId="{39ADB4A1-59A0-4339-A194-656594AE0667}" type="pres">
      <dgm:prSet presAssocID="{AF3E2ADF-C120-4DC1-9F06-BAA5C4BD3721}" presName="connector1" presStyleLbl="sibTrans2D1" presStyleIdx="0" presStyleCnt="3"/>
      <dgm:spPr/>
    </dgm:pt>
    <dgm:pt modelId="{A76F8AEE-8117-4583-B032-4C364AACD209}" type="pres">
      <dgm:prSet presAssocID="{9CF4B311-66D9-44B0-BDA5-4E1A20A2CD00}" presName="connector2" presStyleLbl="sibTrans2D1" presStyleIdx="1" presStyleCnt="3"/>
      <dgm:spPr/>
    </dgm:pt>
    <dgm:pt modelId="{42BA6D38-9B60-4D74-9840-A9EC6584D1A4}" type="pres">
      <dgm:prSet presAssocID="{582CE549-8090-44C8-A25C-E05256BF5B4A}" presName="connector3" presStyleLbl="sibTrans2D1" presStyleIdx="2" presStyleCnt="3"/>
      <dgm:spPr/>
    </dgm:pt>
  </dgm:ptLst>
  <dgm:cxnLst>
    <dgm:cxn modelId="{82C24D75-0E06-444D-B54C-FB75A7AC7825}" type="presOf" srcId="{CFCEA7EA-B866-4BBE-B453-424D1DA7205B}" destId="{BF033068-FCA7-469C-B16C-B49242808411}" srcOrd="0" destOrd="0" presId="urn:microsoft.com/office/officeart/2005/8/layout/gear1"/>
    <dgm:cxn modelId="{C1464D83-9D8D-4A8B-BB1F-93357A6605BE}" srcId="{9E73AA7A-71E8-4BB1-8F87-F99AB26BF1AF}" destId="{6ACE14A9-55EA-459A-A003-760688F9F4DC}" srcOrd="2" destOrd="0" parTransId="{0C3D5549-B0B1-4B6D-B9F8-EA6E3A70C871}" sibTransId="{582CE549-8090-44C8-A25C-E05256BF5B4A}"/>
    <dgm:cxn modelId="{893512C3-8D0D-4B73-9A63-4C012237C934}" type="presOf" srcId="{6F9477CD-0CE8-4440-922E-84712CC31D21}" destId="{ACD8E7E7-1FFB-4DF9-BD0E-228C455E3189}" srcOrd="0" destOrd="0" presId="urn:microsoft.com/office/officeart/2005/8/layout/gear1"/>
    <dgm:cxn modelId="{C9515E67-AA8B-4BB7-BC56-54E9237E1C6F}" type="presOf" srcId="{6ACE14A9-55EA-459A-A003-760688F9F4DC}" destId="{2D6677B4-A380-430B-AE31-BEAE8DED6446}" srcOrd="2" destOrd="0" presId="urn:microsoft.com/office/officeart/2005/8/layout/gear1"/>
    <dgm:cxn modelId="{1C33C67E-C529-4F1D-90BF-CD07424D77A0}" type="presOf" srcId="{6ACE14A9-55EA-459A-A003-760688F9F4DC}" destId="{87A21957-CB1D-48EB-BE5C-0969239A38DA}" srcOrd="3" destOrd="0" presId="urn:microsoft.com/office/officeart/2005/8/layout/gear1"/>
    <dgm:cxn modelId="{73A2BF9C-9EC9-40CE-99B3-95C260C1C3D7}" type="presOf" srcId="{9CF4B311-66D9-44B0-BDA5-4E1A20A2CD00}" destId="{A76F8AEE-8117-4583-B032-4C364AACD209}" srcOrd="0" destOrd="0" presId="urn:microsoft.com/office/officeart/2005/8/layout/gear1"/>
    <dgm:cxn modelId="{F80A462B-6A37-4F2F-9C73-D78A7F6E4353}" type="presOf" srcId="{6ACE14A9-55EA-459A-A003-760688F9F4DC}" destId="{638CEA52-41D7-4649-A80A-CD72AD9B3A7D}" srcOrd="0" destOrd="0" presId="urn:microsoft.com/office/officeart/2005/8/layout/gear1"/>
    <dgm:cxn modelId="{F4258E5A-851C-4FC6-B114-6AE9A785645E}" srcId="{9E73AA7A-71E8-4BB1-8F87-F99AB26BF1AF}" destId="{6F9477CD-0CE8-4440-922E-84712CC31D21}" srcOrd="1" destOrd="0" parTransId="{56325F90-CE1C-42B7-8598-C21EBA75345B}" sibTransId="{9CF4B311-66D9-44B0-BDA5-4E1A20A2CD00}"/>
    <dgm:cxn modelId="{96C39E1E-FDB8-4CAF-AF56-886BDFD4D03A}" type="presOf" srcId="{6F9477CD-0CE8-4440-922E-84712CC31D21}" destId="{BCF23E23-DAE8-4DD3-82FE-5A819F4E5762}" srcOrd="1" destOrd="0" presId="urn:microsoft.com/office/officeart/2005/8/layout/gear1"/>
    <dgm:cxn modelId="{5364618B-BE3A-4362-AEC2-E568B6CCBD7E}" type="presOf" srcId="{CFCEA7EA-B866-4BBE-B453-424D1DA7205B}" destId="{F9671153-58CD-44EC-8777-4793D0D60CFF}" srcOrd="1" destOrd="0" presId="urn:microsoft.com/office/officeart/2005/8/layout/gear1"/>
    <dgm:cxn modelId="{4BFCE5F8-CB4D-4CE2-B12E-06DA0A7DF5CB}" type="presOf" srcId="{6ACE14A9-55EA-459A-A003-760688F9F4DC}" destId="{65E59296-9644-4B90-A6B1-BA6A216941B8}" srcOrd="1" destOrd="0" presId="urn:microsoft.com/office/officeart/2005/8/layout/gear1"/>
    <dgm:cxn modelId="{23CCBC00-653C-4BE2-ACAF-35DE5481B312}" type="presOf" srcId="{6F9477CD-0CE8-4440-922E-84712CC31D21}" destId="{FF5EACDA-7D46-4952-83FB-AD212E985DC4}" srcOrd="2" destOrd="0" presId="urn:microsoft.com/office/officeart/2005/8/layout/gear1"/>
    <dgm:cxn modelId="{2F7F0074-E1D9-440F-9463-9C7C573AD850}" type="presOf" srcId="{AF3E2ADF-C120-4DC1-9F06-BAA5C4BD3721}" destId="{39ADB4A1-59A0-4339-A194-656594AE0667}" srcOrd="0" destOrd="0" presId="urn:microsoft.com/office/officeart/2005/8/layout/gear1"/>
    <dgm:cxn modelId="{2235692E-B276-430F-8521-8722703C19BA}" srcId="{9E73AA7A-71E8-4BB1-8F87-F99AB26BF1AF}" destId="{CFCEA7EA-B866-4BBE-B453-424D1DA7205B}" srcOrd="0" destOrd="0" parTransId="{F51A6CF9-4955-43BA-9946-0F09E00E9131}" sibTransId="{AF3E2ADF-C120-4DC1-9F06-BAA5C4BD3721}"/>
    <dgm:cxn modelId="{3370DADB-09EB-42B4-8482-9D71EF87DC89}" type="presOf" srcId="{582CE549-8090-44C8-A25C-E05256BF5B4A}" destId="{42BA6D38-9B60-4D74-9840-A9EC6584D1A4}" srcOrd="0" destOrd="0" presId="urn:microsoft.com/office/officeart/2005/8/layout/gear1"/>
    <dgm:cxn modelId="{BF3F7253-8E9F-42EF-B694-488660C7DC07}" type="presOf" srcId="{CFCEA7EA-B866-4BBE-B453-424D1DA7205B}" destId="{555F3313-97D5-4629-9139-3002642D10AD}" srcOrd="2" destOrd="0" presId="urn:microsoft.com/office/officeart/2005/8/layout/gear1"/>
    <dgm:cxn modelId="{749DCAE5-F697-4451-9AF5-445120340B78}" type="presOf" srcId="{9E73AA7A-71E8-4BB1-8F87-F99AB26BF1AF}" destId="{B82A2714-4D7D-4618-98D6-0693476F8644}" srcOrd="0" destOrd="0" presId="urn:microsoft.com/office/officeart/2005/8/layout/gear1"/>
    <dgm:cxn modelId="{563A271E-AD7C-4FA8-8DF1-A91A702686AE}" type="presParOf" srcId="{B82A2714-4D7D-4618-98D6-0693476F8644}" destId="{BF033068-FCA7-469C-B16C-B49242808411}" srcOrd="0" destOrd="0" presId="urn:microsoft.com/office/officeart/2005/8/layout/gear1"/>
    <dgm:cxn modelId="{698E7D48-AD22-417D-8DBA-E66CF7A3BB1B}" type="presParOf" srcId="{B82A2714-4D7D-4618-98D6-0693476F8644}" destId="{F9671153-58CD-44EC-8777-4793D0D60CFF}" srcOrd="1" destOrd="0" presId="urn:microsoft.com/office/officeart/2005/8/layout/gear1"/>
    <dgm:cxn modelId="{7D7D7807-5F8A-4AA2-802C-1337F382F66E}" type="presParOf" srcId="{B82A2714-4D7D-4618-98D6-0693476F8644}" destId="{555F3313-97D5-4629-9139-3002642D10AD}" srcOrd="2" destOrd="0" presId="urn:microsoft.com/office/officeart/2005/8/layout/gear1"/>
    <dgm:cxn modelId="{83876D70-C55D-4D7D-963B-4E364DE7DA89}" type="presParOf" srcId="{B82A2714-4D7D-4618-98D6-0693476F8644}" destId="{ACD8E7E7-1FFB-4DF9-BD0E-228C455E3189}" srcOrd="3" destOrd="0" presId="urn:microsoft.com/office/officeart/2005/8/layout/gear1"/>
    <dgm:cxn modelId="{2C44B63C-1D6B-40D9-9389-48FD68B2A473}" type="presParOf" srcId="{B82A2714-4D7D-4618-98D6-0693476F8644}" destId="{BCF23E23-DAE8-4DD3-82FE-5A819F4E5762}" srcOrd="4" destOrd="0" presId="urn:microsoft.com/office/officeart/2005/8/layout/gear1"/>
    <dgm:cxn modelId="{DC520CFF-076C-4F7A-9ACA-3236DD060E9A}" type="presParOf" srcId="{B82A2714-4D7D-4618-98D6-0693476F8644}" destId="{FF5EACDA-7D46-4952-83FB-AD212E985DC4}" srcOrd="5" destOrd="0" presId="urn:microsoft.com/office/officeart/2005/8/layout/gear1"/>
    <dgm:cxn modelId="{810844E8-B167-4207-8866-D103AF365777}" type="presParOf" srcId="{B82A2714-4D7D-4618-98D6-0693476F8644}" destId="{638CEA52-41D7-4649-A80A-CD72AD9B3A7D}" srcOrd="6" destOrd="0" presId="urn:microsoft.com/office/officeart/2005/8/layout/gear1"/>
    <dgm:cxn modelId="{781EF2FF-7A6C-4092-8155-A721098A768F}" type="presParOf" srcId="{B82A2714-4D7D-4618-98D6-0693476F8644}" destId="{65E59296-9644-4B90-A6B1-BA6A216941B8}" srcOrd="7" destOrd="0" presId="urn:microsoft.com/office/officeart/2005/8/layout/gear1"/>
    <dgm:cxn modelId="{3F9AEA86-EC07-45CB-BDB4-07E25C5A7D41}" type="presParOf" srcId="{B82A2714-4D7D-4618-98D6-0693476F8644}" destId="{2D6677B4-A380-430B-AE31-BEAE8DED6446}" srcOrd="8" destOrd="0" presId="urn:microsoft.com/office/officeart/2005/8/layout/gear1"/>
    <dgm:cxn modelId="{1B746C99-4324-4D43-9BE2-5F33A54B55C2}" type="presParOf" srcId="{B82A2714-4D7D-4618-98D6-0693476F8644}" destId="{87A21957-CB1D-48EB-BE5C-0969239A38DA}" srcOrd="9" destOrd="0" presId="urn:microsoft.com/office/officeart/2005/8/layout/gear1"/>
    <dgm:cxn modelId="{CE64212A-3988-4782-A966-059F758DA631}" type="presParOf" srcId="{B82A2714-4D7D-4618-98D6-0693476F8644}" destId="{39ADB4A1-59A0-4339-A194-656594AE0667}" srcOrd="10" destOrd="0" presId="urn:microsoft.com/office/officeart/2005/8/layout/gear1"/>
    <dgm:cxn modelId="{ECDD2609-A033-4522-BF5C-BF52DF0A6660}" type="presParOf" srcId="{B82A2714-4D7D-4618-98D6-0693476F8644}" destId="{A76F8AEE-8117-4583-B032-4C364AACD209}" srcOrd="11" destOrd="0" presId="urn:microsoft.com/office/officeart/2005/8/layout/gear1"/>
    <dgm:cxn modelId="{D715EED8-AF53-4162-BF83-6A66F775DC4E}" type="presParOf" srcId="{B82A2714-4D7D-4618-98D6-0693476F8644}" destId="{42BA6D38-9B60-4D74-9840-A9EC6584D1A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59F214-3C27-4A8D-AD01-B587DFC01E2D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49717CF5-2E5E-436C-B91E-6405E319C138}">
      <dgm:prSet phldrT="[Tekst]"/>
      <dgm:spPr/>
      <dgm:t>
        <a:bodyPr/>
        <a:lstStyle/>
        <a:p>
          <a:r>
            <a:rPr lang="nl-NL" dirty="0"/>
            <a:t>Smart </a:t>
          </a:r>
          <a:r>
            <a:rPr lang="nl-NL" dirty="0" err="1"/>
            <a:t>Spec</a:t>
          </a:r>
          <a:r>
            <a:rPr lang="nl-NL" dirty="0"/>
            <a:t>.</a:t>
          </a:r>
        </a:p>
      </dgm:t>
    </dgm:pt>
    <dgm:pt modelId="{8951B78E-53F4-4CBD-9DC3-0C11F2DA7076}" type="parTrans" cxnId="{1BDF9EA4-F461-4579-878F-A63F9F3ED117}">
      <dgm:prSet/>
      <dgm:spPr/>
      <dgm:t>
        <a:bodyPr/>
        <a:lstStyle/>
        <a:p>
          <a:endParaRPr lang="nl-NL"/>
        </a:p>
      </dgm:t>
    </dgm:pt>
    <dgm:pt modelId="{F638C442-38D4-476E-AED4-F06B2A0B1225}" type="sibTrans" cxnId="{1BDF9EA4-F461-4579-878F-A63F9F3ED117}">
      <dgm:prSet/>
      <dgm:spPr/>
      <dgm:t>
        <a:bodyPr/>
        <a:lstStyle/>
        <a:p>
          <a:endParaRPr lang="nl-NL"/>
        </a:p>
      </dgm:t>
    </dgm:pt>
    <dgm:pt modelId="{096A587A-CD25-41BC-A88D-1D2A17755773}">
      <dgm:prSet phldrT="[Tekst]"/>
      <dgm:spPr/>
      <dgm:t>
        <a:bodyPr/>
        <a:lstStyle/>
        <a:p>
          <a:r>
            <a:rPr lang="nl-NL" dirty="0"/>
            <a:t>Value </a:t>
          </a:r>
          <a:r>
            <a:rPr lang="nl-NL" dirty="0" err="1"/>
            <a:t>chains</a:t>
          </a:r>
          <a:endParaRPr lang="nl-NL" dirty="0"/>
        </a:p>
      </dgm:t>
    </dgm:pt>
    <dgm:pt modelId="{DC418A6E-1B78-4695-819D-F8FA5270A7FF}" type="parTrans" cxnId="{DB3D5859-6316-4828-89F7-E3426B972C3F}">
      <dgm:prSet/>
      <dgm:spPr/>
      <dgm:t>
        <a:bodyPr/>
        <a:lstStyle/>
        <a:p>
          <a:endParaRPr lang="nl-NL"/>
        </a:p>
      </dgm:t>
    </dgm:pt>
    <dgm:pt modelId="{BEAB2337-8000-4A97-8336-19EB2244C4D9}" type="sibTrans" cxnId="{DB3D5859-6316-4828-89F7-E3426B972C3F}">
      <dgm:prSet/>
      <dgm:spPr/>
      <dgm:t>
        <a:bodyPr/>
        <a:lstStyle/>
        <a:p>
          <a:endParaRPr lang="nl-NL"/>
        </a:p>
      </dgm:t>
    </dgm:pt>
    <dgm:pt modelId="{2805E3A3-5620-4B91-87A6-978FAC278876}">
      <dgm:prSet phldrT="[Tekst]"/>
      <dgm:spPr/>
      <dgm:t>
        <a:bodyPr/>
        <a:lstStyle/>
        <a:p>
          <a:r>
            <a:rPr lang="nl-NL" dirty="0" err="1"/>
            <a:t>Capabilities</a:t>
          </a:r>
          <a:endParaRPr lang="nl-NL" dirty="0"/>
        </a:p>
      </dgm:t>
    </dgm:pt>
    <dgm:pt modelId="{131283E4-18DF-4A91-96F3-E89789FF82FF}" type="parTrans" cxnId="{5A1B4304-C73D-4F80-B439-A12836D7D3D5}">
      <dgm:prSet/>
      <dgm:spPr/>
      <dgm:t>
        <a:bodyPr/>
        <a:lstStyle/>
        <a:p>
          <a:endParaRPr lang="nl-NL"/>
        </a:p>
      </dgm:t>
    </dgm:pt>
    <dgm:pt modelId="{AB2FAF61-A463-432E-A7B8-8009BFD74B3F}" type="sibTrans" cxnId="{5A1B4304-C73D-4F80-B439-A12836D7D3D5}">
      <dgm:prSet/>
      <dgm:spPr/>
      <dgm:t>
        <a:bodyPr/>
        <a:lstStyle/>
        <a:p>
          <a:endParaRPr lang="nl-NL"/>
        </a:p>
      </dgm:t>
    </dgm:pt>
    <dgm:pt modelId="{BEA8768E-B395-40FB-A8F3-6FAEABCF440C}">
      <dgm:prSet phldrT="[Tekst]"/>
      <dgm:spPr/>
      <dgm:t>
        <a:bodyPr/>
        <a:lstStyle/>
        <a:p>
          <a:r>
            <a:rPr lang="nl-NL" dirty="0" err="1">
              <a:solidFill>
                <a:srgbClr val="002060"/>
              </a:solidFill>
            </a:rPr>
            <a:t>Potential</a:t>
          </a:r>
          <a:r>
            <a:rPr lang="nl-NL" dirty="0">
              <a:solidFill>
                <a:srgbClr val="002060"/>
              </a:solidFill>
            </a:rPr>
            <a:t> </a:t>
          </a:r>
          <a:r>
            <a:rPr lang="nl-NL" dirty="0" err="1">
              <a:solidFill>
                <a:srgbClr val="002060"/>
              </a:solidFill>
            </a:rPr>
            <a:t>synergies</a:t>
          </a:r>
          <a:endParaRPr lang="nl-NL" dirty="0">
            <a:solidFill>
              <a:srgbClr val="002060"/>
            </a:solidFill>
          </a:endParaRPr>
        </a:p>
      </dgm:t>
    </dgm:pt>
    <dgm:pt modelId="{09EA7348-7CC4-4806-BE28-934B6FB0712E}" type="parTrans" cxnId="{0B6E4137-1BC4-4173-911D-F2C8F7FF8902}">
      <dgm:prSet/>
      <dgm:spPr/>
      <dgm:t>
        <a:bodyPr/>
        <a:lstStyle/>
        <a:p>
          <a:endParaRPr lang="nl-NL"/>
        </a:p>
      </dgm:t>
    </dgm:pt>
    <dgm:pt modelId="{6F01C827-1CAE-46B8-B8E2-E993B07ADB1D}" type="sibTrans" cxnId="{0B6E4137-1BC4-4173-911D-F2C8F7FF8902}">
      <dgm:prSet/>
      <dgm:spPr/>
      <dgm:t>
        <a:bodyPr/>
        <a:lstStyle/>
        <a:p>
          <a:endParaRPr lang="nl-NL"/>
        </a:p>
      </dgm:t>
    </dgm:pt>
    <dgm:pt modelId="{F29C5A05-F1A9-4097-962D-D89567D3EB22}" type="pres">
      <dgm:prSet presAssocID="{B459F214-3C27-4A8D-AD01-B587DFC01E2D}" presName="Name0" presStyleCnt="0">
        <dgm:presLayoutVars>
          <dgm:chMax val="4"/>
          <dgm:resizeHandles val="exact"/>
        </dgm:presLayoutVars>
      </dgm:prSet>
      <dgm:spPr/>
    </dgm:pt>
    <dgm:pt modelId="{9D0F377E-255C-4EE2-B823-B51256BA6F2A}" type="pres">
      <dgm:prSet presAssocID="{B459F214-3C27-4A8D-AD01-B587DFC01E2D}" presName="ellipse" presStyleLbl="trBgShp" presStyleIdx="0" presStyleCnt="1"/>
      <dgm:spPr/>
    </dgm:pt>
    <dgm:pt modelId="{86C5C981-8295-497D-9D9C-13FDF8E6504B}" type="pres">
      <dgm:prSet presAssocID="{B459F214-3C27-4A8D-AD01-B587DFC01E2D}" presName="arrow1" presStyleLbl="fgShp" presStyleIdx="0" presStyleCnt="1"/>
      <dgm:spPr/>
    </dgm:pt>
    <dgm:pt modelId="{B37A4643-AED1-49DB-8C71-20E903A478CC}" type="pres">
      <dgm:prSet presAssocID="{B459F214-3C27-4A8D-AD01-B587DFC01E2D}" presName="rectangle" presStyleLbl="revTx" presStyleIdx="0" presStyleCnt="1" custLinFactNeighborY="-8473">
        <dgm:presLayoutVars>
          <dgm:bulletEnabled val="1"/>
        </dgm:presLayoutVars>
      </dgm:prSet>
      <dgm:spPr/>
    </dgm:pt>
    <dgm:pt modelId="{6024284E-52CC-45D2-8C53-33712ECC67D1}" type="pres">
      <dgm:prSet presAssocID="{096A587A-CD25-41BC-A88D-1D2A17755773}" presName="item1" presStyleLbl="node1" presStyleIdx="0" presStyleCnt="3" custLinFactNeighborY="-5649">
        <dgm:presLayoutVars>
          <dgm:bulletEnabled val="1"/>
        </dgm:presLayoutVars>
      </dgm:prSet>
      <dgm:spPr/>
    </dgm:pt>
    <dgm:pt modelId="{6C6438D5-11BA-458C-B93C-1E0EAD3F692E}" type="pres">
      <dgm:prSet presAssocID="{2805E3A3-5620-4B91-87A6-978FAC278876}" presName="item2" presStyleLbl="node1" presStyleIdx="1" presStyleCnt="3" custLinFactNeighborY="-5649">
        <dgm:presLayoutVars>
          <dgm:bulletEnabled val="1"/>
        </dgm:presLayoutVars>
      </dgm:prSet>
      <dgm:spPr/>
    </dgm:pt>
    <dgm:pt modelId="{D0FF7E3B-1199-44CB-99F7-0B93992446AE}" type="pres">
      <dgm:prSet presAssocID="{BEA8768E-B395-40FB-A8F3-6FAEABCF440C}" presName="item3" presStyleLbl="node1" presStyleIdx="2" presStyleCnt="3" custLinFactNeighborY="-5649">
        <dgm:presLayoutVars>
          <dgm:bulletEnabled val="1"/>
        </dgm:presLayoutVars>
      </dgm:prSet>
      <dgm:spPr/>
    </dgm:pt>
    <dgm:pt modelId="{F7D81B4D-FA36-4991-8507-C9AAD4808A1E}" type="pres">
      <dgm:prSet presAssocID="{B459F214-3C27-4A8D-AD01-B587DFC01E2D}" presName="funnel" presStyleLbl="trAlignAcc1" presStyleIdx="0" presStyleCnt="1" custLinFactNeighborY="-2270"/>
      <dgm:spPr/>
    </dgm:pt>
  </dgm:ptLst>
  <dgm:cxnLst>
    <dgm:cxn modelId="{0B6E4137-1BC4-4173-911D-F2C8F7FF8902}" srcId="{B459F214-3C27-4A8D-AD01-B587DFC01E2D}" destId="{BEA8768E-B395-40FB-A8F3-6FAEABCF440C}" srcOrd="3" destOrd="0" parTransId="{09EA7348-7CC4-4806-BE28-934B6FB0712E}" sibTransId="{6F01C827-1CAE-46B8-B8E2-E993B07ADB1D}"/>
    <dgm:cxn modelId="{1BDF9EA4-F461-4579-878F-A63F9F3ED117}" srcId="{B459F214-3C27-4A8D-AD01-B587DFC01E2D}" destId="{49717CF5-2E5E-436C-B91E-6405E319C138}" srcOrd="0" destOrd="0" parTransId="{8951B78E-53F4-4CBD-9DC3-0C11F2DA7076}" sibTransId="{F638C442-38D4-476E-AED4-F06B2A0B1225}"/>
    <dgm:cxn modelId="{DB3D5859-6316-4828-89F7-E3426B972C3F}" srcId="{B459F214-3C27-4A8D-AD01-B587DFC01E2D}" destId="{096A587A-CD25-41BC-A88D-1D2A17755773}" srcOrd="1" destOrd="0" parTransId="{DC418A6E-1B78-4695-819D-F8FA5270A7FF}" sibTransId="{BEAB2337-8000-4A97-8336-19EB2244C4D9}"/>
    <dgm:cxn modelId="{203D16C2-E6CA-4552-ABD3-0CE6B8C90531}" type="presOf" srcId="{49717CF5-2E5E-436C-B91E-6405E319C138}" destId="{D0FF7E3B-1199-44CB-99F7-0B93992446AE}" srcOrd="0" destOrd="0" presId="urn:microsoft.com/office/officeart/2005/8/layout/funnel1"/>
    <dgm:cxn modelId="{C125C755-4297-41CC-8022-BD854C6B1A20}" type="presOf" srcId="{BEA8768E-B395-40FB-A8F3-6FAEABCF440C}" destId="{B37A4643-AED1-49DB-8C71-20E903A478CC}" srcOrd="0" destOrd="0" presId="urn:microsoft.com/office/officeart/2005/8/layout/funnel1"/>
    <dgm:cxn modelId="{A8E2CD9C-7E29-4414-AEDA-B8EFE62A386C}" type="presOf" srcId="{096A587A-CD25-41BC-A88D-1D2A17755773}" destId="{6C6438D5-11BA-458C-B93C-1E0EAD3F692E}" srcOrd="0" destOrd="0" presId="urn:microsoft.com/office/officeart/2005/8/layout/funnel1"/>
    <dgm:cxn modelId="{B186CD6B-102C-44DA-9FCF-532BEA237CC7}" type="presOf" srcId="{2805E3A3-5620-4B91-87A6-978FAC278876}" destId="{6024284E-52CC-45D2-8C53-33712ECC67D1}" srcOrd="0" destOrd="0" presId="urn:microsoft.com/office/officeart/2005/8/layout/funnel1"/>
    <dgm:cxn modelId="{5A1B4304-C73D-4F80-B439-A12836D7D3D5}" srcId="{B459F214-3C27-4A8D-AD01-B587DFC01E2D}" destId="{2805E3A3-5620-4B91-87A6-978FAC278876}" srcOrd="2" destOrd="0" parTransId="{131283E4-18DF-4A91-96F3-E89789FF82FF}" sibTransId="{AB2FAF61-A463-432E-A7B8-8009BFD74B3F}"/>
    <dgm:cxn modelId="{43C9462D-3AFF-4520-BBFA-BAFB631747F2}" type="presOf" srcId="{B459F214-3C27-4A8D-AD01-B587DFC01E2D}" destId="{F29C5A05-F1A9-4097-962D-D89567D3EB22}" srcOrd="0" destOrd="0" presId="urn:microsoft.com/office/officeart/2005/8/layout/funnel1"/>
    <dgm:cxn modelId="{C8A0A03F-BB8B-4AD4-BD87-2290E6C46D34}" type="presParOf" srcId="{F29C5A05-F1A9-4097-962D-D89567D3EB22}" destId="{9D0F377E-255C-4EE2-B823-B51256BA6F2A}" srcOrd="0" destOrd="0" presId="urn:microsoft.com/office/officeart/2005/8/layout/funnel1"/>
    <dgm:cxn modelId="{D6A98E0C-D61F-46EB-8282-2A896E5846C4}" type="presParOf" srcId="{F29C5A05-F1A9-4097-962D-D89567D3EB22}" destId="{86C5C981-8295-497D-9D9C-13FDF8E6504B}" srcOrd="1" destOrd="0" presId="urn:microsoft.com/office/officeart/2005/8/layout/funnel1"/>
    <dgm:cxn modelId="{FFFC404F-9483-43F5-B252-0670BEDD76D7}" type="presParOf" srcId="{F29C5A05-F1A9-4097-962D-D89567D3EB22}" destId="{B37A4643-AED1-49DB-8C71-20E903A478CC}" srcOrd="2" destOrd="0" presId="urn:microsoft.com/office/officeart/2005/8/layout/funnel1"/>
    <dgm:cxn modelId="{EC0BC85B-4BE1-4FD8-8BCA-3908A7FC8A48}" type="presParOf" srcId="{F29C5A05-F1A9-4097-962D-D89567D3EB22}" destId="{6024284E-52CC-45D2-8C53-33712ECC67D1}" srcOrd="3" destOrd="0" presId="urn:microsoft.com/office/officeart/2005/8/layout/funnel1"/>
    <dgm:cxn modelId="{E43DB147-3C2E-4D00-91EA-8EE5B3464357}" type="presParOf" srcId="{F29C5A05-F1A9-4097-962D-D89567D3EB22}" destId="{6C6438D5-11BA-458C-B93C-1E0EAD3F692E}" srcOrd="4" destOrd="0" presId="urn:microsoft.com/office/officeart/2005/8/layout/funnel1"/>
    <dgm:cxn modelId="{EB345BCD-EDF2-4F83-85A3-9A40E1FBF87F}" type="presParOf" srcId="{F29C5A05-F1A9-4097-962D-D89567D3EB22}" destId="{D0FF7E3B-1199-44CB-99F7-0B93992446AE}" srcOrd="5" destOrd="0" presId="urn:microsoft.com/office/officeart/2005/8/layout/funnel1"/>
    <dgm:cxn modelId="{F7208BC0-ADAD-448D-8F77-0974A9873DE3}" type="presParOf" srcId="{F29C5A05-F1A9-4097-962D-D89567D3EB22}" destId="{F7D81B4D-FA36-4991-8507-C9AAD4808A1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73AA7A-71E8-4BB1-8F87-F99AB26BF1AF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CFCEA7EA-B866-4BBE-B453-424D1DA7205B}">
      <dgm:prSet phldrT="[Tekst]"/>
      <dgm:spPr/>
      <dgm:t>
        <a:bodyPr/>
        <a:lstStyle/>
        <a:p>
          <a:r>
            <a:rPr lang="nl-NL" dirty="0" err="1"/>
            <a:t>Compe-tences</a:t>
          </a:r>
          <a:endParaRPr lang="nl-NL" dirty="0"/>
        </a:p>
      </dgm:t>
    </dgm:pt>
    <dgm:pt modelId="{F51A6CF9-4955-43BA-9946-0F09E00E9131}" type="parTrans" cxnId="{2235692E-B276-430F-8521-8722703C19BA}">
      <dgm:prSet/>
      <dgm:spPr/>
      <dgm:t>
        <a:bodyPr/>
        <a:lstStyle/>
        <a:p>
          <a:endParaRPr lang="nl-NL"/>
        </a:p>
      </dgm:t>
    </dgm:pt>
    <dgm:pt modelId="{AF3E2ADF-C120-4DC1-9F06-BAA5C4BD3721}" type="sibTrans" cxnId="{2235692E-B276-430F-8521-8722703C19BA}">
      <dgm:prSet/>
      <dgm:spPr/>
      <dgm:t>
        <a:bodyPr/>
        <a:lstStyle/>
        <a:p>
          <a:endParaRPr lang="nl-NL"/>
        </a:p>
      </dgm:t>
    </dgm:pt>
    <dgm:pt modelId="{6F9477CD-0CE8-4440-922E-84712CC31D21}">
      <dgm:prSet phldrT="[Tekst]"/>
      <dgm:spPr/>
      <dgm:t>
        <a:bodyPr/>
        <a:lstStyle/>
        <a:p>
          <a:r>
            <a:rPr lang="nl-NL" dirty="0"/>
            <a:t>Input-output</a:t>
          </a:r>
        </a:p>
      </dgm:t>
    </dgm:pt>
    <dgm:pt modelId="{56325F90-CE1C-42B7-8598-C21EBA75345B}" type="parTrans" cxnId="{F4258E5A-851C-4FC6-B114-6AE9A785645E}">
      <dgm:prSet/>
      <dgm:spPr/>
      <dgm:t>
        <a:bodyPr/>
        <a:lstStyle/>
        <a:p>
          <a:endParaRPr lang="nl-NL"/>
        </a:p>
      </dgm:t>
    </dgm:pt>
    <dgm:pt modelId="{9CF4B311-66D9-44B0-BDA5-4E1A20A2CD00}" type="sibTrans" cxnId="{F4258E5A-851C-4FC6-B114-6AE9A785645E}">
      <dgm:prSet/>
      <dgm:spPr/>
      <dgm:t>
        <a:bodyPr/>
        <a:lstStyle/>
        <a:p>
          <a:endParaRPr lang="nl-NL"/>
        </a:p>
      </dgm:t>
    </dgm:pt>
    <dgm:pt modelId="{6ACE14A9-55EA-459A-A003-760688F9F4DC}">
      <dgm:prSet phldrT="[Tekst]"/>
      <dgm:spPr/>
      <dgm:t>
        <a:bodyPr/>
        <a:lstStyle/>
        <a:p>
          <a:r>
            <a:rPr lang="nl-NL"/>
            <a:t>Proces</a:t>
          </a:r>
          <a:endParaRPr lang="nl-NL" dirty="0"/>
        </a:p>
      </dgm:t>
    </dgm:pt>
    <dgm:pt modelId="{0C3D5549-B0B1-4B6D-B9F8-EA6E3A70C871}" type="parTrans" cxnId="{C1464D83-9D8D-4A8B-BB1F-93357A6605BE}">
      <dgm:prSet/>
      <dgm:spPr/>
      <dgm:t>
        <a:bodyPr/>
        <a:lstStyle/>
        <a:p>
          <a:endParaRPr lang="nl-NL"/>
        </a:p>
      </dgm:t>
    </dgm:pt>
    <dgm:pt modelId="{582CE549-8090-44C8-A25C-E05256BF5B4A}" type="sibTrans" cxnId="{C1464D83-9D8D-4A8B-BB1F-93357A6605BE}">
      <dgm:prSet/>
      <dgm:spPr/>
      <dgm:t>
        <a:bodyPr/>
        <a:lstStyle/>
        <a:p>
          <a:endParaRPr lang="nl-NL"/>
        </a:p>
      </dgm:t>
    </dgm:pt>
    <dgm:pt modelId="{B82A2714-4D7D-4618-98D6-0693476F8644}" type="pres">
      <dgm:prSet presAssocID="{9E73AA7A-71E8-4BB1-8F87-F99AB26BF1A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F033068-FCA7-469C-B16C-B49242808411}" type="pres">
      <dgm:prSet presAssocID="{CFCEA7EA-B866-4BBE-B453-424D1DA7205B}" presName="gear1" presStyleLbl="node1" presStyleIdx="0" presStyleCnt="3">
        <dgm:presLayoutVars>
          <dgm:chMax val="1"/>
          <dgm:bulletEnabled val="1"/>
        </dgm:presLayoutVars>
      </dgm:prSet>
      <dgm:spPr/>
    </dgm:pt>
    <dgm:pt modelId="{F9671153-58CD-44EC-8777-4793D0D60CFF}" type="pres">
      <dgm:prSet presAssocID="{CFCEA7EA-B866-4BBE-B453-424D1DA7205B}" presName="gear1srcNode" presStyleLbl="node1" presStyleIdx="0" presStyleCnt="3"/>
      <dgm:spPr/>
    </dgm:pt>
    <dgm:pt modelId="{555F3313-97D5-4629-9139-3002642D10AD}" type="pres">
      <dgm:prSet presAssocID="{CFCEA7EA-B866-4BBE-B453-424D1DA7205B}" presName="gear1dstNode" presStyleLbl="node1" presStyleIdx="0" presStyleCnt="3"/>
      <dgm:spPr/>
    </dgm:pt>
    <dgm:pt modelId="{ACD8E7E7-1FFB-4DF9-BD0E-228C455E3189}" type="pres">
      <dgm:prSet presAssocID="{6F9477CD-0CE8-4440-922E-84712CC31D21}" presName="gear2" presStyleLbl="node1" presStyleIdx="1" presStyleCnt="3">
        <dgm:presLayoutVars>
          <dgm:chMax val="1"/>
          <dgm:bulletEnabled val="1"/>
        </dgm:presLayoutVars>
      </dgm:prSet>
      <dgm:spPr/>
    </dgm:pt>
    <dgm:pt modelId="{BCF23E23-DAE8-4DD3-82FE-5A819F4E5762}" type="pres">
      <dgm:prSet presAssocID="{6F9477CD-0CE8-4440-922E-84712CC31D21}" presName="gear2srcNode" presStyleLbl="node1" presStyleIdx="1" presStyleCnt="3"/>
      <dgm:spPr/>
    </dgm:pt>
    <dgm:pt modelId="{FF5EACDA-7D46-4952-83FB-AD212E985DC4}" type="pres">
      <dgm:prSet presAssocID="{6F9477CD-0CE8-4440-922E-84712CC31D21}" presName="gear2dstNode" presStyleLbl="node1" presStyleIdx="1" presStyleCnt="3"/>
      <dgm:spPr/>
    </dgm:pt>
    <dgm:pt modelId="{638CEA52-41D7-4649-A80A-CD72AD9B3A7D}" type="pres">
      <dgm:prSet presAssocID="{6ACE14A9-55EA-459A-A003-760688F9F4DC}" presName="gear3" presStyleLbl="node1" presStyleIdx="2" presStyleCnt="3"/>
      <dgm:spPr/>
    </dgm:pt>
    <dgm:pt modelId="{65E59296-9644-4B90-A6B1-BA6A216941B8}" type="pres">
      <dgm:prSet presAssocID="{6ACE14A9-55EA-459A-A003-760688F9F4DC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2D6677B4-A380-430B-AE31-BEAE8DED6446}" type="pres">
      <dgm:prSet presAssocID="{6ACE14A9-55EA-459A-A003-760688F9F4DC}" presName="gear3srcNode" presStyleLbl="node1" presStyleIdx="2" presStyleCnt="3"/>
      <dgm:spPr/>
    </dgm:pt>
    <dgm:pt modelId="{87A21957-CB1D-48EB-BE5C-0969239A38DA}" type="pres">
      <dgm:prSet presAssocID="{6ACE14A9-55EA-459A-A003-760688F9F4DC}" presName="gear3dstNode" presStyleLbl="node1" presStyleIdx="2" presStyleCnt="3"/>
      <dgm:spPr/>
    </dgm:pt>
    <dgm:pt modelId="{39ADB4A1-59A0-4339-A194-656594AE0667}" type="pres">
      <dgm:prSet presAssocID="{AF3E2ADF-C120-4DC1-9F06-BAA5C4BD3721}" presName="connector1" presStyleLbl="sibTrans2D1" presStyleIdx="0" presStyleCnt="3"/>
      <dgm:spPr/>
    </dgm:pt>
    <dgm:pt modelId="{A76F8AEE-8117-4583-B032-4C364AACD209}" type="pres">
      <dgm:prSet presAssocID="{9CF4B311-66D9-44B0-BDA5-4E1A20A2CD00}" presName="connector2" presStyleLbl="sibTrans2D1" presStyleIdx="1" presStyleCnt="3"/>
      <dgm:spPr/>
    </dgm:pt>
    <dgm:pt modelId="{42BA6D38-9B60-4D74-9840-A9EC6584D1A4}" type="pres">
      <dgm:prSet presAssocID="{582CE549-8090-44C8-A25C-E05256BF5B4A}" presName="connector3" presStyleLbl="sibTrans2D1" presStyleIdx="2" presStyleCnt="3"/>
      <dgm:spPr/>
    </dgm:pt>
  </dgm:ptLst>
  <dgm:cxnLst>
    <dgm:cxn modelId="{F80A462B-6A37-4F2F-9C73-D78A7F6E4353}" type="presOf" srcId="{6ACE14A9-55EA-459A-A003-760688F9F4DC}" destId="{638CEA52-41D7-4649-A80A-CD72AD9B3A7D}" srcOrd="0" destOrd="0" presId="urn:microsoft.com/office/officeart/2005/8/layout/gear1"/>
    <dgm:cxn modelId="{C9515E67-AA8B-4BB7-BC56-54E9237E1C6F}" type="presOf" srcId="{6ACE14A9-55EA-459A-A003-760688F9F4DC}" destId="{2D6677B4-A380-430B-AE31-BEAE8DED6446}" srcOrd="2" destOrd="0" presId="urn:microsoft.com/office/officeart/2005/8/layout/gear1"/>
    <dgm:cxn modelId="{893512C3-8D0D-4B73-9A63-4C012237C934}" type="presOf" srcId="{6F9477CD-0CE8-4440-922E-84712CC31D21}" destId="{ACD8E7E7-1FFB-4DF9-BD0E-228C455E3189}" srcOrd="0" destOrd="0" presId="urn:microsoft.com/office/officeart/2005/8/layout/gear1"/>
    <dgm:cxn modelId="{73A2BF9C-9EC9-40CE-99B3-95C260C1C3D7}" type="presOf" srcId="{9CF4B311-66D9-44B0-BDA5-4E1A20A2CD00}" destId="{A76F8AEE-8117-4583-B032-4C364AACD209}" srcOrd="0" destOrd="0" presId="urn:microsoft.com/office/officeart/2005/8/layout/gear1"/>
    <dgm:cxn modelId="{4BFCE5F8-CB4D-4CE2-B12E-06DA0A7DF5CB}" type="presOf" srcId="{6ACE14A9-55EA-459A-A003-760688F9F4DC}" destId="{65E59296-9644-4B90-A6B1-BA6A216941B8}" srcOrd="1" destOrd="0" presId="urn:microsoft.com/office/officeart/2005/8/layout/gear1"/>
    <dgm:cxn modelId="{BF3F7253-8E9F-42EF-B694-488660C7DC07}" type="presOf" srcId="{CFCEA7EA-B866-4BBE-B453-424D1DA7205B}" destId="{555F3313-97D5-4629-9139-3002642D10AD}" srcOrd="2" destOrd="0" presId="urn:microsoft.com/office/officeart/2005/8/layout/gear1"/>
    <dgm:cxn modelId="{5364618B-BE3A-4362-AEC2-E568B6CCBD7E}" type="presOf" srcId="{CFCEA7EA-B866-4BBE-B453-424D1DA7205B}" destId="{F9671153-58CD-44EC-8777-4793D0D60CFF}" srcOrd="1" destOrd="0" presId="urn:microsoft.com/office/officeart/2005/8/layout/gear1"/>
    <dgm:cxn modelId="{2235692E-B276-430F-8521-8722703C19BA}" srcId="{9E73AA7A-71E8-4BB1-8F87-F99AB26BF1AF}" destId="{CFCEA7EA-B866-4BBE-B453-424D1DA7205B}" srcOrd="0" destOrd="0" parTransId="{F51A6CF9-4955-43BA-9946-0F09E00E9131}" sibTransId="{AF3E2ADF-C120-4DC1-9F06-BAA5C4BD3721}"/>
    <dgm:cxn modelId="{749DCAE5-F697-4451-9AF5-445120340B78}" type="presOf" srcId="{9E73AA7A-71E8-4BB1-8F87-F99AB26BF1AF}" destId="{B82A2714-4D7D-4618-98D6-0693476F8644}" srcOrd="0" destOrd="0" presId="urn:microsoft.com/office/officeart/2005/8/layout/gear1"/>
    <dgm:cxn modelId="{23CCBC00-653C-4BE2-ACAF-35DE5481B312}" type="presOf" srcId="{6F9477CD-0CE8-4440-922E-84712CC31D21}" destId="{FF5EACDA-7D46-4952-83FB-AD212E985DC4}" srcOrd="2" destOrd="0" presId="urn:microsoft.com/office/officeart/2005/8/layout/gear1"/>
    <dgm:cxn modelId="{82C24D75-0E06-444D-B54C-FB75A7AC7825}" type="presOf" srcId="{CFCEA7EA-B866-4BBE-B453-424D1DA7205B}" destId="{BF033068-FCA7-469C-B16C-B49242808411}" srcOrd="0" destOrd="0" presId="urn:microsoft.com/office/officeart/2005/8/layout/gear1"/>
    <dgm:cxn modelId="{96C39E1E-FDB8-4CAF-AF56-886BDFD4D03A}" type="presOf" srcId="{6F9477CD-0CE8-4440-922E-84712CC31D21}" destId="{BCF23E23-DAE8-4DD3-82FE-5A819F4E5762}" srcOrd="1" destOrd="0" presId="urn:microsoft.com/office/officeart/2005/8/layout/gear1"/>
    <dgm:cxn modelId="{1C33C67E-C529-4F1D-90BF-CD07424D77A0}" type="presOf" srcId="{6ACE14A9-55EA-459A-A003-760688F9F4DC}" destId="{87A21957-CB1D-48EB-BE5C-0969239A38DA}" srcOrd="3" destOrd="0" presId="urn:microsoft.com/office/officeart/2005/8/layout/gear1"/>
    <dgm:cxn modelId="{C1464D83-9D8D-4A8B-BB1F-93357A6605BE}" srcId="{9E73AA7A-71E8-4BB1-8F87-F99AB26BF1AF}" destId="{6ACE14A9-55EA-459A-A003-760688F9F4DC}" srcOrd="2" destOrd="0" parTransId="{0C3D5549-B0B1-4B6D-B9F8-EA6E3A70C871}" sibTransId="{582CE549-8090-44C8-A25C-E05256BF5B4A}"/>
    <dgm:cxn modelId="{3370DADB-09EB-42B4-8482-9D71EF87DC89}" type="presOf" srcId="{582CE549-8090-44C8-A25C-E05256BF5B4A}" destId="{42BA6D38-9B60-4D74-9840-A9EC6584D1A4}" srcOrd="0" destOrd="0" presId="urn:microsoft.com/office/officeart/2005/8/layout/gear1"/>
    <dgm:cxn modelId="{2F7F0074-E1D9-440F-9463-9C7C573AD850}" type="presOf" srcId="{AF3E2ADF-C120-4DC1-9F06-BAA5C4BD3721}" destId="{39ADB4A1-59A0-4339-A194-656594AE0667}" srcOrd="0" destOrd="0" presId="urn:microsoft.com/office/officeart/2005/8/layout/gear1"/>
    <dgm:cxn modelId="{F4258E5A-851C-4FC6-B114-6AE9A785645E}" srcId="{9E73AA7A-71E8-4BB1-8F87-F99AB26BF1AF}" destId="{6F9477CD-0CE8-4440-922E-84712CC31D21}" srcOrd="1" destOrd="0" parTransId="{56325F90-CE1C-42B7-8598-C21EBA75345B}" sibTransId="{9CF4B311-66D9-44B0-BDA5-4E1A20A2CD00}"/>
    <dgm:cxn modelId="{563A271E-AD7C-4FA8-8DF1-A91A702686AE}" type="presParOf" srcId="{B82A2714-4D7D-4618-98D6-0693476F8644}" destId="{BF033068-FCA7-469C-B16C-B49242808411}" srcOrd="0" destOrd="0" presId="urn:microsoft.com/office/officeart/2005/8/layout/gear1"/>
    <dgm:cxn modelId="{698E7D48-AD22-417D-8DBA-E66CF7A3BB1B}" type="presParOf" srcId="{B82A2714-4D7D-4618-98D6-0693476F8644}" destId="{F9671153-58CD-44EC-8777-4793D0D60CFF}" srcOrd="1" destOrd="0" presId="urn:microsoft.com/office/officeart/2005/8/layout/gear1"/>
    <dgm:cxn modelId="{7D7D7807-5F8A-4AA2-802C-1337F382F66E}" type="presParOf" srcId="{B82A2714-4D7D-4618-98D6-0693476F8644}" destId="{555F3313-97D5-4629-9139-3002642D10AD}" srcOrd="2" destOrd="0" presId="urn:microsoft.com/office/officeart/2005/8/layout/gear1"/>
    <dgm:cxn modelId="{83876D70-C55D-4D7D-963B-4E364DE7DA89}" type="presParOf" srcId="{B82A2714-4D7D-4618-98D6-0693476F8644}" destId="{ACD8E7E7-1FFB-4DF9-BD0E-228C455E3189}" srcOrd="3" destOrd="0" presId="urn:microsoft.com/office/officeart/2005/8/layout/gear1"/>
    <dgm:cxn modelId="{2C44B63C-1D6B-40D9-9389-48FD68B2A473}" type="presParOf" srcId="{B82A2714-4D7D-4618-98D6-0693476F8644}" destId="{BCF23E23-DAE8-4DD3-82FE-5A819F4E5762}" srcOrd="4" destOrd="0" presId="urn:microsoft.com/office/officeart/2005/8/layout/gear1"/>
    <dgm:cxn modelId="{DC520CFF-076C-4F7A-9ACA-3236DD060E9A}" type="presParOf" srcId="{B82A2714-4D7D-4618-98D6-0693476F8644}" destId="{FF5EACDA-7D46-4952-83FB-AD212E985DC4}" srcOrd="5" destOrd="0" presId="urn:microsoft.com/office/officeart/2005/8/layout/gear1"/>
    <dgm:cxn modelId="{810844E8-B167-4207-8866-D103AF365777}" type="presParOf" srcId="{B82A2714-4D7D-4618-98D6-0693476F8644}" destId="{638CEA52-41D7-4649-A80A-CD72AD9B3A7D}" srcOrd="6" destOrd="0" presId="urn:microsoft.com/office/officeart/2005/8/layout/gear1"/>
    <dgm:cxn modelId="{781EF2FF-7A6C-4092-8155-A721098A768F}" type="presParOf" srcId="{B82A2714-4D7D-4618-98D6-0693476F8644}" destId="{65E59296-9644-4B90-A6B1-BA6A216941B8}" srcOrd="7" destOrd="0" presId="urn:microsoft.com/office/officeart/2005/8/layout/gear1"/>
    <dgm:cxn modelId="{3F9AEA86-EC07-45CB-BDB4-07E25C5A7D41}" type="presParOf" srcId="{B82A2714-4D7D-4618-98D6-0693476F8644}" destId="{2D6677B4-A380-430B-AE31-BEAE8DED6446}" srcOrd="8" destOrd="0" presId="urn:microsoft.com/office/officeart/2005/8/layout/gear1"/>
    <dgm:cxn modelId="{1B746C99-4324-4D43-9BE2-5F33A54B55C2}" type="presParOf" srcId="{B82A2714-4D7D-4618-98D6-0693476F8644}" destId="{87A21957-CB1D-48EB-BE5C-0969239A38DA}" srcOrd="9" destOrd="0" presId="urn:microsoft.com/office/officeart/2005/8/layout/gear1"/>
    <dgm:cxn modelId="{CE64212A-3988-4782-A966-059F758DA631}" type="presParOf" srcId="{B82A2714-4D7D-4618-98D6-0693476F8644}" destId="{39ADB4A1-59A0-4339-A194-656594AE0667}" srcOrd="10" destOrd="0" presId="urn:microsoft.com/office/officeart/2005/8/layout/gear1"/>
    <dgm:cxn modelId="{ECDD2609-A033-4522-BF5C-BF52DF0A6660}" type="presParOf" srcId="{B82A2714-4D7D-4618-98D6-0693476F8644}" destId="{A76F8AEE-8117-4583-B032-4C364AACD209}" srcOrd="11" destOrd="0" presId="urn:microsoft.com/office/officeart/2005/8/layout/gear1"/>
    <dgm:cxn modelId="{D715EED8-AF53-4162-BF83-6A66F775DC4E}" type="presParOf" srcId="{B82A2714-4D7D-4618-98D6-0693476F8644}" destId="{42BA6D38-9B60-4D74-9840-A9EC6584D1A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73AA7A-71E8-4BB1-8F87-F99AB26BF1AF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CFCEA7EA-B866-4BBE-B453-424D1DA7205B}">
      <dgm:prSet phldrT="[Tekst]"/>
      <dgm:spPr/>
      <dgm:t>
        <a:bodyPr/>
        <a:lstStyle/>
        <a:p>
          <a:r>
            <a:rPr lang="nl-NL" dirty="0" err="1"/>
            <a:t>Compe-tences</a:t>
          </a:r>
          <a:endParaRPr lang="nl-NL" dirty="0"/>
        </a:p>
      </dgm:t>
    </dgm:pt>
    <dgm:pt modelId="{F51A6CF9-4955-43BA-9946-0F09E00E9131}" type="parTrans" cxnId="{2235692E-B276-430F-8521-8722703C19BA}">
      <dgm:prSet/>
      <dgm:spPr/>
      <dgm:t>
        <a:bodyPr/>
        <a:lstStyle/>
        <a:p>
          <a:endParaRPr lang="nl-NL"/>
        </a:p>
      </dgm:t>
    </dgm:pt>
    <dgm:pt modelId="{AF3E2ADF-C120-4DC1-9F06-BAA5C4BD3721}" type="sibTrans" cxnId="{2235692E-B276-430F-8521-8722703C19BA}">
      <dgm:prSet/>
      <dgm:spPr/>
      <dgm:t>
        <a:bodyPr/>
        <a:lstStyle/>
        <a:p>
          <a:endParaRPr lang="nl-NL"/>
        </a:p>
      </dgm:t>
    </dgm:pt>
    <dgm:pt modelId="{6F9477CD-0CE8-4440-922E-84712CC31D21}">
      <dgm:prSet phldrT="[Tekst]"/>
      <dgm:spPr/>
      <dgm:t>
        <a:bodyPr/>
        <a:lstStyle/>
        <a:p>
          <a:r>
            <a:rPr lang="nl-NL" dirty="0"/>
            <a:t>Input-output</a:t>
          </a:r>
        </a:p>
      </dgm:t>
    </dgm:pt>
    <dgm:pt modelId="{56325F90-CE1C-42B7-8598-C21EBA75345B}" type="parTrans" cxnId="{F4258E5A-851C-4FC6-B114-6AE9A785645E}">
      <dgm:prSet/>
      <dgm:spPr/>
      <dgm:t>
        <a:bodyPr/>
        <a:lstStyle/>
        <a:p>
          <a:endParaRPr lang="nl-NL"/>
        </a:p>
      </dgm:t>
    </dgm:pt>
    <dgm:pt modelId="{9CF4B311-66D9-44B0-BDA5-4E1A20A2CD00}" type="sibTrans" cxnId="{F4258E5A-851C-4FC6-B114-6AE9A785645E}">
      <dgm:prSet/>
      <dgm:spPr/>
      <dgm:t>
        <a:bodyPr/>
        <a:lstStyle/>
        <a:p>
          <a:endParaRPr lang="nl-NL"/>
        </a:p>
      </dgm:t>
    </dgm:pt>
    <dgm:pt modelId="{6ACE14A9-55EA-459A-A003-760688F9F4DC}">
      <dgm:prSet phldrT="[Tekst]"/>
      <dgm:spPr/>
      <dgm:t>
        <a:bodyPr/>
        <a:lstStyle/>
        <a:p>
          <a:r>
            <a:rPr lang="nl-NL"/>
            <a:t>Proces</a:t>
          </a:r>
          <a:endParaRPr lang="nl-NL" dirty="0"/>
        </a:p>
      </dgm:t>
    </dgm:pt>
    <dgm:pt modelId="{0C3D5549-B0B1-4B6D-B9F8-EA6E3A70C871}" type="parTrans" cxnId="{C1464D83-9D8D-4A8B-BB1F-93357A6605BE}">
      <dgm:prSet/>
      <dgm:spPr/>
      <dgm:t>
        <a:bodyPr/>
        <a:lstStyle/>
        <a:p>
          <a:endParaRPr lang="nl-NL"/>
        </a:p>
      </dgm:t>
    </dgm:pt>
    <dgm:pt modelId="{582CE549-8090-44C8-A25C-E05256BF5B4A}" type="sibTrans" cxnId="{C1464D83-9D8D-4A8B-BB1F-93357A6605BE}">
      <dgm:prSet/>
      <dgm:spPr/>
      <dgm:t>
        <a:bodyPr/>
        <a:lstStyle/>
        <a:p>
          <a:endParaRPr lang="nl-NL"/>
        </a:p>
      </dgm:t>
    </dgm:pt>
    <dgm:pt modelId="{B82A2714-4D7D-4618-98D6-0693476F8644}" type="pres">
      <dgm:prSet presAssocID="{9E73AA7A-71E8-4BB1-8F87-F99AB26BF1A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F033068-FCA7-469C-B16C-B49242808411}" type="pres">
      <dgm:prSet presAssocID="{CFCEA7EA-B866-4BBE-B453-424D1DA7205B}" presName="gear1" presStyleLbl="node1" presStyleIdx="0" presStyleCnt="3">
        <dgm:presLayoutVars>
          <dgm:chMax val="1"/>
          <dgm:bulletEnabled val="1"/>
        </dgm:presLayoutVars>
      </dgm:prSet>
      <dgm:spPr/>
    </dgm:pt>
    <dgm:pt modelId="{F9671153-58CD-44EC-8777-4793D0D60CFF}" type="pres">
      <dgm:prSet presAssocID="{CFCEA7EA-B866-4BBE-B453-424D1DA7205B}" presName="gear1srcNode" presStyleLbl="node1" presStyleIdx="0" presStyleCnt="3"/>
      <dgm:spPr/>
    </dgm:pt>
    <dgm:pt modelId="{555F3313-97D5-4629-9139-3002642D10AD}" type="pres">
      <dgm:prSet presAssocID="{CFCEA7EA-B866-4BBE-B453-424D1DA7205B}" presName="gear1dstNode" presStyleLbl="node1" presStyleIdx="0" presStyleCnt="3"/>
      <dgm:spPr/>
    </dgm:pt>
    <dgm:pt modelId="{ACD8E7E7-1FFB-4DF9-BD0E-228C455E3189}" type="pres">
      <dgm:prSet presAssocID="{6F9477CD-0CE8-4440-922E-84712CC31D21}" presName="gear2" presStyleLbl="node1" presStyleIdx="1" presStyleCnt="3">
        <dgm:presLayoutVars>
          <dgm:chMax val="1"/>
          <dgm:bulletEnabled val="1"/>
        </dgm:presLayoutVars>
      </dgm:prSet>
      <dgm:spPr/>
    </dgm:pt>
    <dgm:pt modelId="{BCF23E23-DAE8-4DD3-82FE-5A819F4E5762}" type="pres">
      <dgm:prSet presAssocID="{6F9477CD-0CE8-4440-922E-84712CC31D21}" presName="gear2srcNode" presStyleLbl="node1" presStyleIdx="1" presStyleCnt="3"/>
      <dgm:spPr/>
    </dgm:pt>
    <dgm:pt modelId="{FF5EACDA-7D46-4952-83FB-AD212E985DC4}" type="pres">
      <dgm:prSet presAssocID="{6F9477CD-0CE8-4440-922E-84712CC31D21}" presName="gear2dstNode" presStyleLbl="node1" presStyleIdx="1" presStyleCnt="3"/>
      <dgm:spPr/>
    </dgm:pt>
    <dgm:pt modelId="{638CEA52-41D7-4649-A80A-CD72AD9B3A7D}" type="pres">
      <dgm:prSet presAssocID="{6ACE14A9-55EA-459A-A003-760688F9F4DC}" presName="gear3" presStyleLbl="node1" presStyleIdx="2" presStyleCnt="3"/>
      <dgm:spPr/>
    </dgm:pt>
    <dgm:pt modelId="{65E59296-9644-4B90-A6B1-BA6A216941B8}" type="pres">
      <dgm:prSet presAssocID="{6ACE14A9-55EA-459A-A003-760688F9F4DC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2D6677B4-A380-430B-AE31-BEAE8DED6446}" type="pres">
      <dgm:prSet presAssocID="{6ACE14A9-55EA-459A-A003-760688F9F4DC}" presName="gear3srcNode" presStyleLbl="node1" presStyleIdx="2" presStyleCnt="3"/>
      <dgm:spPr/>
    </dgm:pt>
    <dgm:pt modelId="{87A21957-CB1D-48EB-BE5C-0969239A38DA}" type="pres">
      <dgm:prSet presAssocID="{6ACE14A9-55EA-459A-A003-760688F9F4DC}" presName="gear3dstNode" presStyleLbl="node1" presStyleIdx="2" presStyleCnt="3"/>
      <dgm:spPr/>
    </dgm:pt>
    <dgm:pt modelId="{39ADB4A1-59A0-4339-A194-656594AE0667}" type="pres">
      <dgm:prSet presAssocID="{AF3E2ADF-C120-4DC1-9F06-BAA5C4BD3721}" presName="connector1" presStyleLbl="sibTrans2D1" presStyleIdx="0" presStyleCnt="3"/>
      <dgm:spPr/>
    </dgm:pt>
    <dgm:pt modelId="{A76F8AEE-8117-4583-B032-4C364AACD209}" type="pres">
      <dgm:prSet presAssocID="{9CF4B311-66D9-44B0-BDA5-4E1A20A2CD00}" presName="connector2" presStyleLbl="sibTrans2D1" presStyleIdx="1" presStyleCnt="3"/>
      <dgm:spPr/>
    </dgm:pt>
    <dgm:pt modelId="{42BA6D38-9B60-4D74-9840-A9EC6584D1A4}" type="pres">
      <dgm:prSet presAssocID="{582CE549-8090-44C8-A25C-E05256BF5B4A}" presName="connector3" presStyleLbl="sibTrans2D1" presStyleIdx="2" presStyleCnt="3"/>
      <dgm:spPr/>
    </dgm:pt>
  </dgm:ptLst>
  <dgm:cxnLst>
    <dgm:cxn modelId="{82C24D75-0E06-444D-B54C-FB75A7AC7825}" type="presOf" srcId="{CFCEA7EA-B866-4BBE-B453-424D1DA7205B}" destId="{BF033068-FCA7-469C-B16C-B49242808411}" srcOrd="0" destOrd="0" presId="urn:microsoft.com/office/officeart/2005/8/layout/gear1"/>
    <dgm:cxn modelId="{C1464D83-9D8D-4A8B-BB1F-93357A6605BE}" srcId="{9E73AA7A-71E8-4BB1-8F87-F99AB26BF1AF}" destId="{6ACE14A9-55EA-459A-A003-760688F9F4DC}" srcOrd="2" destOrd="0" parTransId="{0C3D5549-B0B1-4B6D-B9F8-EA6E3A70C871}" sibTransId="{582CE549-8090-44C8-A25C-E05256BF5B4A}"/>
    <dgm:cxn modelId="{893512C3-8D0D-4B73-9A63-4C012237C934}" type="presOf" srcId="{6F9477CD-0CE8-4440-922E-84712CC31D21}" destId="{ACD8E7E7-1FFB-4DF9-BD0E-228C455E3189}" srcOrd="0" destOrd="0" presId="urn:microsoft.com/office/officeart/2005/8/layout/gear1"/>
    <dgm:cxn modelId="{C9515E67-AA8B-4BB7-BC56-54E9237E1C6F}" type="presOf" srcId="{6ACE14A9-55EA-459A-A003-760688F9F4DC}" destId="{2D6677B4-A380-430B-AE31-BEAE8DED6446}" srcOrd="2" destOrd="0" presId="urn:microsoft.com/office/officeart/2005/8/layout/gear1"/>
    <dgm:cxn modelId="{1C33C67E-C529-4F1D-90BF-CD07424D77A0}" type="presOf" srcId="{6ACE14A9-55EA-459A-A003-760688F9F4DC}" destId="{87A21957-CB1D-48EB-BE5C-0969239A38DA}" srcOrd="3" destOrd="0" presId="urn:microsoft.com/office/officeart/2005/8/layout/gear1"/>
    <dgm:cxn modelId="{73A2BF9C-9EC9-40CE-99B3-95C260C1C3D7}" type="presOf" srcId="{9CF4B311-66D9-44B0-BDA5-4E1A20A2CD00}" destId="{A76F8AEE-8117-4583-B032-4C364AACD209}" srcOrd="0" destOrd="0" presId="urn:microsoft.com/office/officeart/2005/8/layout/gear1"/>
    <dgm:cxn modelId="{F80A462B-6A37-4F2F-9C73-D78A7F6E4353}" type="presOf" srcId="{6ACE14A9-55EA-459A-A003-760688F9F4DC}" destId="{638CEA52-41D7-4649-A80A-CD72AD9B3A7D}" srcOrd="0" destOrd="0" presId="urn:microsoft.com/office/officeart/2005/8/layout/gear1"/>
    <dgm:cxn modelId="{F4258E5A-851C-4FC6-B114-6AE9A785645E}" srcId="{9E73AA7A-71E8-4BB1-8F87-F99AB26BF1AF}" destId="{6F9477CD-0CE8-4440-922E-84712CC31D21}" srcOrd="1" destOrd="0" parTransId="{56325F90-CE1C-42B7-8598-C21EBA75345B}" sibTransId="{9CF4B311-66D9-44B0-BDA5-4E1A20A2CD00}"/>
    <dgm:cxn modelId="{96C39E1E-FDB8-4CAF-AF56-886BDFD4D03A}" type="presOf" srcId="{6F9477CD-0CE8-4440-922E-84712CC31D21}" destId="{BCF23E23-DAE8-4DD3-82FE-5A819F4E5762}" srcOrd="1" destOrd="0" presId="urn:microsoft.com/office/officeart/2005/8/layout/gear1"/>
    <dgm:cxn modelId="{5364618B-BE3A-4362-AEC2-E568B6CCBD7E}" type="presOf" srcId="{CFCEA7EA-B866-4BBE-B453-424D1DA7205B}" destId="{F9671153-58CD-44EC-8777-4793D0D60CFF}" srcOrd="1" destOrd="0" presId="urn:microsoft.com/office/officeart/2005/8/layout/gear1"/>
    <dgm:cxn modelId="{4BFCE5F8-CB4D-4CE2-B12E-06DA0A7DF5CB}" type="presOf" srcId="{6ACE14A9-55EA-459A-A003-760688F9F4DC}" destId="{65E59296-9644-4B90-A6B1-BA6A216941B8}" srcOrd="1" destOrd="0" presId="urn:microsoft.com/office/officeart/2005/8/layout/gear1"/>
    <dgm:cxn modelId="{23CCBC00-653C-4BE2-ACAF-35DE5481B312}" type="presOf" srcId="{6F9477CD-0CE8-4440-922E-84712CC31D21}" destId="{FF5EACDA-7D46-4952-83FB-AD212E985DC4}" srcOrd="2" destOrd="0" presId="urn:microsoft.com/office/officeart/2005/8/layout/gear1"/>
    <dgm:cxn modelId="{2F7F0074-E1D9-440F-9463-9C7C573AD850}" type="presOf" srcId="{AF3E2ADF-C120-4DC1-9F06-BAA5C4BD3721}" destId="{39ADB4A1-59A0-4339-A194-656594AE0667}" srcOrd="0" destOrd="0" presId="urn:microsoft.com/office/officeart/2005/8/layout/gear1"/>
    <dgm:cxn modelId="{2235692E-B276-430F-8521-8722703C19BA}" srcId="{9E73AA7A-71E8-4BB1-8F87-F99AB26BF1AF}" destId="{CFCEA7EA-B866-4BBE-B453-424D1DA7205B}" srcOrd="0" destOrd="0" parTransId="{F51A6CF9-4955-43BA-9946-0F09E00E9131}" sibTransId="{AF3E2ADF-C120-4DC1-9F06-BAA5C4BD3721}"/>
    <dgm:cxn modelId="{3370DADB-09EB-42B4-8482-9D71EF87DC89}" type="presOf" srcId="{582CE549-8090-44C8-A25C-E05256BF5B4A}" destId="{42BA6D38-9B60-4D74-9840-A9EC6584D1A4}" srcOrd="0" destOrd="0" presId="urn:microsoft.com/office/officeart/2005/8/layout/gear1"/>
    <dgm:cxn modelId="{BF3F7253-8E9F-42EF-B694-488660C7DC07}" type="presOf" srcId="{CFCEA7EA-B866-4BBE-B453-424D1DA7205B}" destId="{555F3313-97D5-4629-9139-3002642D10AD}" srcOrd="2" destOrd="0" presId="urn:microsoft.com/office/officeart/2005/8/layout/gear1"/>
    <dgm:cxn modelId="{749DCAE5-F697-4451-9AF5-445120340B78}" type="presOf" srcId="{9E73AA7A-71E8-4BB1-8F87-F99AB26BF1AF}" destId="{B82A2714-4D7D-4618-98D6-0693476F8644}" srcOrd="0" destOrd="0" presId="urn:microsoft.com/office/officeart/2005/8/layout/gear1"/>
    <dgm:cxn modelId="{563A271E-AD7C-4FA8-8DF1-A91A702686AE}" type="presParOf" srcId="{B82A2714-4D7D-4618-98D6-0693476F8644}" destId="{BF033068-FCA7-469C-B16C-B49242808411}" srcOrd="0" destOrd="0" presId="urn:microsoft.com/office/officeart/2005/8/layout/gear1"/>
    <dgm:cxn modelId="{698E7D48-AD22-417D-8DBA-E66CF7A3BB1B}" type="presParOf" srcId="{B82A2714-4D7D-4618-98D6-0693476F8644}" destId="{F9671153-58CD-44EC-8777-4793D0D60CFF}" srcOrd="1" destOrd="0" presId="urn:microsoft.com/office/officeart/2005/8/layout/gear1"/>
    <dgm:cxn modelId="{7D7D7807-5F8A-4AA2-802C-1337F382F66E}" type="presParOf" srcId="{B82A2714-4D7D-4618-98D6-0693476F8644}" destId="{555F3313-97D5-4629-9139-3002642D10AD}" srcOrd="2" destOrd="0" presId="urn:microsoft.com/office/officeart/2005/8/layout/gear1"/>
    <dgm:cxn modelId="{83876D70-C55D-4D7D-963B-4E364DE7DA89}" type="presParOf" srcId="{B82A2714-4D7D-4618-98D6-0693476F8644}" destId="{ACD8E7E7-1FFB-4DF9-BD0E-228C455E3189}" srcOrd="3" destOrd="0" presId="urn:microsoft.com/office/officeart/2005/8/layout/gear1"/>
    <dgm:cxn modelId="{2C44B63C-1D6B-40D9-9389-48FD68B2A473}" type="presParOf" srcId="{B82A2714-4D7D-4618-98D6-0693476F8644}" destId="{BCF23E23-DAE8-4DD3-82FE-5A819F4E5762}" srcOrd="4" destOrd="0" presId="urn:microsoft.com/office/officeart/2005/8/layout/gear1"/>
    <dgm:cxn modelId="{DC520CFF-076C-4F7A-9ACA-3236DD060E9A}" type="presParOf" srcId="{B82A2714-4D7D-4618-98D6-0693476F8644}" destId="{FF5EACDA-7D46-4952-83FB-AD212E985DC4}" srcOrd="5" destOrd="0" presId="urn:microsoft.com/office/officeart/2005/8/layout/gear1"/>
    <dgm:cxn modelId="{810844E8-B167-4207-8866-D103AF365777}" type="presParOf" srcId="{B82A2714-4D7D-4618-98D6-0693476F8644}" destId="{638CEA52-41D7-4649-A80A-CD72AD9B3A7D}" srcOrd="6" destOrd="0" presId="urn:microsoft.com/office/officeart/2005/8/layout/gear1"/>
    <dgm:cxn modelId="{781EF2FF-7A6C-4092-8155-A721098A768F}" type="presParOf" srcId="{B82A2714-4D7D-4618-98D6-0693476F8644}" destId="{65E59296-9644-4B90-A6B1-BA6A216941B8}" srcOrd="7" destOrd="0" presId="urn:microsoft.com/office/officeart/2005/8/layout/gear1"/>
    <dgm:cxn modelId="{3F9AEA86-EC07-45CB-BDB4-07E25C5A7D41}" type="presParOf" srcId="{B82A2714-4D7D-4618-98D6-0693476F8644}" destId="{2D6677B4-A380-430B-AE31-BEAE8DED6446}" srcOrd="8" destOrd="0" presId="urn:microsoft.com/office/officeart/2005/8/layout/gear1"/>
    <dgm:cxn modelId="{1B746C99-4324-4D43-9BE2-5F33A54B55C2}" type="presParOf" srcId="{B82A2714-4D7D-4618-98D6-0693476F8644}" destId="{87A21957-CB1D-48EB-BE5C-0969239A38DA}" srcOrd="9" destOrd="0" presId="urn:microsoft.com/office/officeart/2005/8/layout/gear1"/>
    <dgm:cxn modelId="{CE64212A-3988-4782-A966-059F758DA631}" type="presParOf" srcId="{B82A2714-4D7D-4618-98D6-0693476F8644}" destId="{39ADB4A1-59A0-4339-A194-656594AE0667}" srcOrd="10" destOrd="0" presId="urn:microsoft.com/office/officeart/2005/8/layout/gear1"/>
    <dgm:cxn modelId="{ECDD2609-A033-4522-BF5C-BF52DF0A6660}" type="presParOf" srcId="{B82A2714-4D7D-4618-98D6-0693476F8644}" destId="{A76F8AEE-8117-4583-B032-4C364AACD209}" srcOrd="11" destOrd="0" presId="urn:microsoft.com/office/officeart/2005/8/layout/gear1"/>
    <dgm:cxn modelId="{D715EED8-AF53-4162-BF83-6A66F775DC4E}" type="presParOf" srcId="{B82A2714-4D7D-4618-98D6-0693476F8644}" destId="{42BA6D38-9B60-4D74-9840-A9EC6584D1A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F377E-255C-4EE2-B823-B51256BA6F2A}">
      <dsp:nvSpPr>
        <dsp:cNvPr id="0" name=""/>
        <dsp:cNvSpPr/>
      </dsp:nvSpPr>
      <dsp:spPr>
        <a:xfrm>
          <a:off x="1371583" y="168243"/>
          <a:ext cx="3338977" cy="115958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C5C981-8295-497D-9D9C-13FDF8E6504B}">
      <dsp:nvSpPr>
        <dsp:cNvPr id="0" name=""/>
        <dsp:cNvSpPr/>
      </dsp:nvSpPr>
      <dsp:spPr>
        <a:xfrm>
          <a:off x="2722704" y="3007667"/>
          <a:ext cx="647088" cy="41413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7A4643-AED1-49DB-8C71-20E903A478CC}">
      <dsp:nvSpPr>
        <dsp:cNvPr id="0" name=""/>
        <dsp:cNvSpPr/>
      </dsp:nvSpPr>
      <dsp:spPr>
        <a:xfrm>
          <a:off x="1493235" y="3273183"/>
          <a:ext cx="3106025" cy="776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 err="1">
              <a:solidFill>
                <a:srgbClr val="002060"/>
              </a:solidFill>
            </a:rPr>
            <a:t>Potential</a:t>
          </a:r>
          <a:r>
            <a:rPr lang="nl-NL" sz="2700" kern="1200" dirty="0">
              <a:solidFill>
                <a:srgbClr val="002060"/>
              </a:solidFill>
            </a:rPr>
            <a:t> </a:t>
          </a:r>
          <a:r>
            <a:rPr lang="nl-NL" sz="2700" kern="1200" dirty="0" err="1">
              <a:solidFill>
                <a:srgbClr val="002060"/>
              </a:solidFill>
            </a:rPr>
            <a:t>synergies</a:t>
          </a:r>
          <a:endParaRPr lang="nl-NL" sz="2700" kern="1200" dirty="0">
            <a:solidFill>
              <a:srgbClr val="002060"/>
            </a:solidFill>
          </a:endParaRPr>
        </a:p>
      </dsp:txBody>
      <dsp:txXfrm>
        <a:off x="1493235" y="3273183"/>
        <a:ext cx="3106025" cy="776506"/>
      </dsp:txXfrm>
    </dsp:sp>
    <dsp:sp modelId="{6024284E-52CC-45D2-8C53-33712ECC67D1}">
      <dsp:nvSpPr>
        <dsp:cNvPr id="0" name=""/>
        <dsp:cNvSpPr/>
      </dsp:nvSpPr>
      <dsp:spPr>
        <a:xfrm>
          <a:off x="2585521" y="1351585"/>
          <a:ext cx="1164759" cy="11647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 err="1"/>
            <a:t>Capabilities</a:t>
          </a:r>
          <a:endParaRPr lang="nl-NL" sz="1300" kern="1200" dirty="0"/>
        </a:p>
      </dsp:txBody>
      <dsp:txXfrm>
        <a:off x="2756096" y="1522160"/>
        <a:ext cx="823609" cy="823609"/>
      </dsp:txXfrm>
    </dsp:sp>
    <dsp:sp modelId="{6C6438D5-11BA-458C-B93C-1E0EAD3F692E}">
      <dsp:nvSpPr>
        <dsp:cNvPr id="0" name=""/>
        <dsp:cNvSpPr/>
      </dsp:nvSpPr>
      <dsp:spPr>
        <a:xfrm>
          <a:off x="1752071" y="477757"/>
          <a:ext cx="1164759" cy="11647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Value </a:t>
          </a:r>
          <a:r>
            <a:rPr lang="nl-NL" sz="1300" kern="1200" dirty="0" err="1"/>
            <a:t>chains</a:t>
          </a:r>
          <a:endParaRPr lang="nl-NL" sz="1300" kern="1200" dirty="0"/>
        </a:p>
      </dsp:txBody>
      <dsp:txXfrm>
        <a:off x="1922646" y="648332"/>
        <a:ext cx="823609" cy="823609"/>
      </dsp:txXfrm>
    </dsp:sp>
    <dsp:sp modelId="{D0FF7E3B-1199-44CB-99F7-0B93992446AE}">
      <dsp:nvSpPr>
        <dsp:cNvPr id="0" name=""/>
        <dsp:cNvSpPr/>
      </dsp:nvSpPr>
      <dsp:spPr>
        <a:xfrm>
          <a:off x="2942714" y="196144"/>
          <a:ext cx="1164759" cy="11647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Smart </a:t>
          </a:r>
          <a:r>
            <a:rPr lang="nl-NL" sz="1300" kern="1200" dirty="0" err="1"/>
            <a:t>Spec</a:t>
          </a:r>
          <a:r>
            <a:rPr lang="nl-NL" sz="1300" kern="1200" dirty="0"/>
            <a:t>.</a:t>
          </a:r>
        </a:p>
      </dsp:txBody>
      <dsp:txXfrm>
        <a:off x="3113289" y="366719"/>
        <a:ext cx="823609" cy="823609"/>
      </dsp:txXfrm>
    </dsp:sp>
    <dsp:sp modelId="{F7D81B4D-FA36-4991-8507-C9AAD4808A1E}">
      <dsp:nvSpPr>
        <dsp:cNvPr id="0" name=""/>
        <dsp:cNvSpPr/>
      </dsp:nvSpPr>
      <dsp:spPr>
        <a:xfrm>
          <a:off x="1234400" y="0"/>
          <a:ext cx="3623696" cy="289895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33068-FCA7-469C-B16C-B49242808411}">
      <dsp:nvSpPr>
        <dsp:cNvPr id="0" name=""/>
        <dsp:cNvSpPr/>
      </dsp:nvSpPr>
      <dsp:spPr>
        <a:xfrm>
          <a:off x="1617351" y="1225111"/>
          <a:ext cx="1497358" cy="1497358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Compe-tences</a:t>
          </a:r>
          <a:endParaRPr lang="nl-NL" sz="1400" kern="1200" dirty="0"/>
        </a:p>
      </dsp:txBody>
      <dsp:txXfrm>
        <a:off x="1918387" y="1575860"/>
        <a:ext cx="895286" cy="769673"/>
      </dsp:txXfrm>
    </dsp:sp>
    <dsp:sp modelId="{ACD8E7E7-1FFB-4DF9-BD0E-228C455E3189}">
      <dsp:nvSpPr>
        <dsp:cNvPr id="0" name=""/>
        <dsp:cNvSpPr/>
      </dsp:nvSpPr>
      <dsp:spPr>
        <a:xfrm>
          <a:off x="746161" y="871190"/>
          <a:ext cx="1088988" cy="108898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Input-output</a:t>
          </a:r>
        </a:p>
      </dsp:txBody>
      <dsp:txXfrm>
        <a:off x="1020317" y="1147003"/>
        <a:ext cx="540676" cy="537362"/>
      </dsp:txXfrm>
    </dsp:sp>
    <dsp:sp modelId="{638CEA52-41D7-4649-A80A-CD72AD9B3A7D}">
      <dsp:nvSpPr>
        <dsp:cNvPr id="0" name=""/>
        <dsp:cNvSpPr/>
      </dsp:nvSpPr>
      <dsp:spPr>
        <a:xfrm rot="20700000">
          <a:off x="1356105" y="119899"/>
          <a:ext cx="1066985" cy="106698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Proces</a:t>
          </a:r>
          <a:endParaRPr lang="nl-NL" sz="1400" kern="1200" dirty="0"/>
        </a:p>
      </dsp:txBody>
      <dsp:txXfrm rot="-20700000">
        <a:off x="1590126" y="353921"/>
        <a:ext cx="598943" cy="598943"/>
      </dsp:txXfrm>
    </dsp:sp>
    <dsp:sp modelId="{39ADB4A1-59A0-4339-A194-656594AE0667}">
      <dsp:nvSpPr>
        <dsp:cNvPr id="0" name=""/>
        <dsp:cNvSpPr/>
      </dsp:nvSpPr>
      <dsp:spPr>
        <a:xfrm>
          <a:off x="1486805" y="1007790"/>
          <a:ext cx="1916618" cy="1916618"/>
        </a:xfrm>
        <a:prstGeom prst="circularArrow">
          <a:avLst>
            <a:gd name="adj1" fmla="val 4688"/>
            <a:gd name="adj2" fmla="val 299029"/>
            <a:gd name="adj3" fmla="val 2466195"/>
            <a:gd name="adj4" fmla="val 15973458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F8AEE-8117-4583-B032-4C364AACD209}">
      <dsp:nvSpPr>
        <dsp:cNvPr id="0" name=""/>
        <dsp:cNvSpPr/>
      </dsp:nvSpPr>
      <dsp:spPr>
        <a:xfrm>
          <a:off x="553303" y="636554"/>
          <a:ext cx="1392543" cy="139254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A6D38-9B60-4D74-9840-A9EC6584D1A4}">
      <dsp:nvSpPr>
        <dsp:cNvPr id="0" name=""/>
        <dsp:cNvSpPr/>
      </dsp:nvSpPr>
      <dsp:spPr>
        <a:xfrm>
          <a:off x="1109300" y="-107493"/>
          <a:ext cx="1501442" cy="150144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F377E-255C-4EE2-B823-B51256BA6F2A}">
      <dsp:nvSpPr>
        <dsp:cNvPr id="0" name=""/>
        <dsp:cNvSpPr/>
      </dsp:nvSpPr>
      <dsp:spPr>
        <a:xfrm>
          <a:off x="1371583" y="168243"/>
          <a:ext cx="3338977" cy="115958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C5C981-8295-497D-9D9C-13FDF8E6504B}">
      <dsp:nvSpPr>
        <dsp:cNvPr id="0" name=""/>
        <dsp:cNvSpPr/>
      </dsp:nvSpPr>
      <dsp:spPr>
        <a:xfrm>
          <a:off x="2722704" y="3007667"/>
          <a:ext cx="647088" cy="41413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7A4643-AED1-49DB-8C71-20E903A478CC}">
      <dsp:nvSpPr>
        <dsp:cNvPr id="0" name=""/>
        <dsp:cNvSpPr/>
      </dsp:nvSpPr>
      <dsp:spPr>
        <a:xfrm>
          <a:off x="1493235" y="3273183"/>
          <a:ext cx="3106025" cy="776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 err="1">
              <a:solidFill>
                <a:srgbClr val="002060"/>
              </a:solidFill>
            </a:rPr>
            <a:t>Potential</a:t>
          </a:r>
          <a:r>
            <a:rPr lang="nl-NL" sz="2700" kern="1200" dirty="0">
              <a:solidFill>
                <a:srgbClr val="002060"/>
              </a:solidFill>
            </a:rPr>
            <a:t> </a:t>
          </a:r>
          <a:r>
            <a:rPr lang="nl-NL" sz="2700" kern="1200" dirty="0" err="1">
              <a:solidFill>
                <a:srgbClr val="002060"/>
              </a:solidFill>
            </a:rPr>
            <a:t>synergies</a:t>
          </a:r>
          <a:endParaRPr lang="nl-NL" sz="2700" kern="1200" dirty="0">
            <a:solidFill>
              <a:srgbClr val="002060"/>
            </a:solidFill>
          </a:endParaRPr>
        </a:p>
      </dsp:txBody>
      <dsp:txXfrm>
        <a:off x="1493235" y="3273183"/>
        <a:ext cx="3106025" cy="776506"/>
      </dsp:txXfrm>
    </dsp:sp>
    <dsp:sp modelId="{6024284E-52CC-45D2-8C53-33712ECC67D1}">
      <dsp:nvSpPr>
        <dsp:cNvPr id="0" name=""/>
        <dsp:cNvSpPr/>
      </dsp:nvSpPr>
      <dsp:spPr>
        <a:xfrm>
          <a:off x="2585521" y="1351585"/>
          <a:ext cx="1164759" cy="11647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 err="1"/>
            <a:t>Capabilities</a:t>
          </a:r>
          <a:endParaRPr lang="nl-NL" sz="1300" kern="1200" dirty="0"/>
        </a:p>
      </dsp:txBody>
      <dsp:txXfrm>
        <a:off x="2756096" y="1522160"/>
        <a:ext cx="823609" cy="823609"/>
      </dsp:txXfrm>
    </dsp:sp>
    <dsp:sp modelId="{6C6438D5-11BA-458C-B93C-1E0EAD3F692E}">
      <dsp:nvSpPr>
        <dsp:cNvPr id="0" name=""/>
        <dsp:cNvSpPr/>
      </dsp:nvSpPr>
      <dsp:spPr>
        <a:xfrm>
          <a:off x="1752071" y="477757"/>
          <a:ext cx="1164759" cy="11647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Value </a:t>
          </a:r>
          <a:r>
            <a:rPr lang="nl-NL" sz="1300" kern="1200" dirty="0" err="1"/>
            <a:t>chains</a:t>
          </a:r>
          <a:endParaRPr lang="nl-NL" sz="1300" kern="1200" dirty="0"/>
        </a:p>
      </dsp:txBody>
      <dsp:txXfrm>
        <a:off x="1922646" y="648332"/>
        <a:ext cx="823609" cy="823609"/>
      </dsp:txXfrm>
    </dsp:sp>
    <dsp:sp modelId="{D0FF7E3B-1199-44CB-99F7-0B93992446AE}">
      <dsp:nvSpPr>
        <dsp:cNvPr id="0" name=""/>
        <dsp:cNvSpPr/>
      </dsp:nvSpPr>
      <dsp:spPr>
        <a:xfrm>
          <a:off x="2942714" y="196144"/>
          <a:ext cx="1164759" cy="11647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Smart </a:t>
          </a:r>
          <a:r>
            <a:rPr lang="nl-NL" sz="1300" kern="1200" dirty="0" err="1"/>
            <a:t>Spec</a:t>
          </a:r>
          <a:r>
            <a:rPr lang="nl-NL" sz="1300" kern="1200" dirty="0"/>
            <a:t>.</a:t>
          </a:r>
        </a:p>
      </dsp:txBody>
      <dsp:txXfrm>
        <a:off x="3113289" y="366719"/>
        <a:ext cx="823609" cy="823609"/>
      </dsp:txXfrm>
    </dsp:sp>
    <dsp:sp modelId="{F7D81B4D-FA36-4991-8507-C9AAD4808A1E}">
      <dsp:nvSpPr>
        <dsp:cNvPr id="0" name=""/>
        <dsp:cNvSpPr/>
      </dsp:nvSpPr>
      <dsp:spPr>
        <a:xfrm>
          <a:off x="1234400" y="0"/>
          <a:ext cx="3623696" cy="289895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33068-FCA7-469C-B16C-B49242808411}">
      <dsp:nvSpPr>
        <dsp:cNvPr id="0" name=""/>
        <dsp:cNvSpPr/>
      </dsp:nvSpPr>
      <dsp:spPr>
        <a:xfrm>
          <a:off x="1617351" y="1225111"/>
          <a:ext cx="1497358" cy="1497358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Compe-tences</a:t>
          </a:r>
          <a:endParaRPr lang="nl-NL" sz="1400" kern="1200" dirty="0"/>
        </a:p>
      </dsp:txBody>
      <dsp:txXfrm>
        <a:off x="1918387" y="1575860"/>
        <a:ext cx="895286" cy="769673"/>
      </dsp:txXfrm>
    </dsp:sp>
    <dsp:sp modelId="{ACD8E7E7-1FFB-4DF9-BD0E-228C455E3189}">
      <dsp:nvSpPr>
        <dsp:cNvPr id="0" name=""/>
        <dsp:cNvSpPr/>
      </dsp:nvSpPr>
      <dsp:spPr>
        <a:xfrm>
          <a:off x="746161" y="871190"/>
          <a:ext cx="1088988" cy="108898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Input-output</a:t>
          </a:r>
        </a:p>
      </dsp:txBody>
      <dsp:txXfrm>
        <a:off x="1020317" y="1147003"/>
        <a:ext cx="540676" cy="537362"/>
      </dsp:txXfrm>
    </dsp:sp>
    <dsp:sp modelId="{638CEA52-41D7-4649-A80A-CD72AD9B3A7D}">
      <dsp:nvSpPr>
        <dsp:cNvPr id="0" name=""/>
        <dsp:cNvSpPr/>
      </dsp:nvSpPr>
      <dsp:spPr>
        <a:xfrm rot="20700000">
          <a:off x="1356105" y="119899"/>
          <a:ext cx="1066985" cy="106698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Proces</a:t>
          </a:r>
          <a:endParaRPr lang="nl-NL" sz="1400" kern="1200" dirty="0"/>
        </a:p>
      </dsp:txBody>
      <dsp:txXfrm rot="-20700000">
        <a:off x="1590126" y="353921"/>
        <a:ext cx="598943" cy="598943"/>
      </dsp:txXfrm>
    </dsp:sp>
    <dsp:sp modelId="{39ADB4A1-59A0-4339-A194-656594AE0667}">
      <dsp:nvSpPr>
        <dsp:cNvPr id="0" name=""/>
        <dsp:cNvSpPr/>
      </dsp:nvSpPr>
      <dsp:spPr>
        <a:xfrm>
          <a:off x="1486805" y="1007790"/>
          <a:ext cx="1916618" cy="1916618"/>
        </a:xfrm>
        <a:prstGeom prst="circularArrow">
          <a:avLst>
            <a:gd name="adj1" fmla="val 4688"/>
            <a:gd name="adj2" fmla="val 299029"/>
            <a:gd name="adj3" fmla="val 2466195"/>
            <a:gd name="adj4" fmla="val 15973458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F8AEE-8117-4583-B032-4C364AACD209}">
      <dsp:nvSpPr>
        <dsp:cNvPr id="0" name=""/>
        <dsp:cNvSpPr/>
      </dsp:nvSpPr>
      <dsp:spPr>
        <a:xfrm>
          <a:off x="553303" y="636554"/>
          <a:ext cx="1392543" cy="139254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A6D38-9B60-4D74-9840-A9EC6584D1A4}">
      <dsp:nvSpPr>
        <dsp:cNvPr id="0" name=""/>
        <dsp:cNvSpPr/>
      </dsp:nvSpPr>
      <dsp:spPr>
        <a:xfrm>
          <a:off x="1109300" y="-107493"/>
          <a:ext cx="1501442" cy="150144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33068-FCA7-469C-B16C-B49242808411}">
      <dsp:nvSpPr>
        <dsp:cNvPr id="0" name=""/>
        <dsp:cNvSpPr/>
      </dsp:nvSpPr>
      <dsp:spPr>
        <a:xfrm>
          <a:off x="1087150" y="921886"/>
          <a:ext cx="1126750" cy="112675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 err="1"/>
            <a:t>Compe-tences</a:t>
          </a:r>
          <a:endParaRPr lang="nl-NL" sz="1000" kern="1200" dirty="0"/>
        </a:p>
      </dsp:txBody>
      <dsp:txXfrm>
        <a:off x="1313677" y="1185822"/>
        <a:ext cx="673696" cy="579173"/>
      </dsp:txXfrm>
    </dsp:sp>
    <dsp:sp modelId="{ACD8E7E7-1FFB-4DF9-BD0E-228C455E3189}">
      <dsp:nvSpPr>
        <dsp:cNvPr id="0" name=""/>
        <dsp:cNvSpPr/>
      </dsp:nvSpPr>
      <dsp:spPr>
        <a:xfrm>
          <a:off x="431586" y="655563"/>
          <a:ext cx="819454" cy="81945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Input-output</a:t>
          </a:r>
        </a:p>
      </dsp:txBody>
      <dsp:txXfrm>
        <a:off x="637886" y="863110"/>
        <a:ext cx="406854" cy="404360"/>
      </dsp:txXfrm>
    </dsp:sp>
    <dsp:sp modelId="{638CEA52-41D7-4649-A80A-CD72AD9B3A7D}">
      <dsp:nvSpPr>
        <dsp:cNvPr id="0" name=""/>
        <dsp:cNvSpPr/>
      </dsp:nvSpPr>
      <dsp:spPr>
        <a:xfrm rot="20700000">
          <a:off x="890564" y="90223"/>
          <a:ext cx="802898" cy="80289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/>
            <a:t>Proces</a:t>
          </a:r>
          <a:endParaRPr lang="nl-NL" sz="1000" kern="1200" dirty="0"/>
        </a:p>
      </dsp:txBody>
      <dsp:txXfrm rot="-20700000">
        <a:off x="1066663" y="266322"/>
        <a:ext cx="450700" cy="450700"/>
      </dsp:txXfrm>
    </dsp:sp>
    <dsp:sp modelId="{39ADB4A1-59A0-4339-A194-656594AE0667}">
      <dsp:nvSpPr>
        <dsp:cNvPr id="0" name=""/>
        <dsp:cNvSpPr/>
      </dsp:nvSpPr>
      <dsp:spPr>
        <a:xfrm>
          <a:off x="978890" y="763781"/>
          <a:ext cx="1442240" cy="1442240"/>
        </a:xfrm>
        <a:prstGeom prst="circularArrow">
          <a:avLst>
            <a:gd name="adj1" fmla="val 4687"/>
            <a:gd name="adj2" fmla="val 299029"/>
            <a:gd name="adj3" fmla="val 2424934"/>
            <a:gd name="adj4" fmla="val 1607406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F8AEE-8117-4583-B032-4C364AACD209}">
      <dsp:nvSpPr>
        <dsp:cNvPr id="0" name=""/>
        <dsp:cNvSpPr/>
      </dsp:nvSpPr>
      <dsp:spPr>
        <a:xfrm>
          <a:off x="286462" y="483457"/>
          <a:ext cx="1047877" cy="104787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A6D38-9B60-4D74-9840-A9EC6584D1A4}">
      <dsp:nvSpPr>
        <dsp:cNvPr id="0" name=""/>
        <dsp:cNvSpPr/>
      </dsp:nvSpPr>
      <dsp:spPr>
        <a:xfrm>
          <a:off x="704845" y="-76433"/>
          <a:ext cx="1129823" cy="112982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3536B-6E9D-48FE-BBC3-C207752B4D11}" type="datetimeFigureOut">
              <a:rPr lang="nl-NL" smtClean="0"/>
              <a:t>17-3-2017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6C96C-9E1C-481B-AA2D-7FE9602DE5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56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Synergy</a:t>
            </a:r>
            <a:r>
              <a:rPr lang="nl-NL" baseline="0" dirty="0"/>
              <a:t> </a:t>
            </a:r>
            <a:r>
              <a:rPr lang="nl-NL" baseline="0" dirty="0" err="1"/>
              <a:t>grid</a:t>
            </a:r>
            <a:r>
              <a:rPr lang="nl-NL" baseline="0" dirty="0"/>
              <a:t> 1 -&gt; screen1      </a:t>
            </a:r>
            <a:r>
              <a:rPr lang="nl-NL" baseline="0" dirty="0" err="1"/>
              <a:t>synergy</a:t>
            </a:r>
            <a:r>
              <a:rPr lang="nl-NL" baseline="0" dirty="0"/>
              <a:t> </a:t>
            </a:r>
            <a:r>
              <a:rPr lang="nl-NL" baseline="0" dirty="0" err="1"/>
              <a:t>grid</a:t>
            </a:r>
            <a:r>
              <a:rPr lang="nl-NL" baseline="0" dirty="0"/>
              <a:t> 2 </a:t>
            </a:r>
            <a:r>
              <a:rPr lang="nl-NL" baseline="0" dirty="0">
                <a:sym typeface="Wingdings" panose="05000000000000000000" pitchFamily="2" charset="2"/>
              </a:rPr>
              <a:t> screen2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1FFEB-7629-4B26-BE78-505AB6B3F32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805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Synergy</a:t>
            </a:r>
            <a:r>
              <a:rPr lang="nl-NL" baseline="0" dirty="0"/>
              <a:t> </a:t>
            </a:r>
            <a:r>
              <a:rPr lang="nl-NL" baseline="0" dirty="0" err="1"/>
              <a:t>grid</a:t>
            </a:r>
            <a:r>
              <a:rPr lang="nl-NL" baseline="0" dirty="0"/>
              <a:t> 1 -&gt; screen1      </a:t>
            </a:r>
            <a:r>
              <a:rPr lang="nl-NL" baseline="0" dirty="0" err="1"/>
              <a:t>synergy</a:t>
            </a:r>
            <a:r>
              <a:rPr lang="nl-NL" baseline="0" dirty="0"/>
              <a:t> </a:t>
            </a:r>
            <a:r>
              <a:rPr lang="nl-NL" baseline="0" dirty="0" err="1"/>
              <a:t>grid</a:t>
            </a:r>
            <a:r>
              <a:rPr lang="nl-NL" baseline="0" dirty="0"/>
              <a:t> 2 </a:t>
            </a:r>
            <a:r>
              <a:rPr lang="nl-NL" baseline="0" dirty="0">
                <a:sym typeface="Wingdings" panose="05000000000000000000" pitchFamily="2" charset="2"/>
              </a:rPr>
              <a:t> screen2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1FFEB-7629-4B26-BE78-505AB6B3F320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599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Synergy</a:t>
            </a:r>
            <a:r>
              <a:rPr lang="nl-NL" baseline="0" dirty="0"/>
              <a:t> </a:t>
            </a:r>
            <a:r>
              <a:rPr lang="nl-NL" baseline="0" dirty="0" err="1"/>
              <a:t>grid</a:t>
            </a:r>
            <a:r>
              <a:rPr lang="nl-NL" baseline="0" dirty="0"/>
              <a:t> 1 -&gt; screen1      </a:t>
            </a:r>
            <a:r>
              <a:rPr lang="nl-NL" baseline="0" dirty="0" err="1"/>
              <a:t>synergy</a:t>
            </a:r>
            <a:r>
              <a:rPr lang="nl-NL" baseline="0" dirty="0"/>
              <a:t> </a:t>
            </a:r>
            <a:r>
              <a:rPr lang="nl-NL" baseline="0" dirty="0" err="1"/>
              <a:t>grid</a:t>
            </a:r>
            <a:r>
              <a:rPr lang="nl-NL" baseline="0" dirty="0"/>
              <a:t> 2 </a:t>
            </a:r>
            <a:r>
              <a:rPr lang="nl-NL" baseline="0" dirty="0">
                <a:sym typeface="Wingdings" panose="05000000000000000000" pitchFamily="2" charset="2"/>
              </a:rPr>
              <a:t> screen2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1FFEB-7629-4B26-BE78-505AB6B3F320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312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C998-638F-42D5-A449-547E3A22CBB2}" type="datetimeFigureOut">
              <a:rPr lang="nl-NL" smtClean="0"/>
              <a:t>17-3-2017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A667-84BB-4140-B2BC-CDCAED9629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550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C998-638F-42D5-A449-547E3A22CBB2}" type="datetimeFigureOut">
              <a:rPr lang="nl-NL" smtClean="0"/>
              <a:t>17-3-2017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A667-84BB-4140-B2BC-CDCAED9629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90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C998-638F-42D5-A449-547E3A22CBB2}" type="datetimeFigureOut">
              <a:rPr lang="nl-NL" smtClean="0"/>
              <a:t>17-3-2017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A667-84BB-4140-B2BC-CDCAED9629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583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C998-638F-42D5-A449-547E3A22CBB2}" type="datetimeFigureOut">
              <a:rPr lang="nl-NL" smtClean="0"/>
              <a:t>17-3-2017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A667-84BB-4140-B2BC-CDCAED9629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795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C998-638F-42D5-A449-547E3A22CBB2}" type="datetimeFigureOut">
              <a:rPr lang="nl-NL" smtClean="0"/>
              <a:t>17-3-2017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A667-84BB-4140-B2BC-CDCAED9629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459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C998-638F-42D5-A449-547E3A22CBB2}" type="datetimeFigureOut">
              <a:rPr lang="nl-NL" smtClean="0"/>
              <a:t>17-3-2017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A667-84BB-4140-B2BC-CDCAED9629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3597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C998-638F-42D5-A449-547E3A22CBB2}" type="datetimeFigureOut">
              <a:rPr lang="nl-NL" smtClean="0"/>
              <a:t>17-3-2017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A667-84BB-4140-B2BC-CDCAED9629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829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C998-638F-42D5-A449-547E3A22CBB2}" type="datetimeFigureOut">
              <a:rPr lang="nl-NL" smtClean="0"/>
              <a:t>17-3-2017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A667-84BB-4140-B2BC-CDCAED9629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446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C998-638F-42D5-A449-547E3A22CBB2}" type="datetimeFigureOut">
              <a:rPr lang="nl-NL" smtClean="0"/>
              <a:t>17-3-2017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A667-84BB-4140-B2BC-CDCAED9629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485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C998-638F-42D5-A449-547E3A22CBB2}" type="datetimeFigureOut">
              <a:rPr lang="nl-NL" smtClean="0"/>
              <a:t>17-3-2017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A667-84BB-4140-B2BC-CDCAED9629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524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3C998-638F-42D5-A449-547E3A22CBB2}" type="datetimeFigureOut">
              <a:rPr lang="nl-NL" smtClean="0"/>
              <a:t>17-3-2017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A667-84BB-4140-B2BC-CDCAED9629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853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3C998-638F-42D5-A449-547E3A22CBB2}" type="datetimeFigureOut">
              <a:rPr lang="nl-NL" smtClean="0"/>
              <a:t>17-3-2017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CA667-84BB-4140-B2BC-CDCAED9629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289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86604" y="365125"/>
            <a:ext cx="6567196" cy="1325563"/>
          </a:xfrm>
        </p:spPr>
        <p:txBody>
          <a:bodyPr>
            <a:normAutofit/>
          </a:bodyPr>
          <a:lstStyle/>
          <a:p>
            <a:r>
              <a:rPr lang="nl-NL" sz="4000" dirty="0"/>
              <a:t>WP3: </a:t>
            </a:r>
            <a:r>
              <a:rPr lang="nl-NL" sz="4000" dirty="0" err="1"/>
              <a:t>Identification</a:t>
            </a:r>
            <a:r>
              <a:rPr lang="nl-NL" sz="4000" dirty="0"/>
              <a:t> </a:t>
            </a:r>
            <a:r>
              <a:rPr lang="nl-NL" sz="4000" dirty="0" err="1"/>
              <a:t>synergies</a:t>
            </a:r>
            <a:r>
              <a:rPr lang="nl-NL" sz="4000" dirty="0"/>
              <a:t> &amp; </a:t>
            </a:r>
            <a:r>
              <a:rPr lang="nl-NL" sz="4000" dirty="0" err="1"/>
              <a:t>complementaries</a:t>
            </a:r>
            <a:endParaRPr lang="nl-NL" sz="4000" dirty="0"/>
          </a:p>
        </p:txBody>
      </p:sp>
      <p:sp>
        <p:nvSpPr>
          <p:cNvPr id="3" name="Tekstvak 2"/>
          <p:cNvSpPr txBox="1"/>
          <p:nvPr/>
        </p:nvSpPr>
        <p:spPr>
          <a:xfrm>
            <a:off x="4674637" y="1620835"/>
            <a:ext cx="74178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Identifying</a:t>
            </a:r>
            <a:r>
              <a:rPr lang="nl-NL" sz="2400" dirty="0"/>
              <a:t> </a:t>
            </a:r>
            <a:r>
              <a:rPr lang="nl-NL" sz="2400" dirty="0" err="1"/>
              <a:t>synergies</a:t>
            </a:r>
            <a:r>
              <a:rPr lang="nl-NL" sz="2400" dirty="0"/>
              <a:t> &amp; </a:t>
            </a:r>
            <a:r>
              <a:rPr lang="nl-NL" sz="2400" dirty="0" err="1"/>
              <a:t>complementaries</a:t>
            </a:r>
            <a:r>
              <a:rPr lang="nl-NL" sz="2400" dirty="0"/>
              <a:t> </a:t>
            </a:r>
            <a:r>
              <a:rPr lang="nl-NL" sz="2400" dirty="0" err="1"/>
              <a:t>among</a:t>
            </a:r>
            <a:r>
              <a:rPr lang="nl-NL" sz="2400" dirty="0"/>
              <a:t> the </a:t>
            </a:r>
            <a:r>
              <a:rPr lang="nl-NL" sz="2400" dirty="0" err="1"/>
              <a:t>participating</a:t>
            </a:r>
            <a:r>
              <a:rPr lang="nl-NL" sz="2400" dirty="0"/>
              <a:t> </a:t>
            </a:r>
            <a:r>
              <a:rPr lang="nl-NL" sz="2400" dirty="0" err="1"/>
              <a:t>regions</a:t>
            </a:r>
            <a:r>
              <a:rPr lang="nl-NL" sz="2400" dirty="0"/>
              <a:t> in order to </a:t>
            </a:r>
            <a:r>
              <a:rPr lang="nl-NL" sz="2400" dirty="0" err="1"/>
              <a:t>define</a:t>
            </a:r>
            <a:r>
              <a:rPr lang="nl-NL" sz="2400" dirty="0"/>
              <a:t> </a:t>
            </a:r>
            <a:r>
              <a:rPr lang="nl-NL" sz="2400" dirty="0" err="1"/>
              <a:t>measures</a:t>
            </a:r>
            <a:r>
              <a:rPr lang="nl-NL" sz="2400" dirty="0"/>
              <a:t> to </a:t>
            </a:r>
            <a:r>
              <a:rPr lang="nl-NL" sz="2400" dirty="0" err="1"/>
              <a:t>be</a:t>
            </a:r>
            <a:r>
              <a:rPr lang="nl-NL" sz="2400" dirty="0"/>
              <a:t> </a:t>
            </a:r>
            <a:r>
              <a:rPr lang="nl-NL" sz="2400" dirty="0" err="1"/>
              <a:t>dicussed</a:t>
            </a:r>
            <a:r>
              <a:rPr lang="nl-NL" sz="2400" dirty="0"/>
              <a:t> in workshop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r>
              <a:rPr lang="nl-NL" sz="2400" dirty="0"/>
              <a:t>WP2: </a:t>
            </a:r>
            <a:r>
              <a:rPr lang="nl-NL" sz="2400" dirty="0" err="1"/>
              <a:t>Potential</a:t>
            </a:r>
            <a:r>
              <a:rPr lang="nl-NL" sz="2400" dirty="0"/>
              <a:t> </a:t>
            </a:r>
            <a:r>
              <a:rPr lang="nl-NL" sz="2400" dirty="0" err="1"/>
              <a:t>synergies</a:t>
            </a:r>
            <a:r>
              <a:rPr lang="nl-NL" sz="2400" dirty="0"/>
              <a:t>  -&gt; WP3: </a:t>
            </a:r>
            <a:r>
              <a:rPr lang="nl-NL" sz="2400" dirty="0" err="1"/>
              <a:t>measures</a:t>
            </a:r>
            <a:r>
              <a:rPr lang="nl-NL" sz="2400" dirty="0"/>
              <a:t> for new </a:t>
            </a:r>
            <a:r>
              <a:rPr lang="nl-NL" sz="2400" dirty="0" err="1"/>
              <a:t>strategic</a:t>
            </a:r>
            <a:r>
              <a:rPr lang="nl-NL" sz="2400" dirty="0"/>
              <a:t> </a:t>
            </a:r>
            <a:r>
              <a:rPr lang="nl-NL" sz="2400" dirty="0" err="1"/>
              <a:t>value</a:t>
            </a:r>
            <a:r>
              <a:rPr lang="nl-NL" sz="2400" dirty="0"/>
              <a:t> </a:t>
            </a:r>
            <a:r>
              <a:rPr lang="nl-NL" sz="2400" dirty="0" err="1"/>
              <a:t>chains</a:t>
            </a:r>
            <a:endParaRPr lang="nl-NL" sz="2400" dirty="0"/>
          </a:p>
          <a:p>
            <a:r>
              <a:rPr lang="nl-NL" sz="2400" dirty="0"/>
              <a:t>Strong support of WP4.1 &amp; 4.2 -&gt; workshops</a:t>
            </a:r>
          </a:p>
          <a:p>
            <a:endParaRPr lang="nl-NL" sz="2400" dirty="0"/>
          </a:p>
          <a:p>
            <a:r>
              <a:rPr lang="nl-NL" sz="2400" dirty="0" err="1"/>
              <a:t>Synergies</a:t>
            </a:r>
            <a:r>
              <a:rPr lang="nl-NL" sz="2400" dirty="0"/>
              <a:t> &amp; </a:t>
            </a:r>
            <a:r>
              <a:rPr lang="nl-NL" sz="2400" dirty="0" err="1"/>
              <a:t>complementaries</a:t>
            </a:r>
            <a:r>
              <a:rPr lang="nl-NL" sz="2400" dirty="0"/>
              <a:t> for new </a:t>
            </a:r>
            <a:r>
              <a:rPr lang="nl-NL" sz="2400" dirty="0" err="1"/>
              <a:t>crossregional</a:t>
            </a:r>
            <a:r>
              <a:rPr lang="nl-NL" sz="2400" dirty="0"/>
              <a:t> </a:t>
            </a:r>
            <a:r>
              <a:rPr lang="nl-NL" sz="2400" dirty="0" err="1"/>
              <a:t>strategic</a:t>
            </a:r>
            <a:r>
              <a:rPr lang="nl-NL" sz="2400" dirty="0"/>
              <a:t> </a:t>
            </a:r>
            <a:r>
              <a:rPr lang="nl-NL" sz="2400" dirty="0" err="1"/>
              <a:t>value</a:t>
            </a:r>
            <a:r>
              <a:rPr lang="nl-NL" sz="2400" dirty="0"/>
              <a:t> </a:t>
            </a:r>
            <a:r>
              <a:rPr lang="nl-NL" sz="2400" dirty="0" err="1"/>
              <a:t>chains</a:t>
            </a:r>
            <a:r>
              <a:rPr lang="nl-NL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New Value </a:t>
            </a:r>
            <a:r>
              <a:rPr lang="nl-NL" sz="2400" dirty="0" err="1"/>
              <a:t>Chains</a:t>
            </a:r>
            <a:r>
              <a:rPr lang="nl-NL" sz="2400" dirty="0"/>
              <a:t> (</a:t>
            </a:r>
            <a:r>
              <a:rPr lang="nl-NL" sz="2400" dirty="0" err="1">
                <a:highlight>
                  <a:srgbClr val="FFFF00"/>
                </a:highlight>
              </a:rPr>
              <a:t>functional</a:t>
            </a:r>
            <a:r>
              <a:rPr lang="nl-NL" sz="2400" dirty="0">
                <a:highlight>
                  <a:srgbClr val="FFFF00"/>
                </a:highlight>
              </a:rPr>
              <a:t> and/or </a:t>
            </a:r>
            <a:r>
              <a:rPr lang="nl-NL" sz="2400" dirty="0" err="1">
                <a:highlight>
                  <a:srgbClr val="FFFF00"/>
                </a:highlight>
              </a:rPr>
              <a:t>collaborative</a:t>
            </a:r>
            <a:r>
              <a:rPr lang="nl-NL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Financial/</a:t>
            </a:r>
            <a:r>
              <a:rPr lang="nl-NL" sz="2400" dirty="0" err="1"/>
              <a:t>instrumental</a:t>
            </a:r>
            <a:r>
              <a:rPr lang="nl-NL" sz="2400" dirty="0"/>
              <a:t>: </a:t>
            </a:r>
            <a:r>
              <a:rPr lang="nl-NL" sz="2400" dirty="0" err="1"/>
              <a:t>funding</a:t>
            </a: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Barriers/shortcuts &amp; </a:t>
            </a:r>
            <a:r>
              <a:rPr lang="nl-NL" sz="2400" dirty="0" err="1"/>
              <a:t>legislation</a:t>
            </a:r>
            <a:endParaRPr lang="nl-NL" sz="2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42168" t="14306" r="31811" b="19591"/>
          <a:stretch/>
        </p:blipFill>
        <p:spPr>
          <a:xfrm>
            <a:off x="177282" y="222482"/>
            <a:ext cx="4497355" cy="642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21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WP2.3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127579" y="1330362"/>
          <a:ext cx="11978281" cy="5527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3273">
                  <a:extLst>
                    <a:ext uri="{9D8B030D-6E8A-4147-A177-3AD203B41FA5}">
                      <a16:colId xmlns:a16="http://schemas.microsoft.com/office/drawing/2014/main" val="368291816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val="3355752383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val="1616793812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val="4214008181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val="2494471105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val="1875887719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val="350551028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val="1120910558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val="4177583863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val="310852533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val="722844752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val="775104798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val="1162241687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val="1219194674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val="1144260697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val="4219211935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val="3635140286"/>
                    </a:ext>
                  </a:extLst>
                </a:gridCol>
              </a:tblGrid>
              <a:tr h="281691"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612041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b="1" dirty="0" err="1"/>
                        <a:t>Excell</a:t>
                      </a:r>
                      <a:r>
                        <a:rPr lang="nl-NL" sz="1200" b="1" dirty="0"/>
                        <a:t>-Tool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780203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b="0" dirty="0"/>
                        <a:t>Complete (</a:t>
                      </a:r>
                      <a:r>
                        <a:rPr lang="nl-NL" sz="1200" b="0" dirty="0" err="1"/>
                        <a:t>specific</a:t>
                      </a:r>
                      <a:r>
                        <a:rPr lang="nl-NL" sz="1200" b="0" dirty="0"/>
                        <a:t> and practical) (</a:t>
                      </a:r>
                      <a:r>
                        <a:rPr lang="nl-NL" sz="1200" b="0" dirty="0" err="1"/>
                        <a:t>all</a:t>
                      </a:r>
                      <a:r>
                        <a:rPr lang="nl-NL" sz="1200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573959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b="0" dirty="0"/>
                        <a:t>Data-check (</a:t>
                      </a:r>
                      <a:r>
                        <a:rPr lang="nl-NL" sz="1200" b="0" dirty="0" err="1"/>
                        <a:t>all</a:t>
                      </a:r>
                      <a:r>
                        <a:rPr lang="nl-NL" sz="1200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626386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b="0" dirty="0" err="1"/>
                        <a:t>Overview</a:t>
                      </a:r>
                      <a:r>
                        <a:rPr lang="nl-NL" sz="1200" b="0" dirty="0"/>
                        <a:t>  (wp2.2) AND </a:t>
                      </a:r>
                      <a:r>
                        <a:rPr lang="nl-NL" sz="1200" b="0" dirty="0" err="1"/>
                        <a:t>synergy</a:t>
                      </a:r>
                      <a:r>
                        <a:rPr lang="nl-NL" sz="1200" b="0" dirty="0"/>
                        <a:t> </a:t>
                      </a:r>
                      <a:r>
                        <a:rPr lang="nl-NL" sz="1200" b="0" dirty="0" err="1"/>
                        <a:t>mapping</a:t>
                      </a:r>
                      <a:r>
                        <a:rPr lang="nl-NL" sz="1200" b="0" dirty="0"/>
                        <a:t> (Fryslân)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418730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b="1" dirty="0"/>
                        <a:t>Follow-up </a:t>
                      </a:r>
                      <a:r>
                        <a:rPr lang="nl-NL" sz="1200" b="1" dirty="0" err="1"/>
                        <a:t>interactive</a:t>
                      </a:r>
                      <a:r>
                        <a:rPr lang="nl-NL" sz="1200" b="1" dirty="0"/>
                        <a:t> </a:t>
                      </a:r>
                      <a:r>
                        <a:rPr lang="nl-NL" sz="1200" b="1" dirty="0" err="1"/>
                        <a:t>work</a:t>
                      </a:r>
                      <a:endParaRPr lang="nl-N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073318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dirty="0"/>
                        <a:t>Minutes/</a:t>
                      </a:r>
                      <a:r>
                        <a:rPr lang="nl-NL" sz="1200" dirty="0" err="1"/>
                        <a:t>synergies</a:t>
                      </a:r>
                      <a:r>
                        <a:rPr lang="nl-NL" sz="1200" dirty="0"/>
                        <a:t> (Fryslân)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698232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dirty="0"/>
                        <a:t>Format </a:t>
                      </a:r>
                      <a:r>
                        <a:rPr lang="nl-NL" sz="1200" dirty="0" err="1"/>
                        <a:t>synergies</a:t>
                      </a:r>
                      <a:r>
                        <a:rPr lang="nl-NL" sz="1200" dirty="0"/>
                        <a:t> (Fryslân)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426044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dirty="0" err="1"/>
                        <a:t>Potential</a:t>
                      </a:r>
                      <a:r>
                        <a:rPr lang="nl-NL" sz="1200" dirty="0"/>
                        <a:t> </a:t>
                      </a:r>
                      <a:r>
                        <a:rPr lang="nl-NL" sz="1200" dirty="0" err="1"/>
                        <a:t>synergies</a:t>
                      </a:r>
                      <a:r>
                        <a:rPr lang="nl-NL" sz="1200" dirty="0"/>
                        <a:t> follow-up (</a:t>
                      </a:r>
                      <a:r>
                        <a:rPr lang="nl-NL" sz="1200" dirty="0" err="1"/>
                        <a:t>owners</a:t>
                      </a:r>
                      <a:r>
                        <a:rPr lang="nl-NL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955855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b="1" dirty="0" err="1"/>
                        <a:t>Table</a:t>
                      </a:r>
                      <a:r>
                        <a:rPr lang="nl-NL" sz="1200" b="1" dirty="0"/>
                        <a:t> </a:t>
                      </a:r>
                      <a:r>
                        <a:rPr lang="nl-NL" sz="1200" b="1" dirty="0" err="1"/>
                        <a:t>voting</a:t>
                      </a:r>
                      <a:r>
                        <a:rPr lang="nl-NL" sz="1200" b="1" dirty="0"/>
                        <a:t> system – </a:t>
                      </a:r>
                      <a:r>
                        <a:rPr lang="nl-NL" sz="1200" b="1" dirty="0" err="1"/>
                        <a:t>give</a:t>
                      </a:r>
                      <a:r>
                        <a:rPr lang="nl-NL" sz="1200" b="1" dirty="0"/>
                        <a:t> 10 (</a:t>
                      </a:r>
                      <a:r>
                        <a:rPr lang="nl-NL" sz="1200" b="1" dirty="0" err="1"/>
                        <a:t>all</a:t>
                      </a:r>
                      <a:r>
                        <a:rPr lang="nl-NL" sz="12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656714"/>
                  </a:ext>
                </a:extLst>
              </a:tr>
              <a:tr h="435954">
                <a:tc>
                  <a:txBody>
                    <a:bodyPr/>
                    <a:lstStyle/>
                    <a:p>
                      <a:r>
                        <a:rPr lang="nl-NL" sz="1200" dirty="0" err="1"/>
                        <a:t>Overview</a:t>
                      </a:r>
                      <a:r>
                        <a:rPr lang="nl-NL" sz="1200" dirty="0"/>
                        <a:t>: matching and/or &amp; </a:t>
                      </a:r>
                      <a:r>
                        <a:rPr lang="nl-NL" sz="1200" dirty="0" err="1"/>
                        <a:t>appointing</a:t>
                      </a:r>
                      <a:r>
                        <a:rPr lang="nl-NL" sz="1200" dirty="0"/>
                        <a:t> </a:t>
                      </a:r>
                      <a:r>
                        <a:rPr lang="nl-NL" sz="1200" dirty="0" err="1"/>
                        <a:t>existing</a:t>
                      </a:r>
                      <a:r>
                        <a:rPr lang="nl-NL" sz="1200" dirty="0"/>
                        <a:t>/new </a:t>
                      </a:r>
                      <a:r>
                        <a:rPr lang="nl-NL" sz="1200" dirty="0" err="1"/>
                        <a:t>owners</a:t>
                      </a:r>
                      <a:r>
                        <a:rPr lang="nl-NL" sz="1200" dirty="0"/>
                        <a:t>  (Fryslân)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128973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dirty="0"/>
                        <a:t>Follow-up </a:t>
                      </a:r>
                      <a:r>
                        <a:rPr lang="nl-NL" sz="1200" dirty="0" err="1"/>
                        <a:t>synergies</a:t>
                      </a:r>
                      <a:r>
                        <a:rPr lang="nl-NL" sz="1200" dirty="0"/>
                        <a:t> </a:t>
                      </a:r>
                      <a:r>
                        <a:rPr lang="nl-NL" sz="1200" dirty="0" err="1"/>
                        <a:t>voting</a:t>
                      </a:r>
                      <a:r>
                        <a:rPr lang="nl-NL" sz="1200" dirty="0"/>
                        <a:t>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711537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b="1" dirty="0"/>
                        <a:t>Grid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883827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dirty="0" err="1"/>
                        <a:t>Sharing</a:t>
                      </a:r>
                      <a:r>
                        <a:rPr lang="nl-NL" sz="1200" dirty="0"/>
                        <a:t> </a:t>
                      </a:r>
                      <a:r>
                        <a:rPr lang="nl-NL" sz="1200" dirty="0" err="1"/>
                        <a:t>grids</a:t>
                      </a:r>
                      <a:r>
                        <a:rPr lang="nl-NL" sz="1200" dirty="0"/>
                        <a:t> </a:t>
                      </a:r>
                      <a:r>
                        <a:rPr lang="nl-NL" sz="1200" dirty="0" err="1"/>
                        <a:t>so</a:t>
                      </a:r>
                      <a:r>
                        <a:rPr lang="nl-NL" sz="1200" dirty="0"/>
                        <a:t> far (</a:t>
                      </a:r>
                      <a:r>
                        <a:rPr lang="nl-NL" sz="1200" dirty="0" err="1"/>
                        <a:t>owners</a:t>
                      </a:r>
                      <a:r>
                        <a:rPr lang="nl-NL" sz="1200" dirty="0"/>
                        <a:t>) (call/meeting)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378769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dirty="0"/>
                        <a:t>Draft </a:t>
                      </a:r>
                      <a:r>
                        <a:rPr lang="nl-NL" sz="1200" dirty="0" err="1"/>
                        <a:t>grids</a:t>
                      </a:r>
                      <a:r>
                        <a:rPr lang="nl-NL" sz="1200" dirty="0"/>
                        <a:t> (</a:t>
                      </a:r>
                      <a:r>
                        <a:rPr lang="nl-NL" sz="1200" dirty="0" err="1"/>
                        <a:t>owners</a:t>
                      </a:r>
                      <a:r>
                        <a:rPr lang="nl-NL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177867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dirty="0"/>
                        <a:t>Review en </a:t>
                      </a:r>
                      <a:r>
                        <a:rPr lang="nl-NL" sz="1200" dirty="0" err="1"/>
                        <a:t>reporting</a:t>
                      </a:r>
                      <a:r>
                        <a:rPr lang="nl-NL" sz="1200" dirty="0"/>
                        <a:t> (</a:t>
                      </a:r>
                      <a:r>
                        <a:rPr lang="nl-NL" sz="1200" dirty="0" err="1"/>
                        <a:t>Fryslan</a:t>
                      </a:r>
                      <a:r>
                        <a:rPr lang="nl-NL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136569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b="1" dirty="0" err="1"/>
                        <a:t>Final</a:t>
                      </a:r>
                      <a:r>
                        <a:rPr lang="nl-NL" sz="1200" b="1" dirty="0"/>
                        <a:t> Grid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823741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b="0" dirty="0"/>
                        <a:t>Presentation Milano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093914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b="0" dirty="0" err="1"/>
                        <a:t>Finalizing</a:t>
                      </a:r>
                      <a:r>
                        <a:rPr lang="nl-NL" sz="1200" b="0" dirty="0"/>
                        <a:t> (+ 1 </a:t>
                      </a:r>
                      <a:r>
                        <a:rPr lang="nl-NL" sz="1200" b="0" dirty="0" err="1"/>
                        <a:t>wk</a:t>
                      </a:r>
                      <a:r>
                        <a:rPr lang="nl-NL" sz="1200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78873"/>
                  </a:ext>
                </a:extLst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6202017" y="741376"/>
            <a:ext cx="573487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l-NL" dirty="0" err="1"/>
              <a:t>Methodology</a:t>
            </a:r>
            <a:r>
              <a:rPr lang="nl-NL" dirty="0"/>
              <a:t> </a:t>
            </a:r>
            <a:r>
              <a:rPr lang="nl-NL" dirty="0" err="1"/>
              <a:t>webinar</a:t>
            </a:r>
            <a:r>
              <a:rPr lang="nl-NL" dirty="0"/>
              <a:t>: Excel &amp; Grid </a:t>
            </a:r>
            <a:r>
              <a:rPr lang="nl-NL" dirty="0" err="1"/>
              <a:t>mapping</a:t>
            </a:r>
            <a:r>
              <a:rPr lang="nl-NL" dirty="0"/>
              <a:t> (Fryslân)</a:t>
            </a:r>
          </a:p>
        </p:txBody>
      </p:sp>
      <p:cxnSp>
        <p:nvCxnSpPr>
          <p:cNvPr id="7" name="Verbindingslijn: gebogen 6"/>
          <p:cNvCxnSpPr>
            <a:cxnSpLocks/>
            <a:stCxn id="5" idx="1"/>
          </p:cNvCxnSpPr>
          <p:nvPr/>
        </p:nvCxnSpPr>
        <p:spPr>
          <a:xfrm rot="10800000" flipV="1">
            <a:off x="5347253" y="926042"/>
            <a:ext cx="854765" cy="53501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676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86604" y="365125"/>
            <a:ext cx="6567196" cy="1325563"/>
          </a:xfrm>
        </p:spPr>
        <p:txBody>
          <a:bodyPr>
            <a:normAutofit/>
          </a:bodyPr>
          <a:lstStyle/>
          <a:p>
            <a:r>
              <a:rPr lang="nl-NL" sz="4000" dirty="0"/>
              <a:t>WP3: </a:t>
            </a:r>
            <a:r>
              <a:rPr lang="nl-NL" sz="4000" dirty="0" err="1"/>
              <a:t>Identification</a:t>
            </a:r>
            <a:r>
              <a:rPr lang="nl-NL" sz="4000" dirty="0"/>
              <a:t> </a:t>
            </a:r>
            <a:r>
              <a:rPr lang="nl-NL" sz="4000" dirty="0" err="1"/>
              <a:t>synergies</a:t>
            </a:r>
            <a:r>
              <a:rPr lang="nl-NL" sz="4000" dirty="0"/>
              <a:t> &amp; </a:t>
            </a:r>
            <a:r>
              <a:rPr lang="nl-NL" sz="4000" dirty="0" err="1"/>
              <a:t>complementaries</a:t>
            </a:r>
            <a:endParaRPr lang="nl-NL" sz="4000" dirty="0"/>
          </a:p>
        </p:txBody>
      </p:sp>
      <p:sp>
        <p:nvSpPr>
          <p:cNvPr id="3" name="Tekstvak 2"/>
          <p:cNvSpPr txBox="1"/>
          <p:nvPr/>
        </p:nvSpPr>
        <p:spPr>
          <a:xfrm>
            <a:off x="4674637" y="1620835"/>
            <a:ext cx="74178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Identifying</a:t>
            </a:r>
            <a:r>
              <a:rPr lang="nl-NL" sz="2400" dirty="0"/>
              <a:t> </a:t>
            </a:r>
            <a:r>
              <a:rPr lang="nl-NL" sz="2400" dirty="0" err="1"/>
              <a:t>synergies</a:t>
            </a:r>
            <a:r>
              <a:rPr lang="nl-NL" sz="2400" dirty="0"/>
              <a:t> &amp; </a:t>
            </a:r>
            <a:r>
              <a:rPr lang="nl-NL" sz="2400" dirty="0" err="1"/>
              <a:t>complementaries</a:t>
            </a:r>
            <a:r>
              <a:rPr lang="nl-NL" sz="2400" dirty="0"/>
              <a:t> </a:t>
            </a:r>
            <a:r>
              <a:rPr lang="nl-NL" sz="2400" dirty="0" err="1"/>
              <a:t>among</a:t>
            </a:r>
            <a:r>
              <a:rPr lang="nl-NL" sz="2400" dirty="0"/>
              <a:t> the </a:t>
            </a:r>
            <a:r>
              <a:rPr lang="nl-NL" sz="2400" dirty="0" err="1"/>
              <a:t>participating</a:t>
            </a:r>
            <a:r>
              <a:rPr lang="nl-NL" sz="2400" dirty="0"/>
              <a:t> </a:t>
            </a:r>
            <a:r>
              <a:rPr lang="nl-NL" sz="2400" dirty="0" err="1"/>
              <a:t>regions</a:t>
            </a:r>
            <a:r>
              <a:rPr lang="nl-NL" sz="2400" dirty="0"/>
              <a:t> in order to </a:t>
            </a:r>
            <a:r>
              <a:rPr lang="nl-NL" sz="2400" dirty="0" err="1"/>
              <a:t>define</a:t>
            </a:r>
            <a:r>
              <a:rPr lang="nl-NL" sz="2400" dirty="0"/>
              <a:t> </a:t>
            </a:r>
            <a:r>
              <a:rPr lang="nl-NL" sz="2400" dirty="0" err="1"/>
              <a:t>measures</a:t>
            </a:r>
            <a:r>
              <a:rPr lang="nl-NL" sz="2400" dirty="0"/>
              <a:t> to </a:t>
            </a:r>
            <a:r>
              <a:rPr lang="nl-NL" sz="2400" dirty="0" err="1"/>
              <a:t>be</a:t>
            </a:r>
            <a:r>
              <a:rPr lang="nl-NL" sz="2400" dirty="0"/>
              <a:t> </a:t>
            </a:r>
            <a:r>
              <a:rPr lang="nl-NL" sz="2400" dirty="0" err="1"/>
              <a:t>dicussed</a:t>
            </a:r>
            <a:r>
              <a:rPr lang="nl-NL" sz="2400" dirty="0"/>
              <a:t> in workshop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r>
              <a:rPr lang="nl-NL" sz="2400" dirty="0"/>
              <a:t>WP2: </a:t>
            </a:r>
            <a:r>
              <a:rPr lang="nl-NL" sz="2400" dirty="0" err="1"/>
              <a:t>Potential</a:t>
            </a:r>
            <a:r>
              <a:rPr lang="nl-NL" sz="2400" dirty="0"/>
              <a:t> </a:t>
            </a:r>
            <a:r>
              <a:rPr lang="nl-NL" sz="2400" dirty="0" err="1"/>
              <a:t>synergies</a:t>
            </a:r>
            <a:r>
              <a:rPr lang="nl-NL" sz="2400" dirty="0"/>
              <a:t>  -&gt; WP3: </a:t>
            </a:r>
            <a:r>
              <a:rPr lang="nl-NL" sz="2400" dirty="0" err="1"/>
              <a:t>measures</a:t>
            </a:r>
            <a:r>
              <a:rPr lang="nl-NL" sz="2400" dirty="0"/>
              <a:t> for new </a:t>
            </a:r>
            <a:r>
              <a:rPr lang="nl-NL" sz="2400" dirty="0" err="1"/>
              <a:t>strategic</a:t>
            </a:r>
            <a:r>
              <a:rPr lang="nl-NL" sz="2400" dirty="0"/>
              <a:t> </a:t>
            </a:r>
            <a:r>
              <a:rPr lang="nl-NL" sz="2400" dirty="0" err="1"/>
              <a:t>value</a:t>
            </a:r>
            <a:r>
              <a:rPr lang="nl-NL" sz="2400" dirty="0"/>
              <a:t> </a:t>
            </a:r>
            <a:r>
              <a:rPr lang="nl-NL" sz="2400" dirty="0" err="1"/>
              <a:t>chains</a:t>
            </a:r>
            <a:endParaRPr lang="nl-NL" sz="2400" dirty="0"/>
          </a:p>
          <a:p>
            <a:r>
              <a:rPr lang="nl-NL" sz="2400" dirty="0"/>
              <a:t>Strong support of WP4.1 &amp; 4.2 -&gt; workshops</a:t>
            </a:r>
          </a:p>
          <a:p>
            <a:endParaRPr lang="nl-NL" sz="2400" dirty="0"/>
          </a:p>
          <a:p>
            <a:r>
              <a:rPr lang="nl-NL" sz="2400" dirty="0" err="1"/>
              <a:t>Synergies</a:t>
            </a:r>
            <a:r>
              <a:rPr lang="nl-NL" sz="2400" dirty="0"/>
              <a:t> &amp; </a:t>
            </a:r>
            <a:r>
              <a:rPr lang="nl-NL" sz="2400" dirty="0" err="1"/>
              <a:t>complementaries</a:t>
            </a:r>
            <a:r>
              <a:rPr lang="nl-NL" sz="2400" dirty="0"/>
              <a:t> for new </a:t>
            </a:r>
            <a:r>
              <a:rPr lang="nl-NL" sz="2400" dirty="0" err="1"/>
              <a:t>crossregional</a:t>
            </a:r>
            <a:r>
              <a:rPr lang="nl-NL" sz="2400" dirty="0"/>
              <a:t> </a:t>
            </a:r>
            <a:r>
              <a:rPr lang="nl-NL" sz="2400" dirty="0" err="1"/>
              <a:t>strategic</a:t>
            </a:r>
            <a:r>
              <a:rPr lang="nl-NL" sz="2400" dirty="0"/>
              <a:t> </a:t>
            </a:r>
            <a:r>
              <a:rPr lang="nl-NL" sz="2400" dirty="0" err="1"/>
              <a:t>value</a:t>
            </a:r>
            <a:r>
              <a:rPr lang="nl-NL" sz="2400" dirty="0"/>
              <a:t> </a:t>
            </a:r>
            <a:r>
              <a:rPr lang="nl-NL" sz="2400" dirty="0" err="1"/>
              <a:t>chains</a:t>
            </a:r>
            <a:r>
              <a:rPr lang="nl-NL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New Value </a:t>
            </a:r>
            <a:r>
              <a:rPr lang="nl-NL" sz="2400" dirty="0" err="1"/>
              <a:t>Chains</a:t>
            </a:r>
            <a:r>
              <a:rPr lang="nl-NL" sz="2400" dirty="0"/>
              <a:t> (</a:t>
            </a:r>
            <a:r>
              <a:rPr lang="nl-NL" sz="2400" dirty="0" err="1"/>
              <a:t>functional</a:t>
            </a:r>
            <a:r>
              <a:rPr lang="nl-NL" sz="2400" dirty="0"/>
              <a:t> and/or </a:t>
            </a:r>
            <a:r>
              <a:rPr lang="nl-NL" sz="2400" dirty="0" err="1"/>
              <a:t>collaborative</a:t>
            </a:r>
            <a:r>
              <a:rPr lang="nl-NL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Financial/</a:t>
            </a:r>
            <a:r>
              <a:rPr lang="nl-NL" sz="2400" dirty="0" err="1"/>
              <a:t>instrumental</a:t>
            </a:r>
            <a:r>
              <a:rPr lang="nl-NL" sz="2400" dirty="0"/>
              <a:t>: </a:t>
            </a:r>
            <a:r>
              <a:rPr lang="nl-NL" sz="2400" dirty="0" err="1"/>
              <a:t>funding</a:t>
            </a: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Barriers/shortcuts &amp; </a:t>
            </a:r>
            <a:r>
              <a:rPr lang="nl-NL" sz="2400" dirty="0" err="1"/>
              <a:t>legislation</a:t>
            </a:r>
            <a:endParaRPr lang="nl-NL" sz="2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42168" t="14306" r="31811" b="19591"/>
          <a:stretch/>
        </p:blipFill>
        <p:spPr>
          <a:xfrm>
            <a:off x="177282" y="222482"/>
            <a:ext cx="4497355" cy="642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82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Task</a:t>
            </a:r>
            <a:r>
              <a:rPr lang="nl-NL" dirty="0"/>
              <a:t> 3.1: </a:t>
            </a:r>
            <a:r>
              <a:rPr lang="en-US" dirty="0"/>
              <a:t>Identification of synergies and complementarities among regions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In this task, based on the </a:t>
            </a:r>
            <a:r>
              <a:rPr lang="en-US" dirty="0">
                <a:highlight>
                  <a:srgbClr val="FFFF00"/>
                </a:highlight>
              </a:rPr>
              <a:t>grid potential synergies </a:t>
            </a:r>
            <a:r>
              <a:rPr lang="en-US" dirty="0"/>
              <a:t>developed for each region by the previous task 2.3, </a:t>
            </a:r>
            <a:r>
              <a:rPr lang="en-US" dirty="0">
                <a:highlight>
                  <a:srgbClr val="FFFF00"/>
                </a:highlight>
              </a:rPr>
              <a:t>untapped opportunities for new circular economy businesses</a:t>
            </a:r>
            <a:r>
              <a:rPr lang="en-US" dirty="0"/>
              <a:t> will be highlighted, considering both </a:t>
            </a:r>
            <a:r>
              <a:rPr lang="en-US" dirty="0">
                <a:highlight>
                  <a:srgbClr val="00FF00"/>
                </a:highlight>
              </a:rPr>
              <a:t>traditional process industry and manufacturing sectors</a:t>
            </a:r>
            <a:r>
              <a:rPr lang="en-US" dirty="0"/>
              <a:t> as well as </a:t>
            </a:r>
            <a:r>
              <a:rPr lang="en-US" dirty="0">
                <a:highlight>
                  <a:srgbClr val="00FF00"/>
                </a:highlight>
              </a:rPr>
              <a:t>emerging sectors</a:t>
            </a:r>
            <a:r>
              <a:rPr lang="en-US" dirty="0"/>
              <a:t>, such as those in the bio-economy industry. </a:t>
            </a:r>
          </a:p>
          <a:p>
            <a:pPr marL="0" indent="0">
              <a:buNone/>
            </a:pPr>
            <a:r>
              <a:rPr lang="en-US" dirty="0"/>
              <a:t>Furthermore, the SCREEN consortium will develop a “</a:t>
            </a:r>
            <a:r>
              <a:rPr lang="en-US" dirty="0">
                <a:highlight>
                  <a:srgbClr val="FFFF00"/>
                </a:highlight>
              </a:rPr>
              <a:t>circularity” scoring and assessment framework</a:t>
            </a:r>
            <a:r>
              <a:rPr lang="en-US" dirty="0"/>
              <a:t>, shared among the participating regions. </a:t>
            </a:r>
          </a:p>
          <a:p>
            <a:pPr marL="0" indent="0">
              <a:buNone/>
            </a:pPr>
            <a:r>
              <a:rPr lang="en-US" dirty="0"/>
              <a:t>Based on these “circularity” evaluation criteria, a subset of strategic sectors will be selected and the related representatives (coming from different regions) will be invited to participate at the Workshop 2 for the discussion of barriers and possible shortcuts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4860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198454" y="154770"/>
            <a:ext cx="3930869" cy="507831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 WP2</a:t>
            </a:r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4289975" y="154771"/>
            <a:ext cx="3930869" cy="507831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 T3.1 &amp; Workshop 1</a:t>
            </a:r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-795282" y="1061554"/>
          <a:ext cx="6092497" cy="4141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2816772" y="586511"/>
            <a:ext cx="1093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2060"/>
                </a:solidFill>
              </a:rPr>
              <a:t>Matchingcriteria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911604" y="2259730"/>
          <a:ext cx="3506950" cy="2722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5427718" y="1207251"/>
            <a:ext cx="2486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>
                <a:solidFill>
                  <a:srgbClr val="002060"/>
                </a:solidFill>
              </a:rPr>
              <a:t>Synergies</a:t>
            </a:r>
            <a:r>
              <a:rPr lang="nl-NL" dirty="0">
                <a:solidFill>
                  <a:srgbClr val="002060"/>
                </a:solidFill>
              </a:rPr>
              <a:t> &amp; </a:t>
            </a:r>
            <a:r>
              <a:rPr lang="nl-NL" dirty="0" err="1">
                <a:solidFill>
                  <a:srgbClr val="002060"/>
                </a:solidFill>
              </a:rPr>
              <a:t>complementaries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strategic</a:t>
            </a:r>
            <a:r>
              <a:rPr lang="nl-NL" dirty="0">
                <a:solidFill>
                  <a:srgbClr val="002060"/>
                </a:solidFill>
              </a:rPr>
              <a:t> new vale </a:t>
            </a:r>
            <a:r>
              <a:rPr lang="nl-NL" dirty="0" err="1">
                <a:solidFill>
                  <a:srgbClr val="002060"/>
                </a:solidFill>
              </a:rPr>
              <a:t>chains</a:t>
            </a:r>
            <a:endParaRPr lang="nl-NL" dirty="0">
              <a:solidFill>
                <a:srgbClr val="002060"/>
              </a:solidFill>
            </a:endParaRPr>
          </a:p>
        </p:txBody>
      </p:sp>
      <p:cxnSp>
        <p:nvCxnSpPr>
          <p:cNvPr id="18" name="Verbindingslijn: gebogen 17"/>
          <p:cNvCxnSpPr/>
          <p:nvPr/>
        </p:nvCxnSpPr>
        <p:spPr>
          <a:xfrm>
            <a:off x="8776139" y="1352944"/>
            <a:ext cx="2659119" cy="2388742"/>
          </a:xfrm>
          <a:prstGeom prst="bentConnector3">
            <a:avLst>
              <a:gd name="adj1" fmla="val 19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al 23"/>
          <p:cNvSpPr/>
          <p:nvPr/>
        </p:nvSpPr>
        <p:spPr>
          <a:xfrm>
            <a:off x="10237076" y="1460938"/>
            <a:ext cx="441434" cy="441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/>
          <p:cNvSpPr/>
          <p:nvPr/>
        </p:nvSpPr>
        <p:spPr>
          <a:xfrm>
            <a:off x="10710041" y="2154621"/>
            <a:ext cx="220718" cy="2508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/>
          <p:nvPr/>
        </p:nvSpPr>
        <p:spPr>
          <a:xfrm>
            <a:off x="9291145" y="2627586"/>
            <a:ext cx="819807" cy="830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kstvak 26"/>
          <p:cNvSpPr txBox="1"/>
          <p:nvPr/>
        </p:nvSpPr>
        <p:spPr>
          <a:xfrm>
            <a:off x="10930760" y="4004441"/>
            <a:ext cx="809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TRL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10032561" y="905641"/>
            <a:ext cx="189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Opportunity </a:t>
            </a:r>
            <a:r>
              <a:rPr lang="nl-NL" dirty="0" err="1"/>
              <a:t>size</a:t>
            </a:r>
            <a:endParaRPr lang="nl-NL" dirty="0"/>
          </a:p>
        </p:txBody>
      </p:sp>
      <p:sp>
        <p:nvSpPr>
          <p:cNvPr id="29" name="Tekstvak 28"/>
          <p:cNvSpPr txBox="1"/>
          <p:nvPr/>
        </p:nvSpPr>
        <p:spPr>
          <a:xfrm rot="16200000">
            <a:off x="7493877" y="1600019"/>
            <a:ext cx="2049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Sector </a:t>
            </a:r>
            <a:r>
              <a:rPr lang="nl-NL" dirty="0" err="1"/>
              <a:t>growth</a:t>
            </a:r>
            <a:endParaRPr lang="nl-NL" dirty="0"/>
          </a:p>
        </p:txBody>
      </p:sp>
      <p:sp>
        <p:nvSpPr>
          <p:cNvPr id="30" name="Ovaal 29"/>
          <p:cNvSpPr/>
          <p:nvPr/>
        </p:nvSpPr>
        <p:spPr>
          <a:xfrm>
            <a:off x="9701048" y="932167"/>
            <a:ext cx="294289" cy="316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Tekstvak 30"/>
          <p:cNvSpPr txBox="1"/>
          <p:nvPr/>
        </p:nvSpPr>
        <p:spPr>
          <a:xfrm>
            <a:off x="8333970" y="157655"/>
            <a:ext cx="3700375" cy="424731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T. 3.3 </a:t>
            </a:r>
            <a:r>
              <a:rPr lang="nl-NL" dirty="0" err="1"/>
              <a:t>Classification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algn="ctr"/>
            <a:endParaRPr lang="nl-NL" dirty="0"/>
          </a:p>
        </p:txBody>
      </p:sp>
      <p:sp>
        <p:nvSpPr>
          <p:cNvPr id="32" name="Tekstvak 31"/>
          <p:cNvSpPr txBox="1"/>
          <p:nvPr/>
        </p:nvSpPr>
        <p:spPr>
          <a:xfrm>
            <a:off x="8353977" y="4543363"/>
            <a:ext cx="3700375" cy="20313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T3.4 Policy </a:t>
            </a:r>
            <a:r>
              <a:rPr lang="nl-NL" dirty="0" err="1"/>
              <a:t>measures</a:t>
            </a:r>
            <a:r>
              <a:rPr lang="nl-NL" dirty="0"/>
              <a:t> &amp; </a:t>
            </a:r>
            <a:br>
              <a:rPr lang="nl-NL" dirty="0"/>
            </a:br>
            <a:r>
              <a:rPr lang="nl-NL" dirty="0"/>
              <a:t>workshop 2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algn="ctr"/>
            <a:endParaRPr lang="nl-NL" dirty="0"/>
          </a:p>
        </p:txBody>
      </p:sp>
      <p:sp>
        <p:nvSpPr>
          <p:cNvPr id="33" name="Pijl: rechts 32"/>
          <p:cNvSpPr/>
          <p:nvPr/>
        </p:nvSpPr>
        <p:spPr>
          <a:xfrm>
            <a:off x="198454" y="5412828"/>
            <a:ext cx="8819422" cy="1240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T3.2 Policy Lab</a:t>
            </a:r>
          </a:p>
        </p:txBody>
      </p:sp>
      <p:sp>
        <p:nvSpPr>
          <p:cNvPr id="34" name="Pijl: gekromd omlaag 33"/>
          <p:cNvSpPr/>
          <p:nvPr/>
        </p:nvSpPr>
        <p:spPr>
          <a:xfrm rot="10800000" flipH="1">
            <a:off x="461214" y="4923297"/>
            <a:ext cx="3289738" cy="10255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5" name="Pijl: gekromd omlaag 34"/>
          <p:cNvSpPr/>
          <p:nvPr/>
        </p:nvSpPr>
        <p:spPr>
          <a:xfrm rot="10800000" flipH="1">
            <a:off x="3708909" y="4900048"/>
            <a:ext cx="1588306" cy="10255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6" name="Pijl: gekromd omlaag 35"/>
          <p:cNvSpPr/>
          <p:nvPr/>
        </p:nvSpPr>
        <p:spPr>
          <a:xfrm rot="9244455" flipH="1">
            <a:off x="5959484" y="4388781"/>
            <a:ext cx="3332149" cy="1345408"/>
          </a:xfrm>
          <a:prstGeom prst="curvedDownArrow">
            <a:avLst>
              <a:gd name="adj1" fmla="val 14870"/>
              <a:gd name="adj2" fmla="val 42019"/>
              <a:gd name="adj3" fmla="val 18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7" name="Pijl: gekromd omlaag 36"/>
          <p:cNvSpPr/>
          <p:nvPr/>
        </p:nvSpPr>
        <p:spPr>
          <a:xfrm rot="16812984" flipH="1">
            <a:off x="6737228" y="4048147"/>
            <a:ext cx="2862619" cy="1345408"/>
          </a:xfrm>
          <a:prstGeom prst="curvedDownArrow">
            <a:avLst>
              <a:gd name="adj1" fmla="val 14870"/>
              <a:gd name="adj2" fmla="val 42019"/>
              <a:gd name="adj3" fmla="val 18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461213" y="586511"/>
            <a:ext cx="190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Local</a:t>
            </a:r>
            <a:r>
              <a:rPr lang="nl-NL" dirty="0"/>
              <a:t> workshop</a:t>
            </a:r>
          </a:p>
        </p:txBody>
      </p:sp>
      <p:sp>
        <p:nvSpPr>
          <p:cNvPr id="39" name="Tekstvak 38"/>
          <p:cNvSpPr txBox="1"/>
          <p:nvPr/>
        </p:nvSpPr>
        <p:spPr>
          <a:xfrm>
            <a:off x="10105698" y="6032938"/>
            <a:ext cx="190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Local</a:t>
            </a:r>
            <a:r>
              <a:rPr lang="nl-NL" dirty="0"/>
              <a:t> workshop</a:t>
            </a:r>
          </a:p>
        </p:txBody>
      </p:sp>
    </p:spTree>
    <p:extLst>
      <p:ext uri="{BB962C8B-B14F-4D97-AF65-F5344CB8AC3E}">
        <p14:creationId xmlns:p14="http://schemas.microsoft.com/office/powerpoint/2010/main" val="3135818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WP3.1 </a:t>
            </a:r>
            <a:r>
              <a:rPr lang="nl-NL" sz="3600" dirty="0" err="1"/>
              <a:t>Identification</a:t>
            </a:r>
            <a:r>
              <a:rPr lang="nl-NL" sz="3600" dirty="0"/>
              <a:t> of </a:t>
            </a:r>
            <a:r>
              <a:rPr lang="nl-NL" sz="3600" dirty="0" err="1"/>
              <a:t>synergies</a:t>
            </a:r>
            <a:r>
              <a:rPr lang="nl-NL" sz="3600" dirty="0"/>
              <a:t> &amp; </a:t>
            </a:r>
            <a:r>
              <a:rPr lang="nl-NL" sz="3600" dirty="0" err="1"/>
              <a:t>complementaries</a:t>
            </a:r>
            <a:r>
              <a:rPr lang="nl-NL" sz="3600" dirty="0"/>
              <a:t> 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117" y="1650239"/>
            <a:ext cx="2333625" cy="456227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838200" y="3746710"/>
            <a:ext cx="337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Cross input-output analysis</a:t>
            </a:r>
          </a:p>
        </p:txBody>
      </p:sp>
      <p:sp>
        <p:nvSpPr>
          <p:cNvPr id="5" name="Rechthoek 4"/>
          <p:cNvSpPr/>
          <p:nvPr/>
        </p:nvSpPr>
        <p:spPr>
          <a:xfrm>
            <a:off x="8519747" y="3658044"/>
            <a:ext cx="2834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Cross </a:t>
            </a:r>
            <a:r>
              <a:rPr lang="nl-NL" dirty="0" err="1"/>
              <a:t>competence</a:t>
            </a:r>
            <a:r>
              <a:rPr lang="nl-NL" dirty="0"/>
              <a:t> analysis</a:t>
            </a:r>
          </a:p>
        </p:txBody>
      </p:sp>
      <p:sp>
        <p:nvSpPr>
          <p:cNvPr id="6" name="Rechthoek 5"/>
          <p:cNvSpPr/>
          <p:nvPr/>
        </p:nvSpPr>
        <p:spPr>
          <a:xfrm>
            <a:off x="774503" y="5318412"/>
            <a:ext cx="2315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Cross </a:t>
            </a:r>
            <a:r>
              <a:rPr lang="nl-NL" dirty="0" err="1"/>
              <a:t>process</a:t>
            </a:r>
            <a:r>
              <a:rPr lang="nl-NL" dirty="0"/>
              <a:t> analysis</a:t>
            </a:r>
          </a:p>
        </p:txBody>
      </p:sp>
      <p:cxnSp>
        <p:nvCxnSpPr>
          <p:cNvPr id="8" name="Rechte verbindingslijn met pijl 7"/>
          <p:cNvCxnSpPr>
            <a:stCxn id="4" idx="3"/>
          </p:cNvCxnSpPr>
          <p:nvPr/>
        </p:nvCxnSpPr>
        <p:spPr>
          <a:xfrm flipV="1">
            <a:off x="4217377" y="3147646"/>
            <a:ext cx="635977" cy="783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>
            <a:stCxn id="4" idx="3"/>
          </p:cNvCxnSpPr>
          <p:nvPr/>
        </p:nvCxnSpPr>
        <p:spPr>
          <a:xfrm>
            <a:off x="4217377" y="3931376"/>
            <a:ext cx="635977" cy="702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>
            <a:stCxn id="5" idx="1"/>
            <a:endCxn id="3" idx="3"/>
          </p:cNvCxnSpPr>
          <p:nvPr/>
        </p:nvCxnSpPr>
        <p:spPr>
          <a:xfrm flipH="1">
            <a:off x="7099742" y="3842710"/>
            <a:ext cx="1420005" cy="88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>
            <a:stCxn id="5" idx="1"/>
          </p:cNvCxnSpPr>
          <p:nvPr/>
        </p:nvCxnSpPr>
        <p:spPr>
          <a:xfrm flipH="1">
            <a:off x="7007469" y="3842710"/>
            <a:ext cx="1512278" cy="1740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>
            <a:stCxn id="5" idx="1"/>
          </p:cNvCxnSpPr>
          <p:nvPr/>
        </p:nvCxnSpPr>
        <p:spPr>
          <a:xfrm flipH="1" flipV="1">
            <a:off x="7007469" y="2189285"/>
            <a:ext cx="1512278" cy="165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/>
          <p:cNvCxnSpPr>
            <a:stCxn id="6" idx="3"/>
            <a:endCxn id="3" idx="1"/>
          </p:cNvCxnSpPr>
          <p:nvPr/>
        </p:nvCxnSpPr>
        <p:spPr>
          <a:xfrm flipV="1">
            <a:off x="3089624" y="3931376"/>
            <a:ext cx="1676493" cy="1571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1283707322"/>
              </p:ext>
            </p:extLst>
          </p:nvPr>
        </p:nvGraphicFramePr>
        <p:xfrm>
          <a:off x="923001" y="1490874"/>
          <a:ext cx="2379164" cy="2048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7830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Next steps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839788" y="1142683"/>
            <a:ext cx="5157787" cy="823912"/>
          </a:xfrm>
        </p:spPr>
        <p:txBody>
          <a:bodyPr/>
          <a:lstStyle/>
          <a:p>
            <a:r>
              <a:rPr lang="nl-NL" dirty="0"/>
              <a:t>Fryslân as </a:t>
            </a:r>
            <a:r>
              <a:rPr lang="nl-NL" dirty="0" err="1"/>
              <a:t>taskleader</a:t>
            </a:r>
            <a:r>
              <a:rPr lang="nl-NL" dirty="0"/>
              <a:t> wp3.1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1966595"/>
            <a:ext cx="5157787" cy="4223068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Q2: Development of guideline:</a:t>
            </a:r>
          </a:p>
          <a:p>
            <a:pPr lvl="1"/>
            <a:r>
              <a:rPr lang="nl-NL" dirty="0"/>
              <a:t>Research</a:t>
            </a:r>
          </a:p>
          <a:p>
            <a:pPr lvl="1"/>
            <a:r>
              <a:rPr lang="nl-NL" dirty="0"/>
              <a:t>Stakeholder analysis</a:t>
            </a:r>
          </a:p>
          <a:p>
            <a:pPr lvl="1"/>
            <a:r>
              <a:rPr lang="nl-NL" dirty="0"/>
              <a:t>Workshop</a:t>
            </a:r>
          </a:p>
          <a:p>
            <a:pPr marL="457200" lvl="1" indent="0">
              <a:buNone/>
            </a:pPr>
            <a:r>
              <a:rPr lang="nl-NL" dirty="0"/>
              <a:t>With help of WP3 </a:t>
            </a:r>
            <a:r>
              <a:rPr lang="nl-NL" dirty="0" err="1"/>
              <a:t>task</a:t>
            </a:r>
            <a:r>
              <a:rPr lang="nl-NL" dirty="0"/>
              <a:t> leaders and </a:t>
            </a:r>
            <a:r>
              <a:rPr lang="nl-NL" dirty="0" err="1"/>
              <a:t>other</a:t>
            </a:r>
            <a:r>
              <a:rPr lang="nl-NL" dirty="0"/>
              <a:t> consortium experts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dirty="0"/>
              <a:t>Q2: Make </a:t>
            </a:r>
            <a:r>
              <a:rPr lang="nl-NL" dirty="0" err="1"/>
              <a:t>example</a:t>
            </a:r>
            <a:r>
              <a:rPr lang="nl-NL" dirty="0"/>
              <a:t> for water:</a:t>
            </a:r>
          </a:p>
          <a:p>
            <a:pPr lvl="1"/>
            <a:r>
              <a:rPr lang="nl-NL" dirty="0" err="1"/>
              <a:t>Drinkingwater</a:t>
            </a:r>
            <a:r>
              <a:rPr lang="nl-NL" dirty="0"/>
              <a:t> – waste water</a:t>
            </a:r>
          </a:p>
          <a:p>
            <a:pPr lvl="1"/>
            <a:r>
              <a:rPr lang="nl-NL" dirty="0"/>
              <a:t>Processing water:</a:t>
            </a:r>
          </a:p>
          <a:p>
            <a:pPr lvl="2"/>
            <a:r>
              <a:rPr lang="nl-NL" dirty="0"/>
              <a:t>(Agro)Food processing</a:t>
            </a:r>
          </a:p>
          <a:p>
            <a:pPr lvl="2"/>
            <a:r>
              <a:rPr lang="nl-NL" dirty="0"/>
              <a:t>…….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>
          <a:xfrm>
            <a:off x="6172200" y="1142683"/>
            <a:ext cx="5183188" cy="823912"/>
          </a:xfrm>
        </p:spPr>
        <p:txBody>
          <a:bodyPr/>
          <a:lstStyle/>
          <a:p>
            <a:r>
              <a:rPr lang="nl-NL" dirty="0" err="1"/>
              <a:t>Owners</a:t>
            </a:r>
            <a:r>
              <a:rPr lang="nl-NL" dirty="0"/>
              <a:t> of </a:t>
            </a:r>
            <a:r>
              <a:rPr lang="nl-NL" dirty="0" err="1"/>
              <a:t>value</a:t>
            </a:r>
            <a:r>
              <a:rPr lang="nl-NL" dirty="0"/>
              <a:t> </a:t>
            </a:r>
            <a:r>
              <a:rPr lang="nl-NL" dirty="0" err="1"/>
              <a:t>chains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4"/>
          </p:nvPr>
        </p:nvSpPr>
        <p:spPr>
          <a:xfrm>
            <a:off x="6172200" y="1966595"/>
            <a:ext cx="5684520" cy="4223068"/>
          </a:xfrm>
        </p:spPr>
        <p:txBody>
          <a:bodyPr>
            <a:normAutofit fontScale="70000" lnSpcReduction="20000"/>
          </a:bodyPr>
          <a:lstStyle/>
          <a:p>
            <a:r>
              <a:rPr lang="nl-NL" dirty="0"/>
              <a:t>Q2/3 </a:t>
            </a:r>
            <a:r>
              <a:rPr lang="nl-NL" dirty="0" err="1"/>
              <a:t>Execute</a:t>
            </a:r>
            <a:r>
              <a:rPr lang="nl-NL" dirty="0"/>
              <a:t> analysis ‘</a:t>
            </a:r>
            <a:r>
              <a:rPr lang="nl-NL" dirty="0" err="1"/>
              <a:t>exercising</a:t>
            </a:r>
            <a:r>
              <a:rPr lang="nl-NL" dirty="0"/>
              <a:t>’:</a:t>
            </a:r>
          </a:p>
          <a:p>
            <a:pPr lvl="1"/>
            <a:r>
              <a:rPr lang="nl-NL" dirty="0"/>
              <a:t>Stakeholders</a:t>
            </a:r>
          </a:p>
          <a:p>
            <a:pPr lvl="1"/>
            <a:r>
              <a:rPr lang="nl-NL" dirty="0" err="1"/>
              <a:t>Local</a:t>
            </a:r>
            <a:r>
              <a:rPr lang="nl-NL" dirty="0"/>
              <a:t> analysis</a:t>
            </a:r>
          </a:p>
          <a:p>
            <a:pPr lvl="1"/>
            <a:r>
              <a:rPr lang="nl-NL" dirty="0"/>
              <a:t>Cross-</a:t>
            </a:r>
            <a:r>
              <a:rPr lang="nl-NL" dirty="0" err="1"/>
              <a:t>regional</a:t>
            </a: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r>
              <a:rPr lang="nl-NL" dirty="0"/>
              <a:t>Q2/3 Development of </a:t>
            </a:r>
            <a:r>
              <a:rPr lang="nl-NL" dirty="0" err="1"/>
              <a:t>methodology</a:t>
            </a:r>
            <a:r>
              <a:rPr lang="nl-NL" dirty="0"/>
              <a:t>:</a:t>
            </a:r>
          </a:p>
          <a:p>
            <a:pPr lvl="1"/>
            <a:r>
              <a:rPr lang="nl-NL" dirty="0" err="1"/>
              <a:t>Functional</a:t>
            </a:r>
            <a:r>
              <a:rPr lang="nl-NL" dirty="0"/>
              <a:t> </a:t>
            </a:r>
            <a:r>
              <a:rPr lang="nl-NL" dirty="0" err="1"/>
              <a:t>vs</a:t>
            </a:r>
            <a:r>
              <a:rPr lang="nl-NL" dirty="0"/>
              <a:t> </a:t>
            </a:r>
            <a:r>
              <a:rPr lang="nl-NL" dirty="0" err="1"/>
              <a:t>collaborative</a:t>
            </a:r>
            <a:r>
              <a:rPr lang="nl-NL" dirty="0"/>
              <a:t> (Milano)</a:t>
            </a:r>
          </a:p>
          <a:p>
            <a:pPr lvl="1"/>
            <a:r>
              <a:rPr lang="nl-NL" dirty="0"/>
              <a:t>Clustering workshop (KTN)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dirty="0"/>
              <a:t>Q2/3 Inter/cross-</a:t>
            </a:r>
            <a:r>
              <a:rPr lang="nl-NL" dirty="0" err="1"/>
              <a:t>regional</a:t>
            </a:r>
            <a:r>
              <a:rPr lang="nl-NL" dirty="0"/>
              <a:t> cooperation:</a:t>
            </a:r>
          </a:p>
          <a:p>
            <a:pPr lvl="1"/>
            <a:r>
              <a:rPr lang="nl-NL" dirty="0" err="1"/>
              <a:t>Further</a:t>
            </a:r>
            <a:r>
              <a:rPr lang="nl-NL" dirty="0"/>
              <a:t> </a:t>
            </a:r>
            <a:r>
              <a:rPr lang="nl-NL" dirty="0" err="1"/>
              <a:t>detailing</a:t>
            </a:r>
            <a:r>
              <a:rPr lang="nl-NL" dirty="0"/>
              <a:t> cross </a:t>
            </a:r>
            <a:r>
              <a:rPr lang="nl-NL" dirty="0" err="1"/>
              <a:t>regional</a:t>
            </a:r>
            <a:r>
              <a:rPr lang="nl-NL" dirty="0"/>
              <a:t> cooperation </a:t>
            </a:r>
            <a:r>
              <a:rPr lang="nl-NL" dirty="0" err="1"/>
              <a:t>based</a:t>
            </a:r>
            <a:r>
              <a:rPr lang="nl-NL" dirty="0"/>
              <a:t> on </a:t>
            </a:r>
            <a:r>
              <a:rPr lang="nl-NL" dirty="0" err="1"/>
              <a:t>synergies</a:t>
            </a:r>
            <a:endParaRPr lang="nl-NL" dirty="0"/>
          </a:p>
          <a:p>
            <a:pPr lvl="1"/>
            <a:r>
              <a:rPr lang="nl-NL" dirty="0"/>
              <a:t>E-</a:t>
            </a:r>
            <a:r>
              <a:rPr lang="nl-NL" dirty="0" err="1"/>
              <a:t>mai</a:t>
            </a:r>
            <a:r>
              <a:rPr lang="nl-NL" dirty="0"/>
              <a:t>/tel. </a:t>
            </a:r>
            <a:r>
              <a:rPr lang="nl-NL" dirty="0" err="1"/>
              <a:t>conf</a:t>
            </a:r>
            <a:r>
              <a:rPr lang="nl-NL" dirty="0"/>
              <a:t>/meetings</a:t>
            </a:r>
          </a:p>
          <a:p>
            <a:pPr lvl="1"/>
            <a:endParaRPr lang="nl-NL" dirty="0"/>
          </a:p>
          <a:p>
            <a:r>
              <a:rPr lang="nl-NL" dirty="0"/>
              <a:t>2nd international workshop (Q4 2017/Q1 2018)</a:t>
            </a:r>
          </a:p>
          <a:p>
            <a:pPr lvl="1"/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839788" y="6105525"/>
            <a:ext cx="1082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Joint development</a:t>
            </a:r>
            <a:r>
              <a:rPr lang="nl-NL" sz="2400" dirty="0"/>
              <a:t>: </a:t>
            </a:r>
            <a:r>
              <a:rPr lang="nl-NL" sz="2400" dirty="0" err="1"/>
              <a:t>Circularity</a:t>
            </a:r>
            <a:r>
              <a:rPr lang="nl-NL" sz="2400" dirty="0"/>
              <a:t> </a:t>
            </a:r>
            <a:r>
              <a:rPr lang="nl-NL" sz="2400" dirty="0" err="1"/>
              <a:t>framework</a:t>
            </a:r>
            <a:r>
              <a:rPr lang="nl-NL" sz="2400" dirty="0"/>
              <a:t> as </a:t>
            </a:r>
            <a:r>
              <a:rPr lang="nl-NL" sz="2400" dirty="0" err="1"/>
              <a:t>results</a:t>
            </a:r>
            <a:r>
              <a:rPr lang="nl-NL" sz="2400" dirty="0"/>
              <a:t> from 3.1 – 3.2 – 3.3 – 33.4</a:t>
            </a:r>
          </a:p>
        </p:txBody>
      </p:sp>
    </p:spTree>
    <p:extLst>
      <p:ext uri="{BB962C8B-B14F-4D97-AF65-F5344CB8AC3E}">
        <p14:creationId xmlns:p14="http://schemas.microsoft.com/office/powerpoint/2010/main" val="310907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5456819" y="2895661"/>
            <a:ext cx="6057285" cy="1018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endParaRPr lang="nl-NL" i="1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440" y="218661"/>
            <a:ext cx="4557455" cy="6539948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181" y="397566"/>
            <a:ext cx="4432783" cy="63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14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But first:</a:t>
            </a:r>
          </a:p>
        </p:txBody>
      </p:sp>
      <p:graphicFrame>
        <p:nvGraphicFramePr>
          <p:cNvPr id="7" name="Tijdelijke aanduiding voor inhoud 3"/>
          <p:cNvGraphicFramePr>
            <a:graphicFrameLocks/>
          </p:cNvGraphicFramePr>
          <p:nvPr/>
        </p:nvGraphicFramePr>
        <p:xfrm>
          <a:off x="127579" y="1330362"/>
          <a:ext cx="11978281" cy="5527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3273">
                  <a:extLst>
                    <a:ext uri="{9D8B030D-6E8A-4147-A177-3AD203B41FA5}">
                      <a16:colId xmlns:a16="http://schemas.microsoft.com/office/drawing/2014/main" val="368291816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val="3355752383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val="1616793812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val="4214008181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val="2494471105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val="1875887719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val="350551028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val="1120910558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val="4177583863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val="310852533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val="722844752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val="775104798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val="1162241687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val="1219194674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val="1144260697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val="4219211935"/>
                    </a:ext>
                  </a:extLst>
                </a:gridCol>
                <a:gridCol w="470938">
                  <a:extLst>
                    <a:ext uri="{9D8B030D-6E8A-4147-A177-3AD203B41FA5}">
                      <a16:colId xmlns:a16="http://schemas.microsoft.com/office/drawing/2014/main" val="3635140286"/>
                    </a:ext>
                  </a:extLst>
                </a:gridCol>
              </a:tblGrid>
              <a:tr h="281691"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612041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b="1" dirty="0" err="1"/>
                        <a:t>Excell</a:t>
                      </a:r>
                      <a:r>
                        <a:rPr lang="nl-NL" sz="1200" b="1" dirty="0"/>
                        <a:t>-Tool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780203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b="0" dirty="0"/>
                        <a:t>Complete (</a:t>
                      </a:r>
                      <a:r>
                        <a:rPr lang="nl-NL" sz="1200" b="0" dirty="0" err="1"/>
                        <a:t>specific</a:t>
                      </a:r>
                      <a:r>
                        <a:rPr lang="nl-NL" sz="1200" b="0" dirty="0"/>
                        <a:t> and practical) (</a:t>
                      </a:r>
                      <a:r>
                        <a:rPr lang="nl-NL" sz="1200" b="0" dirty="0" err="1"/>
                        <a:t>all</a:t>
                      </a:r>
                      <a:r>
                        <a:rPr lang="nl-NL" sz="1200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573959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b="0" dirty="0"/>
                        <a:t>Data-check (</a:t>
                      </a:r>
                      <a:r>
                        <a:rPr lang="nl-NL" sz="1200" b="0" dirty="0" err="1"/>
                        <a:t>all</a:t>
                      </a:r>
                      <a:r>
                        <a:rPr lang="nl-NL" sz="1200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626386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b="0" dirty="0" err="1"/>
                        <a:t>Overview</a:t>
                      </a:r>
                      <a:r>
                        <a:rPr lang="nl-NL" sz="1200" b="0" dirty="0"/>
                        <a:t>  (wp2.2) AND </a:t>
                      </a:r>
                      <a:r>
                        <a:rPr lang="nl-NL" sz="1200" b="0" dirty="0" err="1"/>
                        <a:t>synergy</a:t>
                      </a:r>
                      <a:r>
                        <a:rPr lang="nl-NL" sz="1200" b="0" dirty="0"/>
                        <a:t> </a:t>
                      </a:r>
                      <a:r>
                        <a:rPr lang="nl-NL" sz="1200" b="0" dirty="0" err="1"/>
                        <a:t>mapping</a:t>
                      </a:r>
                      <a:r>
                        <a:rPr lang="nl-NL" sz="1200" b="0" dirty="0"/>
                        <a:t> (Fryslân)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418730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b="1" dirty="0"/>
                        <a:t>Follow-up </a:t>
                      </a:r>
                      <a:r>
                        <a:rPr lang="nl-NL" sz="1200" b="1" dirty="0" err="1"/>
                        <a:t>interactive</a:t>
                      </a:r>
                      <a:r>
                        <a:rPr lang="nl-NL" sz="1200" b="1" dirty="0"/>
                        <a:t> </a:t>
                      </a:r>
                      <a:r>
                        <a:rPr lang="nl-NL" sz="1200" b="1" dirty="0" err="1"/>
                        <a:t>work</a:t>
                      </a:r>
                      <a:endParaRPr lang="nl-N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073318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dirty="0"/>
                        <a:t>Minutes/</a:t>
                      </a:r>
                      <a:r>
                        <a:rPr lang="nl-NL" sz="1200" dirty="0" err="1"/>
                        <a:t>synergies</a:t>
                      </a:r>
                      <a:r>
                        <a:rPr lang="nl-NL" sz="1200" dirty="0"/>
                        <a:t> (Fryslân)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698232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dirty="0"/>
                        <a:t>Format </a:t>
                      </a:r>
                      <a:r>
                        <a:rPr lang="nl-NL" sz="1200" dirty="0" err="1"/>
                        <a:t>synergies</a:t>
                      </a:r>
                      <a:r>
                        <a:rPr lang="nl-NL" sz="1200" dirty="0"/>
                        <a:t> (Fryslân)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426044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dirty="0" err="1"/>
                        <a:t>Potential</a:t>
                      </a:r>
                      <a:r>
                        <a:rPr lang="nl-NL" sz="1200" dirty="0"/>
                        <a:t> </a:t>
                      </a:r>
                      <a:r>
                        <a:rPr lang="nl-NL" sz="1200" dirty="0" err="1"/>
                        <a:t>synergies</a:t>
                      </a:r>
                      <a:r>
                        <a:rPr lang="nl-NL" sz="1200" dirty="0"/>
                        <a:t> follow-up (</a:t>
                      </a:r>
                      <a:r>
                        <a:rPr lang="nl-NL" sz="1200" dirty="0" err="1"/>
                        <a:t>owners</a:t>
                      </a:r>
                      <a:r>
                        <a:rPr lang="nl-NL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955855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b="1" dirty="0" err="1"/>
                        <a:t>Table</a:t>
                      </a:r>
                      <a:r>
                        <a:rPr lang="nl-NL" sz="1200" b="1" dirty="0"/>
                        <a:t> </a:t>
                      </a:r>
                      <a:r>
                        <a:rPr lang="nl-NL" sz="1200" b="1" dirty="0" err="1"/>
                        <a:t>voting</a:t>
                      </a:r>
                      <a:r>
                        <a:rPr lang="nl-NL" sz="1200" b="1" dirty="0"/>
                        <a:t> system – </a:t>
                      </a:r>
                      <a:r>
                        <a:rPr lang="nl-NL" sz="1200" b="1" dirty="0" err="1"/>
                        <a:t>give</a:t>
                      </a:r>
                      <a:r>
                        <a:rPr lang="nl-NL" sz="1200" b="1" dirty="0"/>
                        <a:t> 10 (</a:t>
                      </a:r>
                      <a:r>
                        <a:rPr lang="nl-NL" sz="1200" b="1" dirty="0" err="1"/>
                        <a:t>all</a:t>
                      </a:r>
                      <a:r>
                        <a:rPr lang="nl-NL" sz="12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656714"/>
                  </a:ext>
                </a:extLst>
              </a:tr>
              <a:tr h="435954">
                <a:tc>
                  <a:txBody>
                    <a:bodyPr/>
                    <a:lstStyle/>
                    <a:p>
                      <a:r>
                        <a:rPr lang="nl-NL" sz="1200" dirty="0" err="1"/>
                        <a:t>Overview</a:t>
                      </a:r>
                      <a:r>
                        <a:rPr lang="nl-NL" sz="1200" dirty="0"/>
                        <a:t>: matching and/or &amp; </a:t>
                      </a:r>
                      <a:r>
                        <a:rPr lang="nl-NL" sz="1200" dirty="0" err="1"/>
                        <a:t>appointing</a:t>
                      </a:r>
                      <a:r>
                        <a:rPr lang="nl-NL" sz="1200" dirty="0"/>
                        <a:t> </a:t>
                      </a:r>
                      <a:r>
                        <a:rPr lang="nl-NL" sz="1200" dirty="0" err="1"/>
                        <a:t>existing</a:t>
                      </a:r>
                      <a:r>
                        <a:rPr lang="nl-NL" sz="1200" dirty="0"/>
                        <a:t>/new </a:t>
                      </a:r>
                      <a:r>
                        <a:rPr lang="nl-NL" sz="1200" dirty="0" err="1"/>
                        <a:t>owners</a:t>
                      </a:r>
                      <a:r>
                        <a:rPr lang="nl-NL" sz="1200" dirty="0"/>
                        <a:t>  (Fryslân)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128973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dirty="0"/>
                        <a:t>Follow-up </a:t>
                      </a:r>
                      <a:r>
                        <a:rPr lang="nl-NL" sz="1200" dirty="0" err="1"/>
                        <a:t>synergies</a:t>
                      </a:r>
                      <a:r>
                        <a:rPr lang="nl-NL" sz="1200" dirty="0"/>
                        <a:t> </a:t>
                      </a:r>
                      <a:r>
                        <a:rPr lang="nl-NL" sz="1200" dirty="0" err="1"/>
                        <a:t>voting</a:t>
                      </a:r>
                      <a:r>
                        <a:rPr lang="nl-NL" sz="1200" dirty="0"/>
                        <a:t>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711537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b="1" dirty="0"/>
                        <a:t>Grid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883827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dirty="0" err="1"/>
                        <a:t>Sharing</a:t>
                      </a:r>
                      <a:r>
                        <a:rPr lang="nl-NL" sz="1200" dirty="0"/>
                        <a:t> </a:t>
                      </a:r>
                      <a:r>
                        <a:rPr lang="nl-NL" sz="1200" dirty="0" err="1"/>
                        <a:t>grids</a:t>
                      </a:r>
                      <a:r>
                        <a:rPr lang="nl-NL" sz="1200" dirty="0"/>
                        <a:t> </a:t>
                      </a:r>
                      <a:r>
                        <a:rPr lang="nl-NL" sz="1200" dirty="0" err="1"/>
                        <a:t>so</a:t>
                      </a:r>
                      <a:r>
                        <a:rPr lang="nl-NL" sz="1200" dirty="0"/>
                        <a:t> far (</a:t>
                      </a:r>
                      <a:r>
                        <a:rPr lang="nl-NL" sz="1200" dirty="0" err="1"/>
                        <a:t>owners</a:t>
                      </a:r>
                      <a:r>
                        <a:rPr lang="nl-NL" sz="1200" dirty="0"/>
                        <a:t>) (call/meeting)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378769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dirty="0"/>
                        <a:t>Draft </a:t>
                      </a:r>
                      <a:r>
                        <a:rPr lang="nl-NL" sz="1200" dirty="0" err="1"/>
                        <a:t>grids</a:t>
                      </a:r>
                      <a:r>
                        <a:rPr lang="nl-NL" sz="1200" dirty="0"/>
                        <a:t> (</a:t>
                      </a:r>
                      <a:r>
                        <a:rPr lang="nl-NL" sz="1200" dirty="0" err="1"/>
                        <a:t>owners</a:t>
                      </a:r>
                      <a:r>
                        <a:rPr lang="nl-NL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177867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dirty="0"/>
                        <a:t>Review en </a:t>
                      </a:r>
                      <a:r>
                        <a:rPr lang="nl-NL" sz="1200" dirty="0" err="1"/>
                        <a:t>reporting</a:t>
                      </a:r>
                      <a:r>
                        <a:rPr lang="nl-NL" sz="1200" dirty="0"/>
                        <a:t> (</a:t>
                      </a:r>
                      <a:r>
                        <a:rPr lang="nl-NL" sz="1200" dirty="0" err="1"/>
                        <a:t>Fryslan</a:t>
                      </a:r>
                      <a:r>
                        <a:rPr lang="nl-NL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136569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b="1" dirty="0" err="1"/>
                        <a:t>Final</a:t>
                      </a:r>
                      <a:r>
                        <a:rPr lang="nl-NL" sz="1200" b="1" dirty="0"/>
                        <a:t> Grid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823741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b="0" dirty="0"/>
                        <a:t>Presentation Milano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093914"/>
                  </a:ext>
                </a:extLst>
              </a:tr>
              <a:tr h="281691">
                <a:tc>
                  <a:txBody>
                    <a:bodyPr/>
                    <a:lstStyle/>
                    <a:p>
                      <a:r>
                        <a:rPr lang="nl-NL" sz="1200" b="0" dirty="0" err="1"/>
                        <a:t>Finalizing</a:t>
                      </a:r>
                      <a:r>
                        <a:rPr lang="nl-NL" sz="1200" b="0" dirty="0"/>
                        <a:t> (+ 1 </a:t>
                      </a:r>
                      <a:r>
                        <a:rPr lang="nl-NL" sz="1200" b="0" dirty="0" err="1"/>
                        <a:t>wk</a:t>
                      </a:r>
                      <a:r>
                        <a:rPr lang="nl-NL" sz="1200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78873"/>
                  </a:ext>
                </a:extLst>
              </a:tr>
            </a:tbl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6202017" y="741376"/>
            <a:ext cx="573487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l-NL" dirty="0" err="1"/>
              <a:t>Methodology</a:t>
            </a:r>
            <a:r>
              <a:rPr lang="nl-NL" dirty="0"/>
              <a:t> </a:t>
            </a:r>
            <a:r>
              <a:rPr lang="nl-NL" dirty="0" err="1"/>
              <a:t>webinar</a:t>
            </a:r>
            <a:r>
              <a:rPr lang="nl-NL" dirty="0"/>
              <a:t>: Excel &amp; Grid </a:t>
            </a:r>
            <a:r>
              <a:rPr lang="nl-NL" dirty="0" err="1"/>
              <a:t>mapping</a:t>
            </a:r>
            <a:r>
              <a:rPr lang="nl-NL" dirty="0"/>
              <a:t> (Fryslân)</a:t>
            </a:r>
          </a:p>
        </p:txBody>
      </p:sp>
    </p:spTree>
    <p:extLst>
      <p:ext uri="{BB962C8B-B14F-4D97-AF65-F5344CB8AC3E}">
        <p14:creationId xmlns:p14="http://schemas.microsoft.com/office/powerpoint/2010/main" val="883414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5456819" y="2895661"/>
            <a:ext cx="6057285" cy="1018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endParaRPr lang="nl-NL" i="1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440" y="218661"/>
            <a:ext cx="4557455" cy="6539948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181" y="397566"/>
            <a:ext cx="4432783" cy="63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Task</a:t>
            </a:r>
            <a:r>
              <a:rPr lang="nl-NL" dirty="0"/>
              <a:t> 3.1: </a:t>
            </a:r>
            <a:r>
              <a:rPr lang="en-US" dirty="0"/>
              <a:t>Identification of synergies and complementarities among regions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In this task, based on the </a:t>
            </a:r>
            <a:r>
              <a:rPr lang="en-US" dirty="0">
                <a:highlight>
                  <a:srgbClr val="FFFF00"/>
                </a:highlight>
              </a:rPr>
              <a:t>grid potential synergies </a:t>
            </a:r>
            <a:r>
              <a:rPr lang="en-US" dirty="0"/>
              <a:t>developed for each region by the previous task 2.3, </a:t>
            </a:r>
            <a:r>
              <a:rPr lang="en-US" dirty="0">
                <a:highlight>
                  <a:srgbClr val="FFFF00"/>
                </a:highlight>
              </a:rPr>
              <a:t>untapped opportunities for new circular economy businesses</a:t>
            </a:r>
            <a:r>
              <a:rPr lang="en-US" dirty="0"/>
              <a:t> will be highlighted, considering both </a:t>
            </a:r>
            <a:r>
              <a:rPr lang="en-US" dirty="0">
                <a:highlight>
                  <a:srgbClr val="00FF00"/>
                </a:highlight>
              </a:rPr>
              <a:t>traditional process industry and manufacturing sectors</a:t>
            </a:r>
            <a:r>
              <a:rPr lang="en-US" dirty="0"/>
              <a:t> as well as </a:t>
            </a:r>
            <a:r>
              <a:rPr lang="en-US" dirty="0">
                <a:highlight>
                  <a:srgbClr val="00FF00"/>
                </a:highlight>
              </a:rPr>
              <a:t>emerging sectors</a:t>
            </a:r>
            <a:r>
              <a:rPr lang="en-US" dirty="0"/>
              <a:t>, such as those in the bio-economy industry. </a:t>
            </a:r>
          </a:p>
          <a:p>
            <a:pPr marL="0" indent="0">
              <a:buNone/>
            </a:pPr>
            <a:r>
              <a:rPr lang="en-US" dirty="0"/>
              <a:t>Furthermore, the SCREEN consortium will develop a “</a:t>
            </a:r>
            <a:r>
              <a:rPr lang="en-US" dirty="0">
                <a:highlight>
                  <a:srgbClr val="FFFF00"/>
                </a:highlight>
              </a:rPr>
              <a:t>circularity” scoring and assessment framework</a:t>
            </a:r>
            <a:r>
              <a:rPr lang="en-US" dirty="0"/>
              <a:t>, shared among the participating regions. </a:t>
            </a:r>
          </a:p>
          <a:p>
            <a:pPr marL="0" indent="0">
              <a:buNone/>
            </a:pPr>
            <a:r>
              <a:rPr lang="en-US" dirty="0"/>
              <a:t>Based on these “circularity” evaluation criteria, a subset of strategic sectors will be selected and the related representatives (coming from different regions) will be invited to participate at the Workshop 2 for the discussion of barriers and possible shortcuts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6243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00" y="1630474"/>
            <a:ext cx="5497373" cy="5227526"/>
          </a:xfrm>
          <a:prstGeom prst="rect">
            <a:avLst/>
          </a:prstGeom>
        </p:spPr>
      </p:pic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786493"/>
              </p:ext>
            </p:extLst>
          </p:nvPr>
        </p:nvGraphicFramePr>
        <p:xfrm>
          <a:off x="6057890" y="467154"/>
          <a:ext cx="563586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795">
                  <a:extLst>
                    <a:ext uri="{9D8B030D-6E8A-4147-A177-3AD203B41FA5}">
                      <a16:colId xmlns:a16="http://schemas.microsoft.com/office/drawing/2014/main" val="2279482182"/>
                    </a:ext>
                  </a:extLst>
                </a:gridCol>
                <a:gridCol w="1222447">
                  <a:extLst>
                    <a:ext uri="{9D8B030D-6E8A-4147-A177-3AD203B41FA5}">
                      <a16:colId xmlns:a16="http://schemas.microsoft.com/office/drawing/2014/main" val="330651474"/>
                    </a:ext>
                  </a:extLst>
                </a:gridCol>
                <a:gridCol w="3635627">
                  <a:extLst>
                    <a:ext uri="{9D8B030D-6E8A-4147-A177-3AD203B41FA5}">
                      <a16:colId xmlns:a16="http://schemas.microsoft.com/office/drawing/2014/main" val="4445301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600" dirty="0" err="1"/>
                        <a:t>Tasks</a:t>
                      </a:r>
                      <a:r>
                        <a:rPr lang="nl-NL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Taskleader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49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Lombardia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Definition Common Criteria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047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Unitus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Local</a:t>
                      </a:r>
                      <a:r>
                        <a:rPr lang="nl-NL" sz="1600" baseline="0" dirty="0"/>
                        <a:t> analysis in </a:t>
                      </a:r>
                      <a:r>
                        <a:rPr lang="nl-NL" sz="1600" baseline="0" dirty="0" err="1"/>
                        <a:t>each</a:t>
                      </a:r>
                      <a:r>
                        <a:rPr lang="nl-NL" sz="1600" baseline="0" dirty="0"/>
                        <a:t> region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013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Fryslân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Identifcation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 err="1"/>
                        <a:t>local</a:t>
                      </a:r>
                      <a:r>
                        <a:rPr lang="nl-NL" sz="1600" baseline="0" dirty="0"/>
                        <a:t> </a:t>
                      </a:r>
                      <a:r>
                        <a:rPr lang="nl-NL" sz="1600" baseline="0" dirty="0" err="1"/>
                        <a:t>value</a:t>
                      </a:r>
                      <a:r>
                        <a:rPr lang="nl-NL" sz="1600" baseline="0" dirty="0"/>
                        <a:t> </a:t>
                      </a:r>
                      <a:r>
                        <a:rPr lang="nl-NL" sz="1600" baseline="0" dirty="0" err="1"/>
                        <a:t>chains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889697"/>
                  </a:ext>
                </a:extLst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480950"/>
              </p:ext>
            </p:extLst>
          </p:nvPr>
        </p:nvGraphicFramePr>
        <p:xfrm>
          <a:off x="6057889" y="2181757"/>
          <a:ext cx="5635869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795">
                  <a:extLst>
                    <a:ext uri="{9D8B030D-6E8A-4147-A177-3AD203B41FA5}">
                      <a16:colId xmlns:a16="http://schemas.microsoft.com/office/drawing/2014/main" val="2279482182"/>
                    </a:ext>
                  </a:extLst>
                </a:gridCol>
                <a:gridCol w="1222447">
                  <a:extLst>
                    <a:ext uri="{9D8B030D-6E8A-4147-A177-3AD203B41FA5}">
                      <a16:colId xmlns:a16="http://schemas.microsoft.com/office/drawing/2014/main" val="330651474"/>
                    </a:ext>
                  </a:extLst>
                </a:gridCol>
                <a:gridCol w="3635627">
                  <a:extLst>
                    <a:ext uri="{9D8B030D-6E8A-4147-A177-3AD203B41FA5}">
                      <a16:colId xmlns:a16="http://schemas.microsoft.com/office/drawing/2014/main" val="4445301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600" dirty="0" err="1"/>
                        <a:t>Tasks</a:t>
                      </a:r>
                      <a:r>
                        <a:rPr lang="nl-NL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Taskleader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49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Fryslân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Identification</a:t>
                      </a:r>
                      <a:r>
                        <a:rPr lang="nl-NL" sz="1600" baseline="0" dirty="0"/>
                        <a:t> of </a:t>
                      </a:r>
                      <a:r>
                        <a:rPr lang="nl-NL" sz="1600" baseline="0" dirty="0" err="1"/>
                        <a:t>synergies</a:t>
                      </a:r>
                      <a:r>
                        <a:rPr lang="nl-NL" sz="1600" baseline="0" dirty="0"/>
                        <a:t> &amp; </a:t>
                      </a:r>
                      <a:r>
                        <a:rPr lang="nl-NL" sz="1600" baseline="0" dirty="0" err="1"/>
                        <a:t>complementaries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047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Lazio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Policy Lab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712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Unitus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1st, 2nd, 3rd level </a:t>
                      </a:r>
                      <a:r>
                        <a:rPr lang="nl-NL" sz="1600" dirty="0" err="1"/>
                        <a:t>classification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013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Lombardia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Definition </a:t>
                      </a:r>
                      <a:r>
                        <a:rPr lang="nl-NL" sz="1600" dirty="0" err="1"/>
                        <a:t>specific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 err="1"/>
                        <a:t>measures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889697"/>
                  </a:ext>
                </a:extLst>
              </a:tr>
            </a:tbl>
          </a:graphicData>
        </a:graphic>
      </p:graphicFrame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882233"/>
              </p:ext>
            </p:extLst>
          </p:nvPr>
        </p:nvGraphicFramePr>
        <p:xfrm>
          <a:off x="6057895" y="5836434"/>
          <a:ext cx="563586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795">
                  <a:extLst>
                    <a:ext uri="{9D8B030D-6E8A-4147-A177-3AD203B41FA5}">
                      <a16:colId xmlns:a16="http://schemas.microsoft.com/office/drawing/2014/main" val="2279482182"/>
                    </a:ext>
                  </a:extLst>
                </a:gridCol>
                <a:gridCol w="1222447">
                  <a:extLst>
                    <a:ext uri="{9D8B030D-6E8A-4147-A177-3AD203B41FA5}">
                      <a16:colId xmlns:a16="http://schemas.microsoft.com/office/drawing/2014/main" val="330651474"/>
                    </a:ext>
                  </a:extLst>
                </a:gridCol>
                <a:gridCol w="3635627">
                  <a:extLst>
                    <a:ext uri="{9D8B030D-6E8A-4147-A177-3AD203B41FA5}">
                      <a16:colId xmlns:a16="http://schemas.microsoft.com/office/drawing/2014/main" val="4445301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600" dirty="0" err="1"/>
                        <a:t>Tasks</a:t>
                      </a:r>
                      <a:r>
                        <a:rPr lang="nl-NL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Taskleader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49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Fryslan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Final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 err="1"/>
                        <a:t>version</a:t>
                      </a:r>
                      <a:r>
                        <a:rPr lang="nl-NL" sz="1600" dirty="0"/>
                        <a:t> of procedure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889697"/>
                  </a:ext>
                </a:extLst>
              </a:tr>
            </a:tbl>
          </a:graphicData>
        </a:graphic>
      </p:graphicFrame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800094" y="360791"/>
            <a:ext cx="5071079" cy="1325563"/>
          </a:xfrm>
        </p:spPr>
        <p:txBody>
          <a:bodyPr/>
          <a:lstStyle/>
          <a:p>
            <a:pPr algn="ctr"/>
            <a:r>
              <a:rPr lang="nl-NL" dirty="0" err="1">
                <a:solidFill>
                  <a:srgbClr val="0070C0"/>
                </a:solidFill>
              </a:rPr>
              <a:t>Overview</a:t>
            </a:r>
            <a:r>
              <a:rPr lang="nl-NL" dirty="0">
                <a:solidFill>
                  <a:srgbClr val="0070C0"/>
                </a:solidFill>
              </a:rPr>
              <a:t> WP 2 &amp; 3</a:t>
            </a:r>
          </a:p>
        </p:txBody>
      </p:sp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338060"/>
              </p:ext>
            </p:extLst>
          </p:nvPr>
        </p:nvGraphicFramePr>
        <p:xfrm>
          <a:off x="6057888" y="4401910"/>
          <a:ext cx="5635869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795">
                  <a:extLst>
                    <a:ext uri="{9D8B030D-6E8A-4147-A177-3AD203B41FA5}">
                      <a16:colId xmlns:a16="http://schemas.microsoft.com/office/drawing/2014/main" val="2279482182"/>
                    </a:ext>
                  </a:extLst>
                </a:gridCol>
                <a:gridCol w="1222447">
                  <a:extLst>
                    <a:ext uri="{9D8B030D-6E8A-4147-A177-3AD203B41FA5}">
                      <a16:colId xmlns:a16="http://schemas.microsoft.com/office/drawing/2014/main" val="330651474"/>
                    </a:ext>
                  </a:extLst>
                </a:gridCol>
                <a:gridCol w="3635627">
                  <a:extLst>
                    <a:ext uri="{9D8B030D-6E8A-4147-A177-3AD203B41FA5}">
                      <a16:colId xmlns:a16="http://schemas.microsoft.com/office/drawing/2014/main" val="4445301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600" dirty="0" err="1"/>
                        <a:t>Tasks</a:t>
                      </a:r>
                      <a:r>
                        <a:rPr lang="nl-NL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Taskleader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49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Lombardia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Cross</a:t>
                      </a:r>
                      <a:r>
                        <a:rPr lang="nl-NL" sz="1600" baseline="0" dirty="0"/>
                        <a:t> </a:t>
                      </a:r>
                      <a:r>
                        <a:rPr lang="nl-NL" sz="1600" baseline="0" dirty="0" err="1"/>
                        <a:t>regional</a:t>
                      </a:r>
                      <a:r>
                        <a:rPr lang="nl-NL" sz="1600" baseline="0" dirty="0"/>
                        <a:t> analysis &amp; matching criteria</a:t>
                      </a:r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889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CENTRO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/>
                        <a:t>Normatice</a:t>
                      </a:r>
                      <a:r>
                        <a:rPr lang="nl-NL" sz="1600" dirty="0"/>
                        <a:t> </a:t>
                      </a:r>
                      <a:r>
                        <a:rPr lang="nl-NL" sz="1600" dirty="0" err="1"/>
                        <a:t>barriers</a:t>
                      </a:r>
                      <a:r>
                        <a:rPr lang="nl-NL" sz="1600" dirty="0"/>
                        <a:t> &amp; shortcuts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07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368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198454" y="154770"/>
            <a:ext cx="3930869" cy="507831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 WP2</a:t>
            </a:r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4289975" y="154771"/>
            <a:ext cx="3930869" cy="507831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 T3.1 &amp; Workshop 1</a:t>
            </a:r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72769874"/>
              </p:ext>
            </p:extLst>
          </p:nvPr>
        </p:nvGraphicFramePr>
        <p:xfrm>
          <a:off x="-795282" y="1061554"/>
          <a:ext cx="6092497" cy="4141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2816772" y="586511"/>
            <a:ext cx="1093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2060"/>
                </a:solidFill>
              </a:rPr>
              <a:t>Matchingcriteria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93253478"/>
              </p:ext>
            </p:extLst>
          </p:nvPr>
        </p:nvGraphicFramePr>
        <p:xfrm>
          <a:off x="3911604" y="2259730"/>
          <a:ext cx="3506950" cy="2722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5427718" y="1207251"/>
            <a:ext cx="2486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>
                <a:solidFill>
                  <a:srgbClr val="002060"/>
                </a:solidFill>
              </a:rPr>
              <a:t>Synergies</a:t>
            </a:r>
            <a:r>
              <a:rPr lang="nl-NL" dirty="0">
                <a:solidFill>
                  <a:srgbClr val="002060"/>
                </a:solidFill>
              </a:rPr>
              <a:t> &amp; </a:t>
            </a:r>
            <a:r>
              <a:rPr lang="nl-NL" dirty="0" err="1">
                <a:solidFill>
                  <a:srgbClr val="002060"/>
                </a:solidFill>
              </a:rPr>
              <a:t>complementaries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strategic</a:t>
            </a:r>
            <a:r>
              <a:rPr lang="nl-NL" dirty="0">
                <a:solidFill>
                  <a:srgbClr val="002060"/>
                </a:solidFill>
              </a:rPr>
              <a:t> new vale </a:t>
            </a:r>
            <a:r>
              <a:rPr lang="nl-NL" dirty="0" err="1">
                <a:solidFill>
                  <a:srgbClr val="002060"/>
                </a:solidFill>
              </a:rPr>
              <a:t>chains</a:t>
            </a:r>
            <a:endParaRPr lang="nl-NL" dirty="0">
              <a:solidFill>
                <a:srgbClr val="002060"/>
              </a:solidFill>
            </a:endParaRPr>
          </a:p>
        </p:txBody>
      </p:sp>
      <p:cxnSp>
        <p:nvCxnSpPr>
          <p:cNvPr id="18" name="Verbindingslijn: gebogen 17"/>
          <p:cNvCxnSpPr/>
          <p:nvPr/>
        </p:nvCxnSpPr>
        <p:spPr>
          <a:xfrm>
            <a:off x="8776139" y="1352944"/>
            <a:ext cx="2659119" cy="2388742"/>
          </a:xfrm>
          <a:prstGeom prst="bentConnector3">
            <a:avLst>
              <a:gd name="adj1" fmla="val 19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al 23"/>
          <p:cNvSpPr/>
          <p:nvPr/>
        </p:nvSpPr>
        <p:spPr>
          <a:xfrm>
            <a:off x="10237076" y="1460938"/>
            <a:ext cx="441434" cy="441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/>
          <p:cNvSpPr/>
          <p:nvPr/>
        </p:nvSpPr>
        <p:spPr>
          <a:xfrm>
            <a:off x="10710041" y="2154621"/>
            <a:ext cx="220718" cy="2508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/>
          <p:nvPr/>
        </p:nvSpPr>
        <p:spPr>
          <a:xfrm>
            <a:off x="9291145" y="2627586"/>
            <a:ext cx="819807" cy="830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kstvak 26"/>
          <p:cNvSpPr txBox="1"/>
          <p:nvPr/>
        </p:nvSpPr>
        <p:spPr>
          <a:xfrm>
            <a:off x="10930760" y="4004441"/>
            <a:ext cx="809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TRL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10032561" y="905641"/>
            <a:ext cx="189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Opportunity </a:t>
            </a:r>
            <a:r>
              <a:rPr lang="nl-NL" dirty="0" err="1"/>
              <a:t>size</a:t>
            </a:r>
            <a:endParaRPr lang="nl-NL" dirty="0"/>
          </a:p>
        </p:txBody>
      </p:sp>
      <p:sp>
        <p:nvSpPr>
          <p:cNvPr id="29" name="Tekstvak 28"/>
          <p:cNvSpPr txBox="1"/>
          <p:nvPr/>
        </p:nvSpPr>
        <p:spPr>
          <a:xfrm rot="16200000">
            <a:off x="7493877" y="1600019"/>
            <a:ext cx="2049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Sector </a:t>
            </a:r>
            <a:r>
              <a:rPr lang="nl-NL" dirty="0" err="1"/>
              <a:t>growth</a:t>
            </a:r>
            <a:endParaRPr lang="nl-NL" dirty="0"/>
          </a:p>
        </p:txBody>
      </p:sp>
      <p:sp>
        <p:nvSpPr>
          <p:cNvPr id="30" name="Ovaal 29"/>
          <p:cNvSpPr/>
          <p:nvPr/>
        </p:nvSpPr>
        <p:spPr>
          <a:xfrm>
            <a:off x="9701048" y="932167"/>
            <a:ext cx="294289" cy="316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Tekstvak 30"/>
          <p:cNvSpPr txBox="1"/>
          <p:nvPr/>
        </p:nvSpPr>
        <p:spPr>
          <a:xfrm>
            <a:off x="8308938" y="160365"/>
            <a:ext cx="3700375" cy="424731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T. 3.3 </a:t>
            </a:r>
            <a:r>
              <a:rPr lang="nl-NL" dirty="0" err="1"/>
              <a:t>Classification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algn="ctr"/>
            <a:endParaRPr lang="nl-NL" dirty="0"/>
          </a:p>
        </p:txBody>
      </p:sp>
      <p:sp>
        <p:nvSpPr>
          <p:cNvPr id="32" name="Tekstvak 31"/>
          <p:cNvSpPr txBox="1"/>
          <p:nvPr/>
        </p:nvSpPr>
        <p:spPr>
          <a:xfrm>
            <a:off x="8353977" y="4543363"/>
            <a:ext cx="3700375" cy="20313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T3.4 Policy </a:t>
            </a:r>
            <a:r>
              <a:rPr lang="nl-NL" dirty="0" err="1"/>
              <a:t>measures</a:t>
            </a:r>
            <a:r>
              <a:rPr lang="nl-NL" dirty="0"/>
              <a:t> &amp; </a:t>
            </a:r>
            <a:br>
              <a:rPr lang="nl-NL" dirty="0"/>
            </a:br>
            <a:r>
              <a:rPr lang="nl-NL" dirty="0"/>
              <a:t>workshop 2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algn="ctr"/>
            <a:endParaRPr lang="nl-NL" dirty="0"/>
          </a:p>
        </p:txBody>
      </p:sp>
      <p:sp>
        <p:nvSpPr>
          <p:cNvPr id="33" name="Pijl: rechts 32"/>
          <p:cNvSpPr/>
          <p:nvPr/>
        </p:nvSpPr>
        <p:spPr>
          <a:xfrm>
            <a:off x="198454" y="5412828"/>
            <a:ext cx="8819422" cy="1240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T3.2 Policy Lab</a:t>
            </a:r>
          </a:p>
        </p:txBody>
      </p:sp>
      <p:sp>
        <p:nvSpPr>
          <p:cNvPr id="34" name="Pijl: gekromd omlaag 33"/>
          <p:cNvSpPr/>
          <p:nvPr/>
        </p:nvSpPr>
        <p:spPr>
          <a:xfrm rot="10800000" flipH="1">
            <a:off x="461214" y="4923297"/>
            <a:ext cx="3289738" cy="10255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5" name="Pijl: gekromd omlaag 34"/>
          <p:cNvSpPr/>
          <p:nvPr/>
        </p:nvSpPr>
        <p:spPr>
          <a:xfrm rot="10800000" flipH="1">
            <a:off x="3708909" y="4900048"/>
            <a:ext cx="1588306" cy="10255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6" name="Pijl: gekromd omlaag 35"/>
          <p:cNvSpPr/>
          <p:nvPr/>
        </p:nvSpPr>
        <p:spPr>
          <a:xfrm rot="9244455" flipH="1">
            <a:off x="5959484" y="4388781"/>
            <a:ext cx="3332149" cy="1345408"/>
          </a:xfrm>
          <a:prstGeom prst="curvedDownArrow">
            <a:avLst>
              <a:gd name="adj1" fmla="val 14870"/>
              <a:gd name="adj2" fmla="val 42019"/>
              <a:gd name="adj3" fmla="val 18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7" name="Pijl: gekromd omlaag 36"/>
          <p:cNvSpPr/>
          <p:nvPr/>
        </p:nvSpPr>
        <p:spPr>
          <a:xfrm rot="16812984" flipH="1">
            <a:off x="6737228" y="4048147"/>
            <a:ext cx="2862619" cy="1345408"/>
          </a:xfrm>
          <a:prstGeom prst="curvedDownArrow">
            <a:avLst>
              <a:gd name="adj1" fmla="val 14870"/>
              <a:gd name="adj2" fmla="val 42019"/>
              <a:gd name="adj3" fmla="val 18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461213" y="586511"/>
            <a:ext cx="190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Local</a:t>
            </a:r>
            <a:r>
              <a:rPr lang="nl-NL" dirty="0"/>
              <a:t> workshop</a:t>
            </a:r>
          </a:p>
        </p:txBody>
      </p:sp>
      <p:sp>
        <p:nvSpPr>
          <p:cNvPr id="39" name="Tekstvak 38"/>
          <p:cNvSpPr txBox="1"/>
          <p:nvPr/>
        </p:nvSpPr>
        <p:spPr>
          <a:xfrm>
            <a:off x="10105698" y="6032938"/>
            <a:ext cx="190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Local</a:t>
            </a:r>
            <a:r>
              <a:rPr lang="nl-NL" dirty="0"/>
              <a:t> workshop</a:t>
            </a:r>
          </a:p>
        </p:txBody>
      </p:sp>
    </p:spTree>
    <p:extLst>
      <p:ext uri="{BB962C8B-B14F-4D97-AF65-F5344CB8AC3E}">
        <p14:creationId xmlns:p14="http://schemas.microsoft.com/office/powerpoint/2010/main" val="114092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624758"/>
              </p:ext>
            </p:extLst>
          </p:nvPr>
        </p:nvGraphicFramePr>
        <p:xfrm>
          <a:off x="145318" y="2782886"/>
          <a:ext cx="1151666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433">
                  <a:extLst>
                    <a:ext uri="{9D8B030D-6E8A-4147-A177-3AD203B41FA5}">
                      <a16:colId xmlns:a16="http://schemas.microsoft.com/office/drawing/2014/main" val="3616542270"/>
                    </a:ext>
                  </a:extLst>
                </a:gridCol>
                <a:gridCol w="669433">
                  <a:extLst>
                    <a:ext uri="{9D8B030D-6E8A-4147-A177-3AD203B41FA5}">
                      <a16:colId xmlns:a16="http://schemas.microsoft.com/office/drawing/2014/main" val="4232894202"/>
                    </a:ext>
                  </a:extLst>
                </a:gridCol>
                <a:gridCol w="669433">
                  <a:extLst>
                    <a:ext uri="{9D8B030D-6E8A-4147-A177-3AD203B41FA5}">
                      <a16:colId xmlns:a16="http://schemas.microsoft.com/office/drawing/2014/main" val="3648796160"/>
                    </a:ext>
                  </a:extLst>
                </a:gridCol>
                <a:gridCol w="744666">
                  <a:extLst>
                    <a:ext uri="{9D8B030D-6E8A-4147-A177-3AD203B41FA5}">
                      <a16:colId xmlns:a16="http://schemas.microsoft.com/office/drawing/2014/main" val="574282889"/>
                    </a:ext>
                  </a:extLst>
                </a:gridCol>
                <a:gridCol w="669433">
                  <a:extLst>
                    <a:ext uri="{9D8B030D-6E8A-4147-A177-3AD203B41FA5}">
                      <a16:colId xmlns:a16="http://schemas.microsoft.com/office/drawing/2014/main" val="3779468592"/>
                    </a:ext>
                  </a:extLst>
                </a:gridCol>
                <a:gridCol w="730504">
                  <a:extLst>
                    <a:ext uri="{9D8B030D-6E8A-4147-A177-3AD203B41FA5}">
                      <a16:colId xmlns:a16="http://schemas.microsoft.com/office/drawing/2014/main" val="807411578"/>
                    </a:ext>
                  </a:extLst>
                </a:gridCol>
                <a:gridCol w="669433">
                  <a:extLst>
                    <a:ext uri="{9D8B030D-6E8A-4147-A177-3AD203B41FA5}">
                      <a16:colId xmlns:a16="http://schemas.microsoft.com/office/drawing/2014/main" val="1337904044"/>
                    </a:ext>
                  </a:extLst>
                </a:gridCol>
                <a:gridCol w="669433">
                  <a:extLst>
                    <a:ext uri="{9D8B030D-6E8A-4147-A177-3AD203B41FA5}">
                      <a16:colId xmlns:a16="http://schemas.microsoft.com/office/drawing/2014/main" val="519770851"/>
                    </a:ext>
                  </a:extLst>
                </a:gridCol>
                <a:gridCol w="669433">
                  <a:extLst>
                    <a:ext uri="{9D8B030D-6E8A-4147-A177-3AD203B41FA5}">
                      <a16:colId xmlns:a16="http://schemas.microsoft.com/office/drawing/2014/main" val="3978124327"/>
                    </a:ext>
                  </a:extLst>
                </a:gridCol>
                <a:gridCol w="669433">
                  <a:extLst>
                    <a:ext uri="{9D8B030D-6E8A-4147-A177-3AD203B41FA5}">
                      <a16:colId xmlns:a16="http://schemas.microsoft.com/office/drawing/2014/main" val="1106749097"/>
                    </a:ext>
                  </a:extLst>
                </a:gridCol>
                <a:gridCol w="669433">
                  <a:extLst>
                    <a:ext uri="{9D8B030D-6E8A-4147-A177-3AD203B41FA5}">
                      <a16:colId xmlns:a16="http://schemas.microsoft.com/office/drawing/2014/main" val="230057021"/>
                    </a:ext>
                  </a:extLst>
                </a:gridCol>
                <a:gridCol w="669433">
                  <a:extLst>
                    <a:ext uri="{9D8B030D-6E8A-4147-A177-3AD203B41FA5}">
                      <a16:colId xmlns:a16="http://schemas.microsoft.com/office/drawing/2014/main" val="2872047833"/>
                    </a:ext>
                  </a:extLst>
                </a:gridCol>
                <a:gridCol w="669433">
                  <a:extLst>
                    <a:ext uri="{9D8B030D-6E8A-4147-A177-3AD203B41FA5}">
                      <a16:colId xmlns:a16="http://schemas.microsoft.com/office/drawing/2014/main" val="1192013360"/>
                    </a:ext>
                  </a:extLst>
                </a:gridCol>
                <a:gridCol w="669433">
                  <a:extLst>
                    <a:ext uri="{9D8B030D-6E8A-4147-A177-3AD203B41FA5}">
                      <a16:colId xmlns:a16="http://schemas.microsoft.com/office/drawing/2014/main" val="2337611451"/>
                    </a:ext>
                  </a:extLst>
                </a:gridCol>
                <a:gridCol w="669433">
                  <a:extLst>
                    <a:ext uri="{9D8B030D-6E8A-4147-A177-3AD203B41FA5}">
                      <a16:colId xmlns:a16="http://schemas.microsoft.com/office/drawing/2014/main" val="358852030"/>
                    </a:ext>
                  </a:extLst>
                </a:gridCol>
                <a:gridCol w="669433">
                  <a:extLst>
                    <a:ext uri="{9D8B030D-6E8A-4147-A177-3AD203B41FA5}">
                      <a16:colId xmlns:a16="http://schemas.microsoft.com/office/drawing/2014/main" val="3631029749"/>
                    </a:ext>
                  </a:extLst>
                </a:gridCol>
                <a:gridCol w="669433">
                  <a:extLst>
                    <a:ext uri="{9D8B030D-6E8A-4147-A177-3AD203B41FA5}">
                      <a16:colId xmlns:a16="http://schemas.microsoft.com/office/drawing/2014/main" val="1555529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Nov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Mrch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June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July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Feb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15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051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0070C0"/>
                          </a:solidFill>
                        </a:rPr>
                        <a:t>W1</a:t>
                      </a:r>
                    </a:p>
                  </a:txBody>
                  <a:tcPr>
                    <a:pattFill prst="wdUpDiag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345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688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380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>
                          <a:solidFill>
                            <a:srgbClr val="0070C0"/>
                          </a:solidFill>
                        </a:rPr>
                        <a:t>W2</a:t>
                      </a:r>
                    </a:p>
                  </a:txBody>
                  <a:tcPr>
                    <a:pattFill prst="wdUpDiag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852626"/>
                  </a:ext>
                </a:extLst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563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>
                <a:solidFill>
                  <a:srgbClr val="0070C0"/>
                </a:solidFill>
              </a:rPr>
              <a:t>Planning</a:t>
            </a:r>
          </a:p>
        </p:txBody>
      </p:sp>
      <p:sp>
        <p:nvSpPr>
          <p:cNvPr id="7" name="Stroomdiagram: Document 6"/>
          <p:cNvSpPr/>
          <p:nvPr/>
        </p:nvSpPr>
        <p:spPr>
          <a:xfrm>
            <a:off x="2575823" y="1142999"/>
            <a:ext cx="1428750" cy="1381125"/>
          </a:xfrm>
          <a:prstGeom prst="flowChartDocumen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Grid for </a:t>
            </a:r>
            <a:r>
              <a:rPr lang="nl-NL" dirty="0" err="1"/>
              <a:t>potential</a:t>
            </a:r>
            <a:r>
              <a:rPr lang="nl-NL" dirty="0"/>
              <a:t> </a:t>
            </a:r>
            <a:r>
              <a:rPr lang="nl-NL" dirty="0" err="1"/>
              <a:t>synergies</a:t>
            </a:r>
            <a:endParaRPr lang="nl-NL" dirty="0"/>
          </a:p>
        </p:txBody>
      </p:sp>
      <p:sp>
        <p:nvSpPr>
          <p:cNvPr id="10" name="Stroomdiagram: Document 9"/>
          <p:cNvSpPr/>
          <p:nvPr/>
        </p:nvSpPr>
        <p:spPr>
          <a:xfrm>
            <a:off x="5480948" y="1142999"/>
            <a:ext cx="1428750" cy="1381125"/>
          </a:xfrm>
          <a:prstGeom prst="flowChartDocumen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Report on </a:t>
            </a:r>
            <a:r>
              <a:rPr lang="nl-NL" dirty="0" err="1"/>
              <a:t>Synergies</a:t>
            </a:r>
            <a:endParaRPr lang="nl-NL" dirty="0"/>
          </a:p>
        </p:txBody>
      </p:sp>
      <p:sp>
        <p:nvSpPr>
          <p:cNvPr id="13" name="Stroomdiagram: Document 12"/>
          <p:cNvSpPr/>
          <p:nvPr/>
        </p:nvSpPr>
        <p:spPr>
          <a:xfrm>
            <a:off x="7910170" y="5262558"/>
            <a:ext cx="1428750" cy="1381125"/>
          </a:xfrm>
          <a:prstGeom prst="flowChartDocumen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Three-level </a:t>
            </a:r>
            <a:r>
              <a:rPr lang="nl-NL" sz="1400" dirty="0" err="1"/>
              <a:t>classification</a:t>
            </a:r>
            <a:r>
              <a:rPr lang="nl-NL" sz="1400" dirty="0"/>
              <a:t> </a:t>
            </a:r>
            <a:r>
              <a:rPr lang="nl-NL" sz="1400" dirty="0" err="1"/>
              <a:t>methodology</a:t>
            </a:r>
            <a:endParaRPr lang="nl-NL" sz="1400" dirty="0"/>
          </a:p>
        </p:txBody>
      </p:sp>
      <p:sp>
        <p:nvSpPr>
          <p:cNvPr id="14" name="Stroomdiagram: Document 13"/>
          <p:cNvSpPr/>
          <p:nvPr/>
        </p:nvSpPr>
        <p:spPr>
          <a:xfrm>
            <a:off x="9785710" y="5262558"/>
            <a:ext cx="1428750" cy="1381125"/>
          </a:xfrm>
          <a:prstGeom prst="flowChartDocumen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Multi </a:t>
            </a:r>
            <a:r>
              <a:rPr lang="nl-NL" sz="1400" dirty="0" err="1"/>
              <a:t>regional</a:t>
            </a:r>
            <a:r>
              <a:rPr lang="nl-NL" sz="1400" dirty="0"/>
              <a:t> portfolio investment </a:t>
            </a:r>
            <a:r>
              <a:rPr lang="nl-NL" sz="1400" dirty="0" err="1"/>
              <a:t>instruments</a:t>
            </a:r>
            <a:r>
              <a:rPr lang="nl-NL" sz="1400" dirty="0"/>
              <a:t> &amp; </a:t>
            </a:r>
            <a:r>
              <a:rPr lang="nl-NL" sz="1400" dirty="0" err="1"/>
              <a:t>specific</a:t>
            </a:r>
            <a:r>
              <a:rPr lang="nl-NL" sz="1400" dirty="0"/>
              <a:t> </a:t>
            </a:r>
            <a:r>
              <a:rPr lang="nl-NL" sz="1400" dirty="0" err="1"/>
              <a:t>measure</a:t>
            </a:r>
            <a:endParaRPr lang="nl-NL" sz="1400" dirty="0"/>
          </a:p>
        </p:txBody>
      </p:sp>
      <p:cxnSp>
        <p:nvCxnSpPr>
          <p:cNvPr id="21" name="Verbindingslijn: gebogen 20"/>
          <p:cNvCxnSpPr>
            <a:endCxn id="7" idx="3"/>
          </p:cNvCxnSpPr>
          <p:nvPr/>
        </p:nvCxnSpPr>
        <p:spPr>
          <a:xfrm rot="16200000" flipV="1">
            <a:off x="3645004" y="2193131"/>
            <a:ext cx="1538288" cy="819150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>
            <a:endCxn id="10" idx="2"/>
          </p:cNvCxnSpPr>
          <p:nvPr/>
        </p:nvCxnSpPr>
        <p:spPr>
          <a:xfrm flipV="1">
            <a:off x="6195323" y="2432816"/>
            <a:ext cx="0" cy="12771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Verbindingslijn: gebogen 50"/>
          <p:cNvCxnSpPr>
            <a:endCxn id="13" idx="3"/>
          </p:cNvCxnSpPr>
          <p:nvPr/>
        </p:nvCxnSpPr>
        <p:spPr>
          <a:xfrm rot="5400000">
            <a:off x="8641958" y="5119493"/>
            <a:ext cx="1530590" cy="13666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met pijl 52"/>
          <p:cNvCxnSpPr/>
          <p:nvPr/>
        </p:nvCxnSpPr>
        <p:spPr>
          <a:xfrm flipH="1">
            <a:off x="10762726" y="4844562"/>
            <a:ext cx="4944" cy="4179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54"/>
          <p:cNvCxnSpPr>
            <a:cxnSpLocks/>
          </p:cNvCxnSpPr>
          <p:nvPr/>
        </p:nvCxnSpPr>
        <p:spPr>
          <a:xfrm>
            <a:off x="4823723" y="3371851"/>
            <a:ext cx="13716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troomdiagram: Document 55"/>
          <p:cNvSpPr/>
          <p:nvPr/>
        </p:nvSpPr>
        <p:spPr>
          <a:xfrm>
            <a:off x="7624073" y="1142364"/>
            <a:ext cx="1428750" cy="1381125"/>
          </a:xfrm>
          <a:prstGeom prst="flowChartDocumen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Policy Lab report</a:t>
            </a:r>
          </a:p>
        </p:txBody>
      </p:sp>
      <p:cxnSp>
        <p:nvCxnSpPr>
          <p:cNvPr id="58" name="Rechte verbindingslijn met pijl 57"/>
          <p:cNvCxnSpPr/>
          <p:nvPr/>
        </p:nvCxnSpPr>
        <p:spPr>
          <a:xfrm flipV="1">
            <a:off x="8183117" y="2523489"/>
            <a:ext cx="0" cy="16001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485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Projectplan: Grid for </a:t>
            </a:r>
            <a:r>
              <a:rPr lang="nl-NL" b="1" dirty="0" err="1"/>
              <a:t>potential</a:t>
            </a:r>
            <a:r>
              <a:rPr lang="nl-NL" dirty="0"/>
              <a:t> </a:t>
            </a:r>
            <a:r>
              <a:rPr lang="nl-NL" dirty="0" err="1"/>
              <a:t>synergies</a:t>
            </a:r>
            <a:r>
              <a:rPr lang="nl-NL" dirty="0"/>
              <a:t>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t="14651"/>
          <a:stretch/>
        </p:blipFill>
        <p:spPr>
          <a:xfrm>
            <a:off x="774049" y="1652282"/>
            <a:ext cx="4702826" cy="4672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kstvak 3"/>
          <p:cNvSpPr txBox="1"/>
          <p:nvPr/>
        </p:nvSpPr>
        <p:spPr>
          <a:xfrm>
            <a:off x="5867805" y="1756495"/>
            <a:ext cx="5361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Requirements</a:t>
            </a:r>
            <a:r>
              <a:rPr lang="nl-NL" dirty="0"/>
              <a:t> &amp; criteria: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Smart </a:t>
            </a:r>
            <a:r>
              <a:rPr lang="nl-NL" dirty="0" err="1"/>
              <a:t>Specialization</a:t>
            </a:r>
            <a:r>
              <a:rPr lang="nl-NL" dirty="0"/>
              <a:t> – </a:t>
            </a:r>
            <a:r>
              <a:rPr lang="nl-NL" dirty="0" err="1"/>
              <a:t>Fixed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Regional</a:t>
            </a:r>
            <a:r>
              <a:rPr lang="nl-NL" dirty="0"/>
              <a:t> </a:t>
            </a:r>
            <a:r>
              <a:rPr lang="nl-NL" dirty="0" err="1"/>
              <a:t>capabilities</a:t>
            </a:r>
            <a:r>
              <a:rPr lang="nl-NL" dirty="0"/>
              <a:t> – </a:t>
            </a:r>
            <a:r>
              <a:rPr lang="nl-NL" dirty="0" err="1"/>
              <a:t>Fixed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Matching criteria – capabilities &amp; emerging </a:t>
            </a:r>
            <a:r>
              <a:rPr lang="nl-NL" dirty="0" err="1"/>
              <a:t>ideas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493" y="3668962"/>
            <a:ext cx="5364307" cy="2655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7090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7159" y="159852"/>
            <a:ext cx="10515600" cy="1325563"/>
          </a:xfrm>
        </p:spPr>
        <p:txBody>
          <a:bodyPr/>
          <a:lstStyle/>
          <a:p>
            <a:pPr algn="ctr"/>
            <a:r>
              <a:rPr lang="nl-NL" dirty="0" err="1"/>
              <a:t>Some</a:t>
            </a:r>
            <a:r>
              <a:rPr lang="nl-NL" dirty="0"/>
              <a:t> of the emerging </a:t>
            </a:r>
            <a:r>
              <a:rPr lang="nl-NL" dirty="0" err="1"/>
              <a:t>ideas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6164"/>
              </p:ext>
            </p:extLst>
          </p:nvPr>
        </p:nvGraphicFramePr>
        <p:xfrm>
          <a:off x="68532" y="1295745"/>
          <a:ext cx="12052854" cy="5908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8809">
                  <a:extLst>
                    <a:ext uri="{9D8B030D-6E8A-4147-A177-3AD203B41FA5}">
                      <a16:colId xmlns:a16="http://schemas.microsoft.com/office/drawing/2014/main" val="2416671816"/>
                    </a:ext>
                  </a:extLst>
                </a:gridCol>
                <a:gridCol w="2008809">
                  <a:extLst>
                    <a:ext uri="{9D8B030D-6E8A-4147-A177-3AD203B41FA5}">
                      <a16:colId xmlns:a16="http://schemas.microsoft.com/office/drawing/2014/main" val="1753727428"/>
                    </a:ext>
                  </a:extLst>
                </a:gridCol>
                <a:gridCol w="2008809">
                  <a:extLst>
                    <a:ext uri="{9D8B030D-6E8A-4147-A177-3AD203B41FA5}">
                      <a16:colId xmlns:a16="http://schemas.microsoft.com/office/drawing/2014/main" val="576450610"/>
                    </a:ext>
                  </a:extLst>
                </a:gridCol>
                <a:gridCol w="2008809">
                  <a:extLst>
                    <a:ext uri="{9D8B030D-6E8A-4147-A177-3AD203B41FA5}">
                      <a16:colId xmlns:a16="http://schemas.microsoft.com/office/drawing/2014/main" val="3607450554"/>
                    </a:ext>
                  </a:extLst>
                </a:gridCol>
                <a:gridCol w="2008809">
                  <a:extLst>
                    <a:ext uri="{9D8B030D-6E8A-4147-A177-3AD203B41FA5}">
                      <a16:colId xmlns:a16="http://schemas.microsoft.com/office/drawing/2014/main" val="1817683015"/>
                    </a:ext>
                  </a:extLst>
                </a:gridCol>
                <a:gridCol w="2008809">
                  <a:extLst>
                    <a:ext uri="{9D8B030D-6E8A-4147-A177-3AD203B41FA5}">
                      <a16:colId xmlns:a16="http://schemas.microsoft.com/office/drawing/2014/main" val="4269487629"/>
                    </a:ext>
                  </a:extLst>
                </a:gridCol>
              </a:tblGrid>
              <a:tr h="454846">
                <a:tc>
                  <a:txBody>
                    <a:bodyPr/>
                    <a:lstStyle/>
                    <a:p>
                      <a:r>
                        <a:rPr lang="nl-NL" sz="1400" dirty="0" err="1">
                          <a:latin typeface="+mn-lt"/>
                        </a:rPr>
                        <a:t>Lombardy</a:t>
                      </a:r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Navarra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>
                          <a:latin typeface="+mn-lt"/>
                        </a:rPr>
                        <a:t>Crete</a:t>
                      </a:r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Scotland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Fryslân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Tampere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928685"/>
                  </a:ext>
                </a:extLst>
              </a:tr>
              <a:tr h="454846"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Nylon </a:t>
                      </a:r>
                      <a:r>
                        <a:rPr lang="nl-NL" sz="1400" dirty="0" err="1">
                          <a:latin typeface="+mn-lt"/>
                        </a:rPr>
                        <a:t>socks</a:t>
                      </a:r>
                      <a:r>
                        <a:rPr lang="nl-NL" sz="1400" dirty="0">
                          <a:latin typeface="+mn-lt"/>
                        </a:rPr>
                        <a:t> recycling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Renawable</a:t>
                      </a:r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l-N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energies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Reduce water losses, optimal water management services and infrastructure</a:t>
                      </a:r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Mixed plastic waste </a:t>
                      </a:r>
                      <a:r>
                        <a:rPr lang="nl-NL" sz="1400" dirty="0" err="1">
                          <a:latin typeface="+mn-lt"/>
                        </a:rPr>
                        <a:t>depolymerisation</a:t>
                      </a:r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Resource recovery from </a:t>
                      </a:r>
                      <a:r>
                        <a:rPr lang="nl-NL" sz="1400" dirty="0" err="1">
                          <a:latin typeface="+mn-lt"/>
                        </a:rPr>
                        <a:t>wastewater</a:t>
                      </a:r>
                      <a:r>
                        <a:rPr lang="nl-NL" sz="1400" dirty="0">
                          <a:latin typeface="+mn-lt"/>
                        </a:rPr>
                        <a:t> and </a:t>
                      </a:r>
                      <a:r>
                        <a:rPr lang="nl-NL" sz="1400" dirty="0" err="1">
                          <a:latin typeface="+mn-lt"/>
                        </a:rPr>
                        <a:t>sludge</a:t>
                      </a:r>
                      <a:r>
                        <a:rPr lang="nl-NL" sz="1400" dirty="0">
                          <a:latin typeface="+mn-lt"/>
                        </a:rPr>
                        <a:t> (</a:t>
                      </a:r>
                      <a:r>
                        <a:rPr lang="nl-NL" sz="1400" dirty="0" err="1">
                          <a:latin typeface="+mn-lt"/>
                        </a:rPr>
                        <a:t>nutrients</a:t>
                      </a:r>
                      <a:r>
                        <a:rPr lang="nl-NL" sz="1400" dirty="0">
                          <a:latin typeface="+mn-lt"/>
                        </a:rPr>
                        <a:t>, cellulose, energy,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>
                          <a:latin typeface="+mn-lt"/>
                        </a:rPr>
                        <a:t>Woodbased</a:t>
                      </a:r>
                      <a:r>
                        <a:rPr lang="nl-NL" sz="1400" dirty="0">
                          <a:latin typeface="+mn-lt"/>
                        </a:rPr>
                        <a:t> bio economy </a:t>
                      </a:r>
                      <a:r>
                        <a:rPr lang="nl-NL" sz="1400" dirty="0" err="1">
                          <a:latin typeface="+mn-lt"/>
                        </a:rPr>
                        <a:t>materials</a:t>
                      </a:r>
                      <a:endParaRPr lang="nl-NL" sz="1400" dirty="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13156779"/>
                  </a:ext>
                </a:extLst>
              </a:tr>
              <a:tr h="454846"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De- and </a:t>
                      </a:r>
                      <a:r>
                        <a:rPr lang="nl-NL" sz="1400" dirty="0" err="1">
                          <a:latin typeface="+mn-lt"/>
                        </a:rPr>
                        <a:t>remanufacturing</a:t>
                      </a:r>
                      <a:r>
                        <a:rPr lang="nl-NL" sz="1400" dirty="0">
                          <a:latin typeface="+mn-lt"/>
                        </a:rPr>
                        <a:t> metal sheets form </a:t>
                      </a:r>
                      <a:r>
                        <a:rPr lang="nl-NL" sz="1400" dirty="0" err="1">
                          <a:latin typeface="+mn-lt"/>
                        </a:rPr>
                        <a:t>cars</a:t>
                      </a:r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Agrofood industries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Management systems for </a:t>
                      </a:r>
                      <a:r>
                        <a:rPr lang="nl-NL" sz="1400" dirty="0" err="1">
                          <a:latin typeface="+mn-lt"/>
                        </a:rPr>
                        <a:t>urban</a:t>
                      </a:r>
                      <a:r>
                        <a:rPr lang="nl-NL" sz="1400" dirty="0">
                          <a:latin typeface="+mn-lt"/>
                        </a:rPr>
                        <a:t> or </a:t>
                      </a:r>
                      <a:r>
                        <a:rPr lang="nl-NL" sz="1400" dirty="0" err="1">
                          <a:latin typeface="+mn-lt"/>
                        </a:rPr>
                        <a:t>industrial</a:t>
                      </a:r>
                      <a:r>
                        <a:rPr lang="nl-NL" sz="1400" dirty="0">
                          <a:latin typeface="+mn-lt"/>
                        </a:rPr>
                        <a:t> </a:t>
                      </a:r>
                      <a:r>
                        <a:rPr lang="nl-NL" sz="1400" dirty="0" err="1">
                          <a:latin typeface="+mn-lt"/>
                        </a:rPr>
                        <a:t>wastewater</a:t>
                      </a:r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>
                          <a:latin typeface="+mn-lt"/>
                        </a:rPr>
                        <a:t>Washing</a:t>
                      </a:r>
                      <a:r>
                        <a:rPr lang="nl-NL" sz="1400" dirty="0">
                          <a:latin typeface="+mn-lt"/>
                        </a:rPr>
                        <a:t> water from waste and </a:t>
                      </a:r>
                      <a:r>
                        <a:rPr lang="nl-NL" sz="1400" dirty="0" err="1">
                          <a:latin typeface="+mn-lt"/>
                        </a:rPr>
                        <a:t>metals</a:t>
                      </a:r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>
                          <a:latin typeface="+mn-lt"/>
                        </a:rPr>
                        <a:t>Nutrient</a:t>
                      </a:r>
                      <a:r>
                        <a:rPr lang="nl-NL" sz="1400" dirty="0">
                          <a:latin typeface="+mn-lt"/>
                        </a:rPr>
                        <a:t> </a:t>
                      </a:r>
                      <a:r>
                        <a:rPr lang="nl-NL" sz="1400" dirty="0" err="1">
                          <a:latin typeface="+mn-lt"/>
                        </a:rPr>
                        <a:t>cycles</a:t>
                      </a:r>
                      <a:r>
                        <a:rPr lang="nl-NL" sz="1400" dirty="0">
                          <a:latin typeface="+mn-lt"/>
                        </a:rPr>
                        <a:t> waste (water)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24462525"/>
                  </a:ext>
                </a:extLst>
              </a:tr>
              <a:tr h="454846"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Cellulose </a:t>
                      </a:r>
                      <a:r>
                        <a:rPr lang="nl-NL" sz="1400" dirty="0" err="1">
                          <a:latin typeface="+mn-lt"/>
                        </a:rPr>
                        <a:t>based</a:t>
                      </a:r>
                      <a:r>
                        <a:rPr lang="nl-NL" sz="1400" dirty="0">
                          <a:latin typeface="+mn-lt"/>
                        </a:rPr>
                        <a:t> </a:t>
                      </a:r>
                      <a:r>
                        <a:rPr lang="nl-NL" sz="1400" dirty="0" err="1">
                          <a:latin typeface="+mn-lt"/>
                        </a:rPr>
                        <a:t>packaging</a:t>
                      </a:r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Functional</a:t>
                      </a:r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l-N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printing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Resource recovery from </a:t>
                      </a:r>
                      <a:r>
                        <a:rPr lang="nl-NL" sz="1400" dirty="0" err="1">
                          <a:latin typeface="+mn-lt"/>
                        </a:rPr>
                        <a:t>wastewater</a:t>
                      </a:r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>
                          <a:latin typeface="+mn-lt"/>
                        </a:rPr>
                        <a:t>Waterabstraction</a:t>
                      </a:r>
                      <a:r>
                        <a:rPr lang="nl-NL" sz="1400" dirty="0">
                          <a:latin typeface="+mn-lt"/>
                        </a:rPr>
                        <a:t> at dairy farm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Biogas and </a:t>
                      </a:r>
                      <a:r>
                        <a:rPr lang="nl-NL" sz="1400" dirty="0" err="1">
                          <a:latin typeface="+mn-lt"/>
                        </a:rPr>
                        <a:t>biofuels</a:t>
                      </a:r>
                      <a:r>
                        <a:rPr lang="nl-NL" sz="1400" dirty="0">
                          <a:latin typeface="+mn-lt"/>
                        </a:rPr>
                        <a:t> from </a:t>
                      </a:r>
                      <a:r>
                        <a:rPr lang="nl-NL" sz="1400" dirty="0" err="1">
                          <a:latin typeface="+mn-lt"/>
                        </a:rPr>
                        <a:t>wood</a:t>
                      </a:r>
                      <a:r>
                        <a:rPr lang="nl-NL" sz="1400" dirty="0">
                          <a:latin typeface="+mn-lt"/>
                        </a:rPr>
                        <a:t> and waste (water)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20518054"/>
                  </a:ext>
                </a:extLst>
              </a:tr>
              <a:tr h="454846"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Surface finishing for </a:t>
                      </a:r>
                      <a:r>
                        <a:rPr lang="nl-NL" sz="1400" dirty="0" err="1">
                          <a:latin typeface="+mn-lt"/>
                        </a:rPr>
                        <a:t>drying</a:t>
                      </a:r>
                      <a:r>
                        <a:rPr lang="nl-NL" sz="1400" dirty="0">
                          <a:latin typeface="+mn-lt"/>
                        </a:rPr>
                        <a:t> </a:t>
                      </a:r>
                      <a:r>
                        <a:rPr lang="nl-NL" sz="1400" dirty="0" err="1">
                          <a:latin typeface="+mn-lt"/>
                        </a:rPr>
                        <a:t>process</a:t>
                      </a:r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Automotion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Circular building </a:t>
                      </a:r>
                      <a:r>
                        <a:rPr lang="nl-NL" sz="1400" dirty="0" err="1">
                          <a:latin typeface="+mn-lt"/>
                        </a:rPr>
                        <a:t>materials</a:t>
                      </a:r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Blue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Smart digital platform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73128163"/>
                  </a:ext>
                </a:extLst>
              </a:tr>
              <a:tr h="454846">
                <a:tc>
                  <a:txBody>
                    <a:bodyPr/>
                    <a:lstStyle/>
                    <a:p>
                      <a:r>
                        <a:rPr lang="nl-NL" sz="1400" dirty="0" err="1">
                          <a:latin typeface="+mn-lt"/>
                        </a:rPr>
                        <a:t>Recylcing</a:t>
                      </a:r>
                      <a:r>
                        <a:rPr lang="nl-NL" sz="1400" dirty="0">
                          <a:latin typeface="+mn-lt"/>
                        </a:rPr>
                        <a:t> </a:t>
                      </a:r>
                      <a:r>
                        <a:rPr lang="nl-NL" sz="1400" dirty="0" err="1">
                          <a:latin typeface="+mn-lt"/>
                        </a:rPr>
                        <a:t>composites</a:t>
                      </a:r>
                      <a:r>
                        <a:rPr lang="nl-NL" sz="1400" dirty="0">
                          <a:latin typeface="+mn-lt"/>
                        </a:rPr>
                        <a:t> in manufacturing </a:t>
                      </a:r>
                      <a:r>
                        <a:rPr lang="nl-NL" sz="1400" dirty="0" err="1">
                          <a:latin typeface="+mn-lt"/>
                        </a:rPr>
                        <a:t>industry</a:t>
                      </a:r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Agriculture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Energy </a:t>
                      </a:r>
                      <a:r>
                        <a:rPr lang="nl-NL" sz="1400" dirty="0" err="1">
                          <a:latin typeface="+mn-lt"/>
                        </a:rPr>
                        <a:t>saving</a:t>
                      </a:r>
                      <a:r>
                        <a:rPr lang="nl-NL" sz="1400" dirty="0">
                          <a:latin typeface="+mn-lt"/>
                        </a:rPr>
                        <a:t> in buildings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(Warm) water in </a:t>
                      </a:r>
                      <a:r>
                        <a:rPr lang="nl-NL" sz="1400" dirty="0" err="1">
                          <a:latin typeface="+mn-lt"/>
                        </a:rPr>
                        <a:t>circular</a:t>
                      </a:r>
                      <a:r>
                        <a:rPr lang="nl-NL" sz="1400" dirty="0">
                          <a:latin typeface="+mn-lt"/>
                        </a:rPr>
                        <a:t> buildings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>
                          <a:latin typeface="+mn-lt"/>
                        </a:rPr>
                        <a:t>Fibre</a:t>
                      </a:r>
                      <a:r>
                        <a:rPr lang="nl-NL" sz="1400" dirty="0">
                          <a:latin typeface="+mn-lt"/>
                        </a:rPr>
                        <a:t> </a:t>
                      </a:r>
                      <a:r>
                        <a:rPr lang="nl-NL" sz="1400" dirty="0" err="1">
                          <a:latin typeface="+mn-lt"/>
                        </a:rPr>
                        <a:t>reinforcement</a:t>
                      </a:r>
                      <a:endParaRPr lang="nl-NL" sz="1400" dirty="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98431114"/>
                  </a:ext>
                </a:extLst>
              </a:tr>
              <a:tr h="454846"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Smart recycling systems of the </a:t>
                      </a:r>
                      <a:r>
                        <a:rPr lang="nl-NL" sz="1400" dirty="0" err="1">
                          <a:latin typeface="+mn-lt"/>
                        </a:rPr>
                        <a:t>future</a:t>
                      </a:r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>
                          <a:latin typeface="+mn-lt"/>
                        </a:rPr>
                        <a:t>Wastewater</a:t>
                      </a:r>
                      <a:r>
                        <a:rPr lang="nl-NL" sz="1400" dirty="0">
                          <a:latin typeface="+mn-lt"/>
                        </a:rPr>
                        <a:t> treatment at </a:t>
                      </a:r>
                      <a:r>
                        <a:rPr lang="nl-NL" sz="1400" dirty="0" err="1">
                          <a:latin typeface="+mn-lt"/>
                        </a:rPr>
                        <a:t>wineries</a:t>
                      </a:r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>
                          <a:latin typeface="+mn-lt"/>
                        </a:rPr>
                        <a:t>Textile</a:t>
                      </a:r>
                      <a:r>
                        <a:rPr lang="nl-NL" sz="1400" dirty="0">
                          <a:latin typeface="+mn-lt"/>
                        </a:rPr>
                        <a:t> </a:t>
                      </a:r>
                      <a:r>
                        <a:rPr lang="nl-NL" sz="1400" dirty="0" err="1">
                          <a:latin typeface="+mn-lt"/>
                        </a:rPr>
                        <a:t>wastewater</a:t>
                      </a:r>
                      <a:r>
                        <a:rPr lang="nl-NL" sz="1400" dirty="0">
                          <a:latin typeface="+mn-lt"/>
                        </a:rPr>
                        <a:t> recovery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Rubbers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23071611"/>
                  </a:ext>
                </a:extLst>
              </a:tr>
              <a:tr h="454846">
                <a:tc>
                  <a:txBody>
                    <a:bodyPr/>
                    <a:lstStyle/>
                    <a:p>
                      <a:r>
                        <a:rPr lang="nl-NL" sz="1400" dirty="0" err="1">
                          <a:latin typeface="+mn-lt"/>
                        </a:rPr>
                        <a:t>Recylcing</a:t>
                      </a:r>
                      <a:r>
                        <a:rPr lang="nl-NL" sz="1400" dirty="0">
                          <a:latin typeface="+mn-lt"/>
                        </a:rPr>
                        <a:t> </a:t>
                      </a:r>
                      <a:r>
                        <a:rPr lang="nl-NL" sz="1400" dirty="0" err="1">
                          <a:latin typeface="+mn-lt"/>
                        </a:rPr>
                        <a:t>battery</a:t>
                      </a:r>
                      <a:r>
                        <a:rPr lang="nl-NL" sz="1400" dirty="0">
                          <a:latin typeface="+mn-lt"/>
                        </a:rPr>
                        <a:t> systems for </a:t>
                      </a:r>
                      <a:r>
                        <a:rPr lang="nl-NL" sz="1400" dirty="0" err="1">
                          <a:latin typeface="+mn-lt"/>
                        </a:rPr>
                        <a:t>hybrid</a:t>
                      </a:r>
                      <a:r>
                        <a:rPr lang="nl-NL" sz="1400" dirty="0">
                          <a:latin typeface="+mn-lt"/>
                        </a:rPr>
                        <a:t> and </a:t>
                      </a:r>
                      <a:r>
                        <a:rPr lang="nl-NL" sz="1400" dirty="0" err="1">
                          <a:latin typeface="+mn-lt"/>
                        </a:rPr>
                        <a:t>electrical</a:t>
                      </a:r>
                      <a:r>
                        <a:rPr lang="nl-NL" sz="1400" dirty="0">
                          <a:latin typeface="+mn-lt"/>
                        </a:rPr>
                        <a:t> </a:t>
                      </a:r>
                      <a:r>
                        <a:rPr lang="nl-NL" sz="1400" dirty="0" err="1">
                          <a:latin typeface="+mn-lt"/>
                        </a:rPr>
                        <a:t>cars</a:t>
                      </a:r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>
                          <a:latin typeface="+mn-lt"/>
                        </a:rPr>
                        <a:t>Vegetable</a:t>
                      </a:r>
                      <a:r>
                        <a:rPr lang="nl-NL" sz="1400" dirty="0">
                          <a:latin typeface="+mn-lt"/>
                        </a:rPr>
                        <a:t> waste from </a:t>
                      </a:r>
                      <a:r>
                        <a:rPr lang="nl-NL" sz="1400" dirty="0" err="1">
                          <a:latin typeface="+mn-lt"/>
                        </a:rPr>
                        <a:t>greenhouses</a:t>
                      </a:r>
                      <a:r>
                        <a:rPr lang="nl-NL" sz="1400" dirty="0">
                          <a:latin typeface="+mn-lt"/>
                        </a:rPr>
                        <a:t> and </a:t>
                      </a:r>
                      <a:r>
                        <a:rPr lang="nl-NL" sz="1400" dirty="0" err="1">
                          <a:latin typeface="+mn-lt"/>
                        </a:rPr>
                        <a:t>olives</a:t>
                      </a:r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Water </a:t>
                      </a:r>
                      <a:r>
                        <a:rPr lang="nl-NL" sz="1400" dirty="0" err="1">
                          <a:latin typeface="+mn-lt"/>
                        </a:rPr>
                        <a:t>saving</a:t>
                      </a:r>
                      <a:r>
                        <a:rPr lang="nl-NL" sz="1400" dirty="0">
                          <a:latin typeface="+mn-lt"/>
                        </a:rPr>
                        <a:t> &amp; </a:t>
                      </a:r>
                      <a:r>
                        <a:rPr lang="nl-NL" sz="1400" dirty="0" err="1">
                          <a:latin typeface="+mn-lt"/>
                        </a:rPr>
                        <a:t>reuse</a:t>
                      </a:r>
                      <a:r>
                        <a:rPr lang="nl-NL" sz="1400" dirty="0">
                          <a:latin typeface="+mn-lt"/>
                        </a:rPr>
                        <a:t> in agrofood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>
                          <a:latin typeface="+mn-lt"/>
                        </a:rPr>
                        <a:t>Polymers</a:t>
                      </a:r>
                      <a:r>
                        <a:rPr lang="nl-NL" sz="1400" dirty="0">
                          <a:latin typeface="+mn-lt"/>
                        </a:rPr>
                        <a:t> &amp; </a:t>
                      </a:r>
                      <a:r>
                        <a:rPr lang="nl-NL" sz="1400" dirty="0" err="1">
                          <a:latin typeface="+mn-lt"/>
                        </a:rPr>
                        <a:t>microsized</a:t>
                      </a:r>
                      <a:r>
                        <a:rPr lang="nl-NL" sz="1400" dirty="0">
                          <a:latin typeface="+mn-lt"/>
                        </a:rPr>
                        <a:t> </a:t>
                      </a:r>
                      <a:r>
                        <a:rPr lang="nl-NL" sz="1400" dirty="0" err="1">
                          <a:latin typeface="+mn-lt"/>
                        </a:rPr>
                        <a:t>particles</a:t>
                      </a:r>
                      <a:r>
                        <a:rPr lang="nl-NL" sz="1400" dirty="0">
                          <a:latin typeface="+mn-lt"/>
                        </a:rPr>
                        <a:t> in </a:t>
                      </a:r>
                      <a:r>
                        <a:rPr lang="nl-NL" sz="1400" dirty="0" err="1">
                          <a:latin typeface="+mn-lt"/>
                        </a:rPr>
                        <a:t>sea</a:t>
                      </a:r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526999"/>
                  </a:ext>
                </a:extLst>
              </a:tr>
              <a:tr h="454846">
                <a:tc>
                  <a:txBody>
                    <a:bodyPr/>
                    <a:lstStyle/>
                    <a:p>
                      <a:endParaRPr lang="nl-NL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>
                          <a:latin typeface="+mn-lt"/>
                        </a:rPr>
                        <a:t>Whey</a:t>
                      </a:r>
                      <a:r>
                        <a:rPr lang="nl-NL" sz="1400" dirty="0">
                          <a:latin typeface="+mn-lt"/>
                        </a:rPr>
                        <a:t> </a:t>
                      </a:r>
                      <a:r>
                        <a:rPr lang="nl-NL" sz="1400" dirty="0" err="1">
                          <a:latin typeface="+mn-lt"/>
                        </a:rPr>
                        <a:t>cheese</a:t>
                      </a:r>
                      <a:r>
                        <a:rPr lang="nl-NL" sz="1400" dirty="0">
                          <a:latin typeface="+mn-lt"/>
                        </a:rPr>
                        <a:t> as </a:t>
                      </a:r>
                      <a:r>
                        <a:rPr lang="nl-NL" sz="1400" dirty="0" err="1">
                          <a:latin typeface="+mn-lt"/>
                        </a:rPr>
                        <a:t>animal</a:t>
                      </a:r>
                      <a:r>
                        <a:rPr lang="nl-NL" sz="1400" dirty="0">
                          <a:latin typeface="+mn-lt"/>
                        </a:rPr>
                        <a:t> feed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++++++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849432"/>
                  </a:ext>
                </a:extLst>
              </a:tr>
              <a:tr h="454846">
                <a:tc>
                  <a:txBody>
                    <a:bodyPr/>
                    <a:lstStyle/>
                    <a:p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+mn-lt"/>
                        </a:rPr>
                        <a:t>+++++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361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027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5456819" y="2895661"/>
            <a:ext cx="6057285" cy="1018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endParaRPr lang="nl-NL" i="1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440" y="218661"/>
            <a:ext cx="4557455" cy="6539948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181" y="397566"/>
            <a:ext cx="4432783" cy="63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2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02919" y="303522"/>
            <a:ext cx="4343116" cy="6232372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574" y="303522"/>
            <a:ext cx="4334304" cy="621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8427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6777</TotalTime>
  <Words>1325</Words>
  <Application>Microsoft Office PowerPoint</Application>
  <PresentationFormat>Breedbeeld</PresentationFormat>
  <Paragraphs>442</Paragraphs>
  <Slides>18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Kantoorthema</vt:lpstr>
      <vt:lpstr>WP3: Identification synergies &amp; complementaries</vt:lpstr>
      <vt:lpstr>Task 3.1: Identification of synergies and complementarities among regions </vt:lpstr>
      <vt:lpstr>Overview WP 2 &amp; 3</vt:lpstr>
      <vt:lpstr>PowerPoint-presentatie</vt:lpstr>
      <vt:lpstr>Planning</vt:lpstr>
      <vt:lpstr>Projectplan: Grid for potential synergies </vt:lpstr>
      <vt:lpstr>Some of the emerging ideas</vt:lpstr>
      <vt:lpstr>PowerPoint-presentatie</vt:lpstr>
      <vt:lpstr>PowerPoint-presentatie</vt:lpstr>
      <vt:lpstr>Planning WP2.3</vt:lpstr>
      <vt:lpstr>WP3: Identification synergies &amp; complementaries</vt:lpstr>
      <vt:lpstr>Task 3.1: Identification of synergies and complementarities among regions </vt:lpstr>
      <vt:lpstr>PowerPoint-presentatie</vt:lpstr>
      <vt:lpstr>WP3.1 Identification of synergies &amp; complementaries  </vt:lpstr>
      <vt:lpstr>Next steps</vt:lpstr>
      <vt:lpstr>PowerPoint-presentatie</vt:lpstr>
      <vt:lpstr>But first: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Bart Volkers</dc:creator>
  <cp:lastModifiedBy>Bart Volkers</cp:lastModifiedBy>
  <cp:revision>64</cp:revision>
  <dcterms:created xsi:type="dcterms:W3CDTF">2016-11-21T12:25:49Z</dcterms:created>
  <dcterms:modified xsi:type="dcterms:W3CDTF">2017-03-17T08:25:35Z</dcterms:modified>
</cp:coreProperties>
</file>