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4" r:id="rId13"/>
    <p:sldId id="276" r:id="rId14"/>
    <p:sldId id="265" r:id="rId15"/>
    <p:sldId id="275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54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2E653-C41E-40AB-8BAF-A7DBD2D218D8}" type="datetimeFigureOut">
              <a:rPr lang="nl-NL" smtClean="0"/>
              <a:t>16-3-2017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1FFEB-7629-4B26-BE78-505AB6B3F320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92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Logo’s van </a:t>
            </a:r>
            <a:r>
              <a:rPr lang="nl-NL" dirty="0" err="1"/>
              <a:t>Metabolic</a:t>
            </a:r>
            <a:r>
              <a:rPr lang="nl-NL" dirty="0"/>
              <a:t> en CEW erbij</a:t>
            </a:r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FFEB-7629-4B26-BE78-505AB6B3F32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53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FFEB-7629-4B26-BE78-505AB6B3F32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88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Derde </a:t>
            </a:r>
            <a:r>
              <a:rPr lang="nl-NL" dirty="0" err="1"/>
              <a:t>colom</a:t>
            </a:r>
            <a:r>
              <a:rPr lang="nl-NL" dirty="0"/>
              <a:t>:</a:t>
            </a:r>
            <a:r>
              <a:rPr lang="nl-NL" baseline="0" dirty="0"/>
              <a:t> specificatie en opmerking.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FFEB-7629-4B26-BE78-505AB6B3F32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56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FFEB-7629-4B26-BE78-505AB6B3F32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77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FFEB-7629-4B26-BE78-505AB6B3F32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69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Synergy</a:t>
            </a:r>
            <a:r>
              <a:rPr lang="nl-NL" baseline="0" dirty="0"/>
              <a:t> </a:t>
            </a:r>
            <a:r>
              <a:rPr lang="nl-NL" baseline="0" dirty="0" err="1"/>
              <a:t>grid</a:t>
            </a:r>
            <a:r>
              <a:rPr lang="nl-NL" baseline="0" dirty="0"/>
              <a:t> 1 -&gt; screen1      </a:t>
            </a:r>
            <a:r>
              <a:rPr lang="nl-NL" baseline="0" dirty="0" err="1"/>
              <a:t>synergy</a:t>
            </a:r>
            <a:r>
              <a:rPr lang="nl-NL" baseline="0" dirty="0"/>
              <a:t> </a:t>
            </a:r>
            <a:r>
              <a:rPr lang="nl-NL" baseline="0" dirty="0" err="1"/>
              <a:t>grid</a:t>
            </a:r>
            <a:r>
              <a:rPr lang="nl-NL" baseline="0" dirty="0"/>
              <a:t> 2 </a:t>
            </a:r>
            <a:r>
              <a:rPr lang="nl-NL" baseline="0" dirty="0">
                <a:sym typeface="Wingdings" panose="05000000000000000000" pitchFamily="2" charset="2"/>
              </a:rPr>
              <a:t> screen2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FFEB-7629-4B26-BE78-505AB6B3F32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4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SCREEN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9541" y="4231301"/>
            <a:ext cx="9144000" cy="1309255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Projectmeeting</a:t>
            </a:r>
          </a:p>
          <a:p>
            <a:r>
              <a:rPr lang="nl-NL" dirty="0"/>
              <a:t>16th-17th of </a:t>
            </a:r>
            <a:r>
              <a:rPr lang="nl-NL" dirty="0" err="1"/>
              <a:t>March</a:t>
            </a:r>
            <a:r>
              <a:rPr lang="nl-NL" dirty="0"/>
              <a:t> 2017 </a:t>
            </a:r>
          </a:p>
          <a:p>
            <a:r>
              <a:rPr lang="nl-NL" dirty="0"/>
              <a:t>Rome</a:t>
            </a:r>
          </a:p>
          <a:p>
            <a:r>
              <a:rPr lang="nl-NL" dirty="0" err="1"/>
              <a:t>Contribution</a:t>
            </a:r>
            <a:r>
              <a:rPr lang="nl-NL" dirty="0"/>
              <a:t> Fryslân – Bart Volkers</a:t>
            </a:r>
          </a:p>
        </p:txBody>
      </p:sp>
    </p:spTree>
    <p:extLst>
      <p:ext uri="{BB962C8B-B14F-4D97-AF65-F5344CB8AC3E}">
        <p14:creationId xmlns:p14="http://schemas.microsoft.com/office/powerpoint/2010/main" val="42196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Recommendation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WP2.3 &amp; 3.1</a:t>
            </a:r>
            <a:br>
              <a:rPr lang="nl-NL" dirty="0"/>
            </a:br>
            <a:r>
              <a:rPr lang="nl-NL" dirty="0"/>
              <a:t>Be </a:t>
            </a:r>
            <a:r>
              <a:rPr lang="nl-NL" dirty="0" err="1"/>
              <a:t>Specific</a:t>
            </a:r>
            <a:r>
              <a:rPr lang="nl-NL" dirty="0"/>
              <a:t> and smart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4984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 SPECIFIC AND SMART: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MAX 2 SMART SPECIALIZATION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MAX 3 FOCUS SECTORS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LATER: DEPENDING ON IDENTIFIED SYNERGIES OTHER ALIGNING SPECIALIZATIONS AND FOCUS SECTORS MAY BE ADDED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CHOICE FOR SMART SPECIALIZATIONS MAY BE BASED 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REGIONAL COMMITMENT AND  ACTUAL 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PROBABLE FUTURE INVESTMENTS/FUNDING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STRONG OR NEEDED CAPABILITIES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WHICH SPECIALIZATIONS GAIN THE MOST WITH SCREEN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CHOICE FOR FOCUS SECTORS MAY BE BASED 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STAKEHOLDER COMMITMENT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ACCESSABILITY FOR WORKSHOPS/INPUT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NEED FOR SOLUTIONS OR NEW VALUE CHAINS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(POSSIBLE) ALIGNMENT WITH RIS3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WHICH SECTORS GAIN THE MOST WITH SCREEN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8338931" y="3677478"/>
            <a:ext cx="32261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Example</a:t>
            </a:r>
            <a:r>
              <a:rPr lang="nl-NL" dirty="0"/>
              <a:t>: Fryslân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338930" y="5388794"/>
            <a:ext cx="32261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Example</a:t>
            </a:r>
            <a:r>
              <a:rPr lang="nl-NL" dirty="0"/>
              <a:t>: Navarra</a:t>
            </a:r>
          </a:p>
        </p:txBody>
      </p:sp>
    </p:spTree>
    <p:extLst>
      <p:ext uri="{BB962C8B-B14F-4D97-AF65-F5344CB8AC3E}">
        <p14:creationId xmlns:p14="http://schemas.microsoft.com/office/powerpoint/2010/main" val="1751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Recommendation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WP2.3 &amp; 3.1</a:t>
            </a:r>
            <a:br>
              <a:rPr lang="nl-NL" dirty="0"/>
            </a:br>
            <a:r>
              <a:rPr lang="nl-NL" dirty="0"/>
              <a:t>From Data to </a:t>
            </a:r>
            <a:r>
              <a:rPr lang="nl-NL" dirty="0" err="1"/>
              <a:t>interaction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INTERACTION: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MAKE DATA COMPREHENSIVE – OVERVIEW AND FIRST GRIDS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GUT FEELING: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TABLE VOTING SYSTEM  - GIVE 10 SYNERGY MAPPING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INTERACTIVE WORK TODAY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OWNERSHIP: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ONE SYNERGY SHOULD BE ‘CARRIED’ BY AT LEAST 2 REGIONS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CARRIERS SHOULD FEEL COMFORTABLE CHECKING AND/OR DEFENDING THEIR SYNERGIES WITH THEIR STAKEHOLDERS (INTERVIEWS/WORKSHOP(S))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CARRIES SHOULD ASK OTHER REGIONS FOR INPUT AND FOR CREATING A SYNERGY GRID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3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Concept </a:t>
            </a:r>
            <a:r>
              <a:rPr lang="nl-NL" b="1" dirty="0" err="1">
                <a:solidFill>
                  <a:schemeClr val="bg2">
                    <a:lumMod val="75000"/>
                  </a:schemeClr>
                </a:solidFill>
              </a:rPr>
              <a:t>Synergy</a:t>
            </a:r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bg2">
                    <a:lumMod val="75000"/>
                  </a:schemeClr>
                </a:solidFill>
              </a:rPr>
              <a:t>Grid</a:t>
            </a:r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/>
              <a:t>The </a:t>
            </a:r>
            <a:r>
              <a:rPr lang="nl-NL" sz="2400" b="1" dirty="0" err="1"/>
              <a:t>realisation</a:t>
            </a:r>
            <a:r>
              <a:rPr lang="nl-NL" sz="2400" b="1" dirty="0"/>
              <a:t> of a </a:t>
            </a:r>
            <a:r>
              <a:rPr lang="nl-NL" sz="2400" b="1" dirty="0" err="1"/>
              <a:t>Synergy</a:t>
            </a:r>
            <a:r>
              <a:rPr lang="nl-NL" sz="2400" b="1" dirty="0"/>
              <a:t> </a:t>
            </a:r>
            <a:r>
              <a:rPr lang="nl-NL" sz="2400" b="1" dirty="0" err="1"/>
              <a:t>Grid</a:t>
            </a:r>
            <a:r>
              <a:rPr lang="nl-NL" sz="2400" b="1" dirty="0"/>
              <a:t>?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RIS3 &amp; Sectors (part of SWOT) vs. Capabilities Region – emerging </a:t>
            </a:r>
            <a:r>
              <a:rPr lang="nl-NL" sz="2400" b="1" dirty="0" err="1"/>
              <a:t>ideas</a:t>
            </a:r>
            <a:endParaRPr lang="nl-NL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RIS3 &amp; sectors:  </a:t>
            </a:r>
            <a:r>
              <a:rPr lang="nl-NL" dirty="0" err="1">
                <a:sym typeface="Wingdings" panose="05000000000000000000" pitchFamily="2" charset="2"/>
              </a:rPr>
              <a:t>provide</a:t>
            </a:r>
            <a:r>
              <a:rPr lang="nl-NL" dirty="0">
                <a:sym typeface="Wingdings" panose="05000000000000000000" pitchFamily="2" charset="2"/>
              </a:rPr>
              <a:t> focus on i.e. </a:t>
            </a:r>
            <a:r>
              <a:rPr lang="nl-NL" dirty="0" err="1">
                <a:sym typeface="Wingdings" panose="05000000000000000000" pitchFamily="2" charset="2"/>
              </a:rPr>
              <a:t>strenghts</a:t>
            </a:r>
            <a:r>
              <a:rPr lang="nl-NL" dirty="0">
                <a:sym typeface="Wingdings" panose="05000000000000000000" pitchFamily="2" charset="2"/>
              </a:rPr>
              <a:t>, opportunity's, sectors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err="1">
                <a:sym typeface="Wingdings" panose="05000000000000000000" pitchFamily="2" charset="2"/>
              </a:rPr>
              <a:t>Capabilities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region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R&amp;D-</a:t>
            </a:r>
            <a:r>
              <a:rPr lang="nl-NL" dirty="0" err="1">
                <a:sym typeface="Wingdings" panose="05000000000000000000" pitchFamily="2" charset="2"/>
              </a:rPr>
              <a:t>infrastructure</a:t>
            </a:r>
            <a:r>
              <a:rPr lang="nl-NL" dirty="0">
                <a:sym typeface="Wingdings" panose="05000000000000000000" pitchFamily="2" charset="2"/>
              </a:rPr>
              <a:t> - Business-</a:t>
            </a:r>
            <a:r>
              <a:rPr lang="nl-NL" dirty="0" err="1">
                <a:sym typeface="Wingdings" panose="05000000000000000000" pitchFamily="2" charset="2"/>
              </a:rPr>
              <a:t>infrastructure</a:t>
            </a:r>
            <a:r>
              <a:rPr lang="nl-NL" dirty="0">
                <a:sym typeface="Wingdings" panose="05000000000000000000" pitchFamily="2" charset="2"/>
              </a:rPr>
              <a:t> - Human Capital </a:t>
            </a:r>
            <a:r>
              <a:rPr lang="nl-NL" dirty="0" err="1">
                <a:sym typeface="Wingdings" panose="05000000000000000000" pitchFamily="2" charset="2"/>
              </a:rPr>
              <a:t>Infrastructure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Emerging </a:t>
            </a:r>
            <a:r>
              <a:rPr lang="nl-NL" dirty="0" err="1"/>
              <a:t>ideas</a:t>
            </a:r>
            <a:r>
              <a:rPr lang="nl-NL" dirty="0"/>
              <a:t> are </a:t>
            </a:r>
            <a:r>
              <a:rPr lang="nl-NL" dirty="0" err="1"/>
              <a:t>guiding</a:t>
            </a:r>
            <a:r>
              <a:rPr lang="nl-NL" dirty="0"/>
              <a:t> for </a:t>
            </a:r>
            <a:r>
              <a:rPr lang="nl-NL" dirty="0" err="1"/>
              <a:t>synergies</a:t>
            </a:r>
            <a:r>
              <a:rPr lang="nl-NL" dirty="0"/>
              <a:t> </a:t>
            </a: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400" b="1" dirty="0">
                <a:sym typeface="Wingdings" panose="05000000000000000000" pitchFamily="2" charset="2"/>
              </a:rPr>
              <a:t>-  </a:t>
            </a:r>
            <a:r>
              <a:rPr lang="nl-NL" sz="2400" b="1" dirty="0" err="1">
                <a:sym typeface="Wingdings" panose="05000000000000000000" pitchFamily="2" charset="2"/>
              </a:rPr>
              <a:t>Scale</a:t>
            </a:r>
            <a:r>
              <a:rPr lang="nl-NL" sz="2400" b="1" dirty="0">
                <a:sym typeface="Wingdings" panose="05000000000000000000" pitchFamily="2" charset="2"/>
              </a:rPr>
              <a:t> 1-3 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dirty="0" err="1">
                <a:sym typeface="Wingdings" panose="05000000000000000000" pitchFamily="2" charset="2"/>
              </a:rPr>
              <a:t>Determination</a:t>
            </a:r>
            <a:r>
              <a:rPr lang="nl-NL" sz="2400" dirty="0">
                <a:sym typeface="Wingdings" panose="05000000000000000000" pitchFamily="2" charset="2"/>
              </a:rPr>
              <a:t> of </a:t>
            </a:r>
            <a:r>
              <a:rPr lang="nl-NL" sz="2400" dirty="0" err="1">
                <a:sym typeface="Wingdings" panose="05000000000000000000" pitchFamily="2" charset="2"/>
              </a:rPr>
              <a:t>Region’s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Capability</a:t>
            </a:r>
            <a:r>
              <a:rPr lang="nl-NL" sz="2400" dirty="0">
                <a:sym typeface="Wingdings" panose="05000000000000000000" pitchFamily="2" charset="2"/>
              </a:rPr>
              <a:t> in Excel-</a:t>
            </a:r>
            <a:r>
              <a:rPr lang="nl-NL" sz="2400" dirty="0" err="1">
                <a:sym typeface="Wingdings" panose="05000000000000000000" pitchFamily="2" charset="2"/>
              </a:rPr>
              <a:t>Synergy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Grid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</a:p>
          <a:p>
            <a:pPr>
              <a:buFontTx/>
              <a:buChar char="-"/>
            </a:pPr>
            <a:r>
              <a:rPr lang="nl-NL" sz="2400" dirty="0" err="1">
                <a:sym typeface="Wingdings" panose="05000000000000000000" pitchFamily="2" charset="2"/>
              </a:rPr>
              <a:t>V</a:t>
            </a:r>
            <a:r>
              <a:rPr lang="nl-NL" sz="2400" b="1" dirty="0" err="1">
                <a:sym typeface="Wingdings" panose="05000000000000000000" pitchFamily="2" charset="2"/>
              </a:rPr>
              <a:t>isualisation</a:t>
            </a:r>
            <a:r>
              <a:rPr lang="nl-NL" sz="2400" b="1" dirty="0">
                <a:sym typeface="Wingdings" panose="05000000000000000000" pitchFamily="2" charset="2"/>
              </a:rPr>
              <a:t> Excel-</a:t>
            </a:r>
            <a:r>
              <a:rPr lang="nl-NL" sz="2400" b="1" dirty="0" err="1">
                <a:sym typeface="Wingdings" panose="05000000000000000000" pitchFamily="2" charset="2"/>
              </a:rPr>
              <a:t>Synergy</a:t>
            </a:r>
            <a:r>
              <a:rPr lang="nl-NL" sz="2400" b="1" dirty="0">
                <a:sym typeface="Wingdings" panose="05000000000000000000" pitchFamily="2" charset="2"/>
              </a:rPr>
              <a:t> </a:t>
            </a:r>
            <a:r>
              <a:rPr lang="nl-NL" sz="2400" b="1" dirty="0" err="1">
                <a:sym typeface="Wingdings" panose="05000000000000000000" pitchFamily="2" charset="2"/>
              </a:rPr>
              <a:t>Grid</a:t>
            </a:r>
            <a:r>
              <a:rPr lang="nl-NL" sz="2400" b="1" dirty="0">
                <a:sym typeface="Wingdings" panose="05000000000000000000" pitchFamily="2" charset="2"/>
              </a:rPr>
              <a:t> in </a:t>
            </a:r>
            <a:r>
              <a:rPr lang="nl-NL" sz="2400" b="1" dirty="0" err="1">
                <a:sym typeface="Wingdings" panose="05000000000000000000" pitchFamily="2" charset="2"/>
              </a:rPr>
              <a:t>Infographic</a:t>
            </a:r>
            <a:r>
              <a:rPr lang="nl-NL" sz="2400" b="1" dirty="0">
                <a:sym typeface="Wingdings" panose="05000000000000000000" pitchFamily="2" charset="2"/>
              </a:rPr>
              <a:t> 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4154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Recommendation</a:t>
            </a:r>
            <a:r>
              <a:rPr lang="nl-NL" dirty="0"/>
              <a:t>: </a:t>
            </a:r>
            <a:r>
              <a:rPr lang="nl-NL" dirty="0" err="1"/>
              <a:t>use</a:t>
            </a:r>
            <a:r>
              <a:rPr lang="nl-NL" dirty="0"/>
              <a:t> emerging </a:t>
            </a:r>
            <a:r>
              <a:rPr lang="nl-NL" dirty="0" err="1"/>
              <a:t>ideas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970981"/>
              </p:ext>
            </p:extLst>
          </p:nvPr>
        </p:nvGraphicFramePr>
        <p:xfrm>
          <a:off x="68532" y="1295745"/>
          <a:ext cx="12052854" cy="590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09">
                  <a:extLst>
                    <a:ext uri="{9D8B030D-6E8A-4147-A177-3AD203B41FA5}">
                      <a16:colId xmlns:a16="http://schemas.microsoft.com/office/drawing/2014/main" xmlns="" val="2416671816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xmlns="" val="1753727428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xmlns="" val="576450610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xmlns="" val="3607450554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xmlns="" val="1817683015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xmlns="" val="4269487629"/>
                    </a:ext>
                  </a:extLst>
                </a:gridCol>
              </a:tblGrid>
              <a:tr h="454846"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Lombardy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Navarra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Crete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Fryslân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Tampere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3928685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Nylon </a:t>
                      </a:r>
                      <a:r>
                        <a:rPr lang="nl-NL" sz="1400" dirty="0" err="1">
                          <a:latin typeface="+mn-lt"/>
                        </a:rPr>
                        <a:t>socks</a:t>
                      </a:r>
                      <a:r>
                        <a:rPr lang="nl-NL" sz="1400" dirty="0">
                          <a:latin typeface="+mn-lt"/>
                        </a:rPr>
                        <a:t> recycling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Clustering on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Renawable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energies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 reduce water losses, optimal water management services and infrastructure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Mixed plastic waste </a:t>
                      </a:r>
                      <a:r>
                        <a:rPr lang="nl-NL" sz="1400" dirty="0" err="1">
                          <a:latin typeface="+mn-lt"/>
                        </a:rPr>
                        <a:t>depolymerisation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Resource recovery from </a:t>
                      </a:r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r>
                        <a:rPr lang="nl-NL" sz="1400" dirty="0">
                          <a:latin typeface="+mn-lt"/>
                        </a:rPr>
                        <a:t> and </a:t>
                      </a:r>
                      <a:r>
                        <a:rPr lang="nl-NL" sz="1400" dirty="0" err="1">
                          <a:latin typeface="+mn-lt"/>
                        </a:rPr>
                        <a:t>sludge</a:t>
                      </a:r>
                      <a:r>
                        <a:rPr lang="nl-NL" sz="1400" dirty="0">
                          <a:latin typeface="+mn-lt"/>
                        </a:rPr>
                        <a:t> (</a:t>
                      </a:r>
                      <a:r>
                        <a:rPr lang="nl-NL" sz="1400" dirty="0" err="1">
                          <a:latin typeface="+mn-lt"/>
                        </a:rPr>
                        <a:t>nutrients</a:t>
                      </a:r>
                      <a:r>
                        <a:rPr lang="nl-NL" sz="1400" dirty="0">
                          <a:latin typeface="+mn-lt"/>
                        </a:rPr>
                        <a:t>, cellulose, energy,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Woodbased</a:t>
                      </a:r>
                      <a:r>
                        <a:rPr lang="nl-NL" sz="1400" dirty="0">
                          <a:latin typeface="+mn-lt"/>
                        </a:rPr>
                        <a:t> bio economy </a:t>
                      </a:r>
                      <a:r>
                        <a:rPr lang="nl-NL" sz="1400" dirty="0" err="1">
                          <a:latin typeface="+mn-lt"/>
                        </a:rPr>
                        <a:t>materials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213156779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De- and </a:t>
                      </a:r>
                      <a:r>
                        <a:rPr lang="nl-NL" sz="1400" dirty="0" err="1">
                          <a:latin typeface="+mn-lt"/>
                        </a:rPr>
                        <a:t>remanufacturing</a:t>
                      </a:r>
                      <a:r>
                        <a:rPr lang="nl-NL" sz="1400" dirty="0">
                          <a:latin typeface="+mn-lt"/>
                        </a:rPr>
                        <a:t> metal sheets form </a:t>
                      </a:r>
                      <a:r>
                        <a:rPr lang="nl-NL" sz="1400" dirty="0" err="1">
                          <a:latin typeface="+mn-lt"/>
                        </a:rPr>
                        <a:t>cars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Clustering on Agrofood industries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Management systems for </a:t>
                      </a:r>
                      <a:r>
                        <a:rPr lang="nl-NL" sz="1400" dirty="0" err="1">
                          <a:latin typeface="+mn-lt"/>
                        </a:rPr>
                        <a:t>urban</a:t>
                      </a:r>
                      <a:r>
                        <a:rPr lang="nl-NL" sz="1400" dirty="0">
                          <a:latin typeface="+mn-lt"/>
                        </a:rPr>
                        <a:t> or </a:t>
                      </a:r>
                      <a:r>
                        <a:rPr lang="nl-NL" sz="1400" dirty="0" err="1">
                          <a:latin typeface="+mn-lt"/>
                        </a:rPr>
                        <a:t>industrial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Washing</a:t>
                      </a:r>
                      <a:r>
                        <a:rPr lang="nl-NL" sz="1400" dirty="0">
                          <a:latin typeface="+mn-lt"/>
                        </a:rPr>
                        <a:t> water from waste and </a:t>
                      </a:r>
                      <a:r>
                        <a:rPr lang="nl-NL" sz="1400" dirty="0" err="1">
                          <a:latin typeface="+mn-lt"/>
                        </a:rPr>
                        <a:t>metals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Nutrient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cycles</a:t>
                      </a:r>
                      <a:r>
                        <a:rPr lang="nl-NL" sz="1400" dirty="0">
                          <a:latin typeface="+mn-lt"/>
                        </a:rPr>
                        <a:t> waste (water)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24462525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Cellulose </a:t>
                      </a:r>
                      <a:r>
                        <a:rPr lang="nl-NL" sz="1400" dirty="0" err="1">
                          <a:latin typeface="+mn-lt"/>
                        </a:rPr>
                        <a:t>based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packaging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Clustering om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Functional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print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Resource recovery from </a:t>
                      </a:r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Waterabstraction</a:t>
                      </a:r>
                      <a:r>
                        <a:rPr lang="nl-NL" sz="1400" dirty="0">
                          <a:latin typeface="+mn-lt"/>
                        </a:rPr>
                        <a:t> at dairy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Biogas and </a:t>
                      </a:r>
                      <a:r>
                        <a:rPr lang="nl-NL" sz="1400" dirty="0" err="1">
                          <a:latin typeface="+mn-lt"/>
                        </a:rPr>
                        <a:t>biofuels</a:t>
                      </a:r>
                      <a:r>
                        <a:rPr lang="nl-NL" sz="1400" dirty="0">
                          <a:latin typeface="+mn-lt"/>
                        </a:rPr>
                        <a:t> from </a:t>
                      </a:r>
                      <a:r>
                        <a:rPr lang="nl-NL" sz="1400" dirty="0" err="1">
                          <a:latin typeface="+mn-lt"/>
                        </a:rPr>
                        <a:t>wood</a:t>
                      </a:r>
                      <a:r>
                        <a:rPr lang="nl-NL" sz="1400" dirty="0">
                          <a:latin typeface="+mn-lt"/>
                        </a:rPr>
                        <a:t> and waste (water)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20518054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Surface finishing for </a:t>
                      </a:r>
                      <a:r>
                        <a:rPr lang="nl-NL" sz="1400" dirty="0" err="1">
                          <a:latin typeface="+mn-lt"/>
                        </a:rPr>
                        <a:t>drying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process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Clustering and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knowledge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building on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utomotion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Circular building </a:t>
                      </a:r>
                      <a:r>
                        <a:rPr lang="nl-NL" sz="1400" dirty="0" err="1">
                          <a:latin typeface="+mn-lt"/>
                        </a:rPr>
                        <a:t>materials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Blue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Smart digital platform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173128163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Recylcing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composites</a:t>
                      </a:r>
                      <a:r>
                        <a:rPr lang="nl-NL" sz="1400" dirty="0">
                          <a:latin typeface="+mn-lt"/>
                        </a:rPr>
                        <a:t> in manufacturing </a:t>
                      </a:r>
                      <a:r>
                        <a:rPr lang="nl-NL" sz="1400" dirty="0" err="1">
                          <a:latin typeface="+mn-lt"/>
                        </a:rPr>
                        <a:t>industry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Clustering on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Agriculture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Energy </a:t>
                      </a:r>
                      <a:r>
                        <a:rPr lang="nl-NL" sz="1400" dirty="0" err="1">
                          <a:latin typeface="+mn-lt"/>
                        </a:rPr>
                        <a:t>saving</a:t>
                      </a:r>
                      <a:r>
                        <a:rPr lang="nl-NL" sz="1400" dirty="0">
                          <a:latin typeface="+mn-lt"/>
                        </a:rPr>
                        <a:t> in 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(Warm) water in </a:t>
                      </a:r>
                      <a:r>
                        <a:rPr lang="nl-NL" sz="1400" dirty="0" err="1">
                          <a:latin typeface="+mn-lt"/>
                        </a:rPr>
                        <a:t>circular</a:t>
                      </a:r>
                      <a:r>
                        <a:rPr lang="nl-NL" sz="1400" dirty="0">
                          <a:latin typeface="+mn-lt"/>
                        </a:rPr>
                        <a:t> 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Fibre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reinforcement</a:t>
                      </a:r>
                      <a:endParaRPr lang="nl-NL" sz="14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98431114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Smart recycling systems of the </a:t>
                      </a:r>
                      <a:r>
                        <a:rPr lang="nl-NL" sz="1400" dirty="0" err="1">
                          <a:latin typeface="+mn-lt"/>
                        </a:rPr>
                        <a:t>future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r>
                        <a:rPr lang="nl-NL" sz="1400" dirty="0">
                          <a:latin typeface="+mn-lt"/>
                        </a:rPr>
                        <a:t> treatment at </a:t>
                      </a:r>
                      <a:r>
                        <a:rPr lang="nl-NL" sz="1400" dirty="0" err="1">
                          <a:latin typeface="+mn-lt"/>
                        </a:rPr>
                        <a:t>wineries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Textile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r>
                        <a:rPr lang="nl-NL" sz="1400" dirty="0">
                          <a:latin typeface="+mn-lt"/>
                        </a:rPr>
                        <a:t>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Rubbers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223071611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Recylcing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battery</a:t>
                      </a:r>
                      <a:r>
                        <a:rPr lang="nl-NL" sz="1400" dirty="0">
                          <a:latin typeface="+mn-lt"/>
                        </a:rPr>
                        <a:t> systems for </a:t>
                      </a:r>
                      <a:r>
                        <a:rPr lang="nl-NL" sz="1400" dirty="0" err="1">
                          <a:latin typeface="+mn-lt"/>
                        </a:rPr>
                        <a:t>hybrid</a:t>
                      </a:r>
                      <a:r>
                        <a:rPr lang="nl-NL" sz="1400" dirty="0">
                          <a:latin typeface="+mn-lt"/>
                        </a:rPr>
                        <a:t> and </a:t>
                      </a:r>
                      <a:r>
                        <a:rPr lang="nl-NL" sz="1400" dirty="0" err="1">
                          <a:latin typeface="+mn-lt"/>
                        </a:rPr>
                        <a:t>electrical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cars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Vegetable</a:t>
                      </a:r>
                      <a:r>
                        <a:rPr lang="nl-NL" sz="1400" dirty="0">
                          <a:latin typeface="+mn-lt"/>
                        </a:rPr>
                        <a:t> waste from </a:t>
                      </a:r>
                      <a:r>
                        <a:rPr lang="nl-NL" sz="1400" dirty="0" err="1">
                          <a:latin typeface="+mn-lt"/>
                        </a:rPr>
                        <a:t>greenhouses</a:t>
                      </a:r>
                      <a:r>
                        <a:rPr lang="nl-NL" sz="1400" dirty="0">
                          <a:latin typeface="+mn-lt"/>
                        </a:rPr>
                        <a:t> and </a:t>
                      </a:r>
                      <a:r>
                        <a:rPr lang="nl-NL" sz="1400" dirty="0" err="1">
                          <a:latin typeface="+mn-lt"/>
                        </a:rPr>
                        <a:t>olives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Water </a:t>
                      </a:r>
                      <a:r>
                        <a:rPr lang="nl-NL" sz="1400" dirty="0" err="1">
                          <a:latin typeface="+mn-lt"/>
                        </a:rPr>
                        <a:t>saving</a:t>
                      </a:r>
                      <a:r>
                        <a:rPr lang="nl-NL" sz="1400" dirty="0">
                          <a:latin typeface="+mn-lt"/>
                        </a:rPr>
                        <a:t> &amp; </a:t>
                      </a:r>
                      <a:r>
                        <a:rPr lang="nl-NL" sz="1400" dirty="0" err="1">
                          <a:latin typeface="+mn-lt"/>
                        </a:rPr>
                        <a:t>reuse</a:t>
                      </a:r>
                      <a:r>
                        <a:rPr lang="nl-NL" sz="1400" dirty="0">
                          <a:latin typeface="+mn-lt"/>
                        </a:rPr>
                        <a:t> in agrofood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Polymers</a:t>
                      </a:r>
                      <a:r>
                        <a:rPr lang="nl-NL" sz="1400" dirty="0">
                          <a:latin typeface="+mn-lt"/>
                        </a:rPr>
                        <a:t> &amp; </a:t>
                      </a:r>
                      <a:r>
                        <a:rPr lang="nl-NL" sz="1400" dirty="0" err="1">
                          <a:latin typeface="+mn-lt"/>
                        </a:rPr>
                        <a:t>microsized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particles</a:t>
                      </a:r>
                      <a:r>
                        <a:rPr lang="nl-NL" sz="1400" dirty="0">
                          <a:latin typeface="+mn-lt"/>
                        </a:rPr>
                        <a:t> in </a:t>
                      </a:r>
                      <a:r>
                        <a:rPr lang="nl-NL" sz="1400" dirty="0" err="1">
                          <a:latin typeface="+mn-lt"/>
                        </a:rPr>
                        <a:t>sea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4526999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Whey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cheese</a:t>
                      </a:r>
                      <a:r>
                        <a:rPr lang="nl-NL" sz="1400" dirty="0">
                          <a:latin typeface="+mn-lt"/>
                        </a:rPr>
                        <a:t> as </a:t>
                      </a:r>
                      <a:r>
                        <a:rPr lang="nl-NL" sz="1400" dirty="0" err="1">
                          <a:latin typeface="+mn-lt"/>
                        </a:rPr>
                        <a:t>animal</a:t>
                      </a:r>
                      <a:r>
                        <a:rPr lang="nl-NL" sz="1400" dirty="0">
                          <a:latin typeface="+mn-lt"/>
                        </a:rPr>
                        <a:t> 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++++++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849432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136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0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56819" y="2895661"/>
            <a:ext cx="6057285" cy="10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i="1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40" y="218661"/>
            <a:ext cx="4557455" cy="653994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81" y="397566"/>
            <a:ext cx="4432783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2919" y="303522"/>
            <a:ext cx="4343116" cy="623237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74" y="303522"/>
            <a:ext cx="4334304" cy="62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WP2.3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924053"/>
              </p:ext>
            </p:extLst>
          </p:nvPr>
        </p:nvGraphicFramePr>
        <p:xfrm>
          <a:off x="127579" y="1330362"/>
          <a:ext cx="11978281" cy="552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273">
                  <a:extLst>
                    <a:ext uri="{9D8B030D-6E8A-4147-A177-3AD203B41FA5}">
                      <a16:colId xmlns:a16="http://schemas.microsoft.com/office/drawing/2014/main" xmlns="" val="368291816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3355752383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1616793812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4214008181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2494471105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1875887719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350551028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1120910558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4177583863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310852533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722844752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775104798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1162241687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1219194674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1144260697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4219211935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xmlns="" val="3635140286"/>
                    </a:ext>
                  </a:extLst>
                </a:gridCol>
              </a:tblGrid>
              <a:tr h="281691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612041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Excell</a:t>
                      </a:r>
                      <a:r>
                        <a:rPr lang="nl-NL" sz="1200" b="1" dirty="0"/>
                        <a:t>-Tool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8780203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/>
                        <a:t>Complete (</a:t>
                      </a:r>
                      <a:r>
                        <a:rPr lang="nl-NL" sz="1200" b="0" dirty="0" err="1"/>
                        <a:t>specific</a:t>
                      </a:r>
                      <a:r>
                        <a:rPr lang="nl-NL" sz="1200" b="0" dirty="0"/>
                        <a:t> and practical) (</a:t>
                      </a:r>
                      <a:r>
                        <a:rPr lang="nl-NL" sz="1200" b="0" dirty="0" err="1"/>
                        <a:t>all</a:t>
                      </a:r>
                      <a:r>
                        <a:rPr lang="nl-NL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57395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/>
                        <a:t>Data-check (</a:t>
                      </a:r>
                      <a:r>
                        <a:rPr lang="nl-NL" sz="1200" b="0" dirty="0" err="1"/>
                        <a:t>all</a:t>
                      </a:r>
                      <a:r>
                        <a:rPr lang="nl-NL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8626386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 err="1"/>
                        <a:t>Overview</a:t>
                      </a:r>
                      <a:r>
                        <a:rPr lang="nl-NL" sz="1200" b="0" dirty="0"/>
                        <a:t>  (wp2.2) AND </a:t>
                      </a:r>
                      <a:r>
                        <a:rPr lang="nl-NL" sz="1200" b="0" dirty="0" err="1"/>
                        <a:t>synergy</a:t>
                      </a:r>
                      <a:r>
                        <a:rPr lang="nl-NL" sz="1200" b="0" dirty="0"/>
                        <a:t> </a:t>
                      </a:r>
                      <a:r>
                        <a:rPr lang="nl-NL" sz="1200" b="0" dirty="0" err="1"/>
                        <a:t>mapping</a:t>
                      </a:r>
                      <a:r>
                        <a:rPr lang="nl-NL" sz="1200" b="0" dirty="0"/>
                        <a:t>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4418730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/>
                        <a:t>Follow-up </a:t>
                      </a:r>
                      <a:r>
                        <a:rPr lang="nl-NL" sz="1200" b="1" dirty="0" err="1"/>
                        <a:t>interactive</a:t>
                      </a:r>
                      <a:r>
                        <a:rPr lang="nl-NL" sz="1200" b="1" dirty="0"/>
                        <a:t> </a:t>
                      </a:r>
                      <a:r>
                        <a:rPr lang="nl-NL" sz="1200" b="1" dirty="0" err="1"/>
                        <a:t>work</a:t>
                      </a:r>
                      <a:endParaRPr lang="nl-N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073318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Minutes/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9698232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Format 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3426044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 err="1"/>
                        <a:t>Potential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follow-up (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0955855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Table</a:t>
                      </a:r>
                      <a:r>
                        <a:rPr lang="nl-NL" sz="1200" b="1" dirty="0"/>
                        <a:t> </a:t>
                      </a:r>
                      <a:r>
                        <a:rPr lang="nl-NL" sz="1200" b="1" dirty="0" err="1"/>
                        <a:t>voting</a:t>
                      </a:r>
                      <a:r>
                        <a:rPr lang="nl-NL" sz="1200" b="1" dirty="0"/>
                        <a:t> system – </a:t>
                      </a:r>
                      <a:r>
                        <a:rPr lang="nl-NL" sz="1200" b="1" dirty="0" err="1"/>
                        <a:t>give</a:t>
                      </a:r>
                      <a:r>
                        <a:rPr lang="nl-NL" sz="1200" b="1" dirty="0"/>
                        <a:t> 10 (</a:t>
                      </a:r>
                      <a:r>
                        <a:rPr lang="nl-NL" sz="1200" b="1" dirty="0" err="1"/>
                        <a:t>all</a:t>
                      </a:r>
                      <a:r>
                        <a:rPr lang="nl-NL" sz="12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3656714"/>
                  </a:ext>
                </a:extLst>
              </a:tr>
              <a:tr h="435954">
                <a:tc>
                  <a:txBody>
                    <a:bodyPr/>
                    <a:lstStyle/>
                    <a:p>
                      <a:r>
                        <a:rPr lang="nl-NL" sz="1200" dirty="0" err="1"/>
                        <a:t>Overview</a:t>
                      </a:r>
                      <a:r>
                        <a:rPr lang="nl-NL" sz="1200" dirty="0"/>
                        <a:t>: matching and/or &amp; </a:t>
                      </a:r>
                      <a:r>
                        <a:rPr lang="nl-NL" sz="1200" dirty="0" err="1"/>
                        <a:t>appointing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existing</a:t>
                      </a:r>
                      <a:r>
                        <a:rPr lang="nl-NL" sz="1200" dirty="0"/>
                        <a:t>/new 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 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7128973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Follow-up 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voting</a:t>
                      </a:r>
                      <a:r>
                        <a:rPr lang="nl-NL" sz="1200" dirty="0"/>
                        <a:t>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711537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/>
                        <a:t>Grid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9883827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 err="1"/>
                        <a:t>Sharing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grids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so</a:t>
                      </a:r>
                      <a:r>
                        <a:rPr lang="nl-NL" sz="1200" dirty="0"/>
                        <a:t> far (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) (call/meeting)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637876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Draft </a:t>
                      </a:r>
                      <a:r>
                        <a:rPr lang="nl-NL" sz="1200" dirty="0" err="1"/>
                        <a:t>grids</a:t>
                      </a:r>
                      <a:r>
                        <a:rPr lang="nl-NL" sz="1200" dirty="0"/>
                        <a:t> (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1177867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Review en </a:t>
                      </a:r>
                      <a:r>
                        <a:rPr lang="nl-NL" sz="1200" dirty="0" err="1"/>
                        <a:t>reporting</a:t>
                      </a:r>
                      <a:r>
                        <a:rPr lang="nl-NL" sz="1200" dirty="0"/>
                        <a:t> (</a:t>
                      </a:r>
                      <a:r>
                        <a:rPr lang="nl-NL" sz="1200" dirty="0" err="1"/>
                        <a:t>Fryslan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413656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Final</a:t>
                      </a:r>
                      <a:r>
                        <a:rPr lang="nl-NL" sz="1200" b="1" dirty="0"/>
                        <a:t>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3823741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/>
                        <a:t>Presentation Milano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93914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 err="1"/>
                        <a:t>Finalizing</a:t>
                      </a:r>
                      <a:r>
                        <a:rPr lang="nl-NL" sz="1200" b="0" dirty="0"/>
                        <a:t> (+ 1 </a:t>
                      </a:r>
                      <a:r>
                        <a:rPr lang="nl-NL" sz="1200" b="0" dirty="0" err="1"/>
                        <a:t>wk</a:t>
                      </a:r>
                      <a:r>
                        <a:rPr lang="nl-NL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778873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6202017" y="741376"/>
            <a:ext cx="573487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Methodology</a:t>
            </a:r>
            <a:r>
              <a:rPr lang="nl-NL" dirty="0"/>
              <a:t> </a:t>
            </a:r>
            <a:r>
              <a:rPr lang="nl-NL" dirty="0" err="1"/>
              <a:t>webinar</a:t>
            </a:r>
            <a:r>
              <a:rPr lang="nl-NL" dirty="0"/>
              <a:t>: Excel &amp; Grid </a:t>
            </a:r>
            <a:r>
              <a:rPr lang="nl-NL" dirty="0" err="1"/>
              <a:t>mapping</a:t>
            </a:r>
            <a:r>
              <a:rPr lang="nl-NL" dirty="0"/>
              <a:t> (Fryslân)</a:t>
            </a:r>
          </a:p>
        </p:txBody>
      </p:sp>
      <p:cxnSp>
        <p:nvCxnSpPr>
          <p:cNvPr id="7" name="Verbindingslijn: gebogen 6"/>
          <p:cNvCxnSpPr>
            <a:cxnSpLocks/>
            <a:stCxn id="5" idx="1"/>
          </p:cNvCxnSpPr>
          <p:nvPr/>
        </p:nvCxnSpPr>
        <p:spPr>
          <a:xfrm rot="10800000" flipV="1">
            <a:off x="5347253" y="926042"/>
            <a:ext cx="854765" cy="5350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Interactive </a:t>
            </a:r>
            <a:r>
              <a:rPr lang="nl-NL" dirty="0" err="1"/>
              <a:t>work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580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COFFEE-BREAK - START NOT LATER THAN 17.15u:</a:t>
            </a:r>
          </a:p>
          <a:p>
            <a:r>
              <a:rPr lang="nl-NL" dirty="0" err="1"/>
              <a:t>Groups</a:t>
            </a:r>
            <a:r>
              <a:rPr lang="nl-NL" dirty="0"/>
              <a:t> of 6 to 10 persons from different </a:t>
            </a:r>
            <a:r>
              <a:rPr lang="nl-NL" dirty="0" err="1"/>
              <a:t>regions</a:t>
            </a:r>
            <a:r>
              <a:rPr lang="nl-NL" dirty="0"/>
              <a:t> (we </a:t>
            </a:r>
            <a:r>
              <a:rPr lang="nl-NL" dirty="0" err="1"/>
              <a:t>will</a:t>
            </a:r>
            <a:r>
              <a:rPr lang="nl-NL" dirty="0"/>
              <a:t> have 2 or 3 </a:t>
            </a:r>
            <a:r>
              <a:rPr lang="nl-NL" dirty="0" err="1"/>
              <a:t>groups</a:t>
            </a:r>
            <a:r>
              <a:rPr lang="nl-NL" dirty="0"/>
              <a:t> </a:t>
            </a:r>
          </a:p>
          <a:p>
            <a:r>
              <a:rPr lang="nl-NL" dirty="0"/>
              <a:t>2-minutes-pitch: </a:t>
            </a:r>
          </a:p>
          <a:p>
            <a:pPr lvl="1"/>
            <a:r>
              <a:rPr lang="nl-NL" dirty="0"/>
              <a:t>1)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are and from </a:t>
            </a:r>
            <a:r>
              <a:rPr lang="nl-NL" dirty="0" err="1"/>
              <a:t>which</a:t>
            </a:r>
            <a:r>
              <a:rPr lang="nl-NL" dirty="0"/>
              <a:t> region;</a:t>
            </a:r>
          </a:p>
          <a:p>
            <a:pPr lvl="1"/>
            <a:r>
              <a:rPr lang="nl-NL" dirty="0"/>
              <a:t>2) </a:t>
            </a:r>
            <a:r>
              <a:rPr lang="nl-NL" dirty="0" err="1"/>
              <a:t>What</a:t>
            </a:r>
            <a:r>
              <a:rPr lang="nl-NL" dirty="0"/>
              <a:t>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believe</a:t>
            </a:r>
            <a:r>
              <a:rPr lang="nl-NL" dirty="0"/>
              <a:t> is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regions</a:t>
            </a:r>
            <a:r>
              <a:rPr lang="nl-NL" dirty="0"/>
              <a:t> most important </a:t>
            </a:r>
            <a:r>
              <a:rPr lang="nl-NL" dirty="0" err="1"/>
              <a:t>specialization</a:t>
            </a:r>
            <a:r>
              <a:rPr lang="nl-NL" dirty="0"/>
              <a:t> for SCREEN (max 2);</a:t>
            </a:r>
          </a:p>
          <a:p>
            <a:pPr lvl="1"/>
            <a:r>
              <a:rPr lang="nl-NL" dirty="0"/>
              <a:t>3) </a:t>
            </a:r>
            <a:r>
              <a:rPr lang="nl-NL" dirty="0" err="1"/>
              <a:t>What</a:t>
            </a:r>
            <a:r>
              <a:rPr lang="nl-NL" dirty="0"/>
              <a:t>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believe</a:t>
            </a:r>
            <a:r>
              <a:rPr lang="nl-NL" dirty="0"/>
              <a:t> is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regions</a:t>
            </a:r>
            <a:r>
              <a:rPr lang="nl-NL" dirty="0"/>
              <a:t> most important sector for SCREEN (max 2);</a:t>
            </a:r>
          </a:p>
          <a:p>
            <a:pPr lvl="1"/>
            <a:r>
              <a:rPr lang="nl-NL" dirty="0"/>
              <a:t>4)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synergies</a:t>
            </a:r>
            <a:r>
              <a:rPr lang="nl-NL" dirty="0"/>
              <a:t> and </a:t>
            </a:r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chains</a:t>
            </a:r>
            <a:r>
              <a:rPr lang="nl-NL" dirty="0"/>
              <a:t> fits best with the capabilities and </a:t>
            </a:r>
            <a:r>
              <a:rPr lang="nl-NL" dirty="0" err="1"/>
              <a:t>needs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region (max 2); </a:t>
            </a:r>
          </a:p>
          <a:p>
            <a:pPr marL="0" indent="0">
              <a:buNone/>
            </a:pPr>
            <a:r>
              <a:rPr lang="nl-NL" dirty="0"/>
              <a:t>INTERACTIVE WORK – 17.30</a:t>
            </a:r>
          </a:p>
          <a:p>
            <a:r>
              <a:rPr lang="nl-NL" dirty="0"/>
              <a:t>Top 5  </a:t>
            </a:r>
            <a:r>
              <a:rPr lang="nl-NL" dirty="0" err="1"/>
              <a:t>synergies</a:t>
            </a:r>
            <a:r>
              <a:rPr lang="nl-NL" dirty="0"/>
              <a:t> &amp;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chains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align</a:t>
            </a:r>
            <a:r>
              <a:rPr lang="nl-NL" dirty="0"/>
              <a:t> with more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RIS3-strategy and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fit </a:t>
            </a:r>
            <a:r>
              <a:rPr lang="nl-NL" dirty="0" err="1"/>
              <a:t>within</a:t>
            </a:r>
            <a:r>
              <a:rPr lang="nl-NL" dirty="0"/>
              <a:t> a </a:t>
            </a:r>
            <a:r>
              <a:rPr lang="nl-NL" dirty="0" err="1"/>
              <a:t>regions</a:t>
            </a:r>
            <a:r>
              <a:rPr lang="nl-NL" dirty="0"/>
              <a:t> focus sector. </a:t>
            </a:r>
          </a:p>
          <a:p>
            <a:r>
              <a:rPr lang="nl-NL" dirty="0" err="1"/>
              <a:t>Discuss</a:t>
            </a:r>
            <a:r>
              <a:rPr lang="nl-NL" dirty="0"/>
              <a:t> the </a:t>
            </a:r>
            <a:r>
              <a:rPr lang="nl-NL" dirty="0" err="1"/>
              <a:t>synergies</a:t>
            </a:r>
            <a:r>
              <a:rPr lang="nl-NL" dirty="0"/>
              <a:t> &amp;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chains</a:t>
            </a:r>
            <a:r>
              <a:rPr lang="nl-NL" dirty="0"/>
              <a:t> and </a:t>
            </a:r>
            <a:r>
              <a:rPr lang="nl-NL" dirty="0" err="1"/>
              <a:t>come</a:t>
            </a:r>
            <a:r>
              <a:rPr lang="nl-NL" dirty="0"/>
              <a:t> up with the </a:t>
            </a:r>
            <a:r>
              <a:rPr lang="nl-NL" dirty="0" err="1"/>
              <a:t>following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1) </a:t>
            </a:r>
            <a:r>
              <a:rPr lang="nl-NL" dirty="0" err="1"/>
              <a:t>Two</a:t>
            </a:r>
            <a:r>
              <a:rPr lang="nl-NL" dirty="0"/>
              <a:t> or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synergy</a:t>
            </a:r>
            <a:r>
              <a:rPr lang="nl-NL" dirty="0"/>
              <a:t>/</a:t>
            </a:r>
            <a:r>
              <a:rPr lang="nl-NL" dirty="0" err="1"/>
              <a:t>value</a:t>
            </a:r>
            <a:r>
              <a:rPr lang="nl-NL" dirty="0"/>
              <a:t> chain '</a:t>
            </a:r>
            <a:r>
              <a:rPr lang="nl-NL" dirty="0" err="1"/>
              <a:t>owners</a:t>
            </a:r>
            <a:r>
              <a:rPr lang="nl-NL" dirty="0"/>
              <a:t>' from different </a:t>
            </a:r>
            <a:r>
              <a:rPr lang="nl-NL" dirty="0" err="1"/>
              <a:t>regions</a:t>
            </a:r>
            <a:r>
              <a:rPr lang="nl-NL" dirty="0"/>
              <a:t> </a:t>
            </a:r>
            <a:r>
              <a:rPr lang="nl-NL" dirty="0" err="1"/>
              <a:t>representing</a:t>
            </a:r>
            <a:r>
              <a:rPr lang="nl-NL" dirty="0"/>
              <a:t> the </a:t>
            </a:r>
            <a:r>
              <a:rPr lang="nl-NL" dirty="0" err="1"/>
              <a:t>synergy</a:t>
            </a:r>
            <a:endParaRPr lang="nl-NL" dirty="0"/>
          </a:p>
          <a:p>
            <a:pPr lvl="1"/>
            <a:r>
              <a:rPr lang="nl-NL" dirty="0"/>
              <a:t>2) Short description or </a:t>
            </a:r>
            <a:r>
              <a:rPr lang="nl-NL" dirty="0" err="1"/>
              <a:t>explanation</a:t>
            </a:r>
            <a:r>
              <a:rPr lang="nl-NL" dirty="0"/>
              <a:t> of the </a:t>
            </a:r>
            <a:r>
              <a:rPr lang="nl-NL" dirty="0" err="1"/>
              <a:t>value</a:t>
            </a:r>
            <a:r>
              <a:rPr lang="nl-NL" dirty="0"/>
              <a:t> chain</a:t>
            </a:r>
          </a:p>
          <a:p>
            <a:pPr lvl="1"/>
            <a:r>
              <a:rPr lang="nl-NL" dirty="0"/>
              <a:t>3) Show/</a:t>
            </a:r>
            <a:r>
              <a:rPr lang="nl-NL" dirty="0" err="1"/>
              <a:t>describe</a:t>
            </a:r>
            <a:r>
              <a:rPr lang="nl-NL" dirty="0"/>
              <a:t> </a:t>
            </a:r>
            <a:r>
              <a:rPr lang="nl-NL" dirty="0" err="1"/>
              <a:t>synergy</a:t>
            </a:r>
            <a:r>
              <a:rPr lang="nl-NL" dirty="0"/>
              <a:t>: R&amp;D-capabilities, Business-capabilities, Human Capital/</a:t>
            </a:r>
            <a:r>
              <a:rPr lang="nl-NL" dirty="0" err="1"/>
              <a:t>education</a:t>
            </a:r>
            <a:r>
              <a:rPr lang="nl-NL" dirty="0"/>
              <a:t>-capabilities</a:t>
            </a:r>
          </a:p>
          <a:p>
            <a:r>
              <a:rPr lang="nl-NL" dirty="0"/>
              <a:t>18.15 '</a:t>
            </a:r>
            <a:r>
              <a:rPr lang="nl-NL" dirty="0" err="1"/>
              <a:t>Volunteers</a:t>
            </a:r>
            <a:r>
              <a:rPr lang="nl-NL" dirty="0"/>
              <a:t>‘-pitches</a:t>
            </a:r>
          </a:p>
          <a:p>
            <a:r>
              <a:rPr lang="nl-NL" dirty="0"/>
              <a:t>18.30 Short Follow-up &amp; </a:t>
            </a:r>
            <a:r>
              <a:rPr lang="nl-NL" dirty="0" err="1"/>
              <a:t>closing</a:t>
            </a:r>
            <a:r>
              <a:rPr lang="nl-NL" dirty="0"/>
              <a:t> of </a:t>
            </a:r>
            <a:r>
              <a:rPr lang="nl-NL" dirty="0" err="1"/>
              <a:t>interactive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(</a:t>
            </a:r>
            <a:r>
              <a:rPr lang="nl-NL" dirty="0" err="1"/>
              <a:t>by</a:t>
            </a:r>
            <a:r>
              <a:rPr lang="nl-NL" dirty="0"/>
              <a:t> Bart) - 5 minutes.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94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Topics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2919" y="2177143"/>
            <a:ext cx="9784080" cy="4206240"/>
          </a:xfrm>
        </p:spPr>
        <p:txBody>
          <a:bodyPr>
            <a:normAutofit/>
          </a:bodyPr>
          <a:lstStyle/>
          <a:p>
            <a:r>
              <a:rPr lang="nl-NL" sz="3200" dirty="0" err="1"/>
              <a:t>Excecution</a:t>
            </a:r>
            <a:r>
              <a:rPr lang="nl-NL" sz="3200" dirty="0"/>
              <a:t> </a:t>
            </a:r>
            <a:r>
              <a:rPr lang="nl-NL" sz="3200" dirty="0" err="1"/>
              <a:t>Work</a:t>
            </a:r>
            <a:r>
              <a:rPr lang="nl-NL" sz="3200" dirty="0"/>
              <a:t> Package 2.3 </a:t>
            </a:r>
          </a:p>
          <a:p>
            <a:r>
              <a:rPr lang="nl-NL" sz="3200" dirty="0"/>
              <a:t>WP 2.3 </a:t>
            </a:r>
            <a:r>
              <a:rPr lang="nl-NL" sz="3200" dirty="0">
                <a:sym typeface="Wingdings" panose="05000000000000000000" pitchFamily="2" charset="2"/>
              </a:rPr>
              <a:t> </a:t>
            </a:r>
            <a:r>
              <a:rPr lang="nl-NL" sz="3200" dirty="0" err="1">
                <a:sym typeface="Wingdings" panose="05000000000000000000" pitchFamily="2" charset="2"/>
              </a:rPr>
              <a:t>Methodology</a:t>
            </a:r>
            <a:r>
              <a:rPr lang="nl-NL" sz="3200" dirty="0">
                <a:sym typeface="Wingdings" panose="05000000000000000000" pitchFamily="2" charset="2"/>
              </a:rPr>
              <a:t> and </a:t>
            </a:r>
            <a:r>
              <a:rPr lang="nl-NL" sz="3200" dirty="0" err="1">
                <a:sym typeface="Wingdings" panose="05000000000000000000" pitchFamily="2" charset="2"/>
              </a:rPr>
              <a:t>Example</a:t>
            </a:r>
            <a:r>
              <a:rPr lang="nl-NL" sz="3200" dirty="0">
                <a:sym typeface="Wingdings" panose="05000000000000000000" pitchFamily="2" charset="2"/>
              </a:rPr>
              <a:t> </a:t>
            </a:r>
            <a:r>
              <a:rPr lang="nl-NL" sz="3200" dirty="0" err="1">
                <a:sym typeface="Wingdings" panose="05000000000000000000" pitchFamily="2" charset="2"/>
              </a:rPr>
              <a:t>Synergy</a:t>
            </a:r>
            <a:r>
              <a:rPr lang="nl-NL" sz="3200" dirty="0">
                <a:sym typeface="Wingdings" panose="05000000000000000000" pitchFamily="2" charset="2"/>
              </a:rPr>
              <a:t> </a:t>
            </a:r>
            <a:r>
              <a:rPr lang="nl-NL" sz="3200" dirty="0" err="1">
                <a:sym typeface="Wingdings" panose="05000000000000000000" pitchFamily="2" charset="2"/>
              </a:rPr>
              <a:t>Grids</a:t>
            </a:r>
            <a:r>
              <a:rPr lang="nl-NL" sz="3200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5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Context WP 2.3 </a:t>
            </a: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/>
              <a:t>Main</a:t>
            </a:r>
            <a:r>
              <a:rPr lang="nl-NL" b="1" dirty="0"/>
              <a:t> </a:t>
            </a:r>
            <a:r>
              <a:rPr lang="nl-NL" b="1" dirty="0" err="1"/>
              <a:t>objective</a:t>
            </a:r>
            <a:r>
              <a:rPr lang="nl-NL" b="1" dirty="0"/>
              <a:t> WP2 </a:t>
            </a:r>
          </a:p>
          <a:p>
            <a:pPr marL="0" indent="0">
              <a:buNone/>
            </a:pPr>
            <a:r>
              <a:rPr lang="nl-NL" i="1" dirty="0">
                <a:sym typeface="Wingdings" panose="05000000000000000000" pitchFamily="2" charset="2"/>
              </a:rPr>
              <a:t>“ </a:t>
            </a:r>
            <a:r>
              <a:rPr lang="en-US" i="1" dirty="0"/>
              <a:t>to develop a methodology for the assessment of regional capabilities in the involved regions, grounding on their existing Smart Specialization Strategies.”</a:t>
            </a:r>
            <a:r>
              <a:rPr lang="en-US" dirty="0"/>
              <a:t>	</a:t>
            </a:r>
          </a:p>
          <a:p>
            <a:r>
              <a:rPr lang="nl-NL" b="1" dirty="0" err="1"/>
              <a:t>Objective</a:t>
            </a:r>
            <a:r>
              <a:rPr lang="nl-NL" b="1" dirty="0"/>
              <a:t> WP2.3 </a:t>
            </a:r>
          </a:p>
          <a:p>
            <a:pPr marL="0" indent="0">
              <a:buNone/>
            </a:pPr>
            <a:r>
              <a:rPr lang="en-US" i="1" dirty="0"/>
              <a:t>“The identification of local value chains among the involved regions. This task will deliver, for each region, a grid for potential synergies with the other regions, taking into account the TRL of each identified value chain.”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  <a:p>
            <a:pPr marL="0" indent="0">
              <a:buNone/>
            </a:pPr>
            <a:r>
              <a:rPr lang="nl-NL" b="1" dirty="0">
                <a:sym typeface="Wingdings" panose="05000000000000000000" pitchFamily="2" charset="2"/>
              </a:rPr>
              <a:t>Deliverables: </a:t>
            </a:r>
            <a:r>
              <a:rPr lang="en-US" dirty="0"/>
              <a:t>Map for potential synergies for each region </a:t>
            </a:r>
            <a:r>
              <a:rPr lang="en-US" dirty="0" err="1"/>
              <a:t>c.q</a:t>
            </a:r>
            <a:r>
              <a:rPr lang="en-US" dirty="0"/>
              <a:t>. </a:t>
            </a:r>
            <a:r>
              <a:rPr lang="en-US" b="1" dirty="0"/>
              <a:t>Synergy Grid 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nl-NL" b="1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6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10293756" cy="150876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WP 2.3 </a:t>
            </a:r>
            <a:r>
              <a:rPr lang="nl-N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br>
              <a:rPr lang="nl-N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nl-NL" b="1" dirty="0" err="1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Methodology</a:t>
            </a:r>
            <a:r>
              <a:rPr lang="nl-N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and</a:t>
            </a:r>
            <a:r>
              <a:rPr lang="nl-N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Concept </a:t>
            </a:r>
            <a:r>
              <a:rPr lang="nl-NL" b="1" dirty="0" err="1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Synergy</a:t>
            </a:r>
            <a:r>
              <a:rPr lang="nl-N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Grids</a:t>
            </a:r>
            <a:r>
              <a:rPr lang="nl-N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nl-NL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</a:b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Step 1 </a:t>
            </a:r>
            <a:r>
              <a:rPr lang="nl-NL" sz="2000" b="1" dirty="0">
                <a:sym typeface="Wingdings" panose="05000000000000000000" pitchFamily="2" charset="2"/>
              </a:rPr>
              <a:t>Data Check </a:t>
            </a:r>
            <a:r>
              <a:rPr lang="nl-NL" sz="2000" b="1" dirty="0" err="1">
                <a:sym typeface="Wingdings" panose="05000000000000000000" pitchFamily="2" charset="2"/>
              </a:rPr>
              <a:t>Mapping</a:t>
            </a:r>
            <a:r>
              <a:rPr lang="nl-NL" sz="2000" b="1" dirty="0">
                <a:sym typeface="Wingdings" panose="05000000000000000000" pitchFamily="2" charset="2"/>
              </a:rPr>
              <a:t> Tool 	</a:t>
            </a:r>
            <a:r>
              <a:rPr lang="nl-NL" sz="1800" b="1" dirty="0">
                <a:sym typeface="Wingdings" panose="05000000000000000000" pitchFamily="2" charset="2"/>
              </a:rPr>
              <a:t>Complete &amp; </a:t>
            </a:r>
            <a:r>
              <a:rPr lang="nl-NL" sz="1800" b="1" dirty="0" err="1">
                <a:sym typeface="Wingdings" panose="05000000000000000000" pitchFamily="2" charset="2"/>
              </a:rPr>
              <a:t>Applicable</a:t>
            </a:r>
            <a:r>
              <a:rPr lang="nl-NL" sz="1800" b="1" dirty="0">
                <a:sym typeface="Wingdings" panose="05000000000000000000" pitchFamily="2" charset="2"/>
              </a:rPr>
              <a:t>? </a:t>
            </a:r>
            <a:r>
              <a:rPr lang="nl-NL" sz="2000" b="1" dirty="0">
                <a:sym typeface="Wingdings" panose="05000000000000000000" pitchFamily="2" charset="2"/>
              </a:rPr>
              <a:t>	</a:t>
            </a:r>
          </a:p>
          <a:p>
            <a:r>
              <a:rPr lang="nl-NL" sz="2000" dirty="0">
                <a:sym typeface="Wingdings" panose="05000000000000000000" pitchFamily="2" charset="2"/>
              </a:rPr>
              <a:t>Step 2 </a:t>
            </a:r>
            <a:r>
              <a:rPr lang="nl-NL" sz="2000" b="1" dirty="0">
                <a:sym typeface="Wingdings" panose="05000000000000000000" pitchFamily="2" charset="2"/>
              </a:rPr>
              <a:t>RIS3 Filter</a:t>
            </a:r>
            <a:r>
              <a:rPr lang="nl-NL" sz="2000" dirty="0">
                <a:sym typeface="Wingdings" panose="05000000000000000000" pitchFamily="2" charset="2"/>
              </a:rPr>
              <a:t>			</a:t>
            </a:r>
            <a:r>
              <a:rPr lang="nl-NL" sz="1800" b="1" dirty="0">
                <a:sym typeface="Wingdings" panose="05000000000000000000" pitchFamily="2" charset="2"/>
              </a:rPr>
              <a:t>Coherent </a:t>
            </a:r>
            <a:r>
              <a:rPr lang="nl-NL" sz="1800" b="1" dirty="0" err="1">
                <a:sym typeface="Wingdings" panose="05000000000000000000" pitchFamily="2" charset="2"/>
              </a:rPr>
              <a:t>with</a:t>
            </a:r>
            <a:r>
              <a:rPr lang="nl-NL" sz="1800" b="1" dirty="0">
                <a:sym typeface="Wingdings" panose="05000000000000000000" pitchFamily="2" charset="2"/>
              </a:rPr>
              <a:t> RIS3 Platform </a:t>
            </a:r>
            <a:r>
              <a:rPr lang="nl-NL" sz="1800" b="1" dirty="0" err="1">
                <a:sym typeface="Wingdings" panose="05000000000000000000" pitchFamily="2" charset="2"/>
              </a:rPr>
              <a:t>Seville</a:t>
            </a:r>
            <a:r>
              <a:rPr lang="nl-NL" sz="1800" b="1" dirty="0">
                <a:sym typeface="Wingdings" panose="05000000000000000000" pitchFamily="2" charset="2"/>
              </a:rPr>
              <a:t>? </a:t>
            </a:r>
          </a:p>
          <a:p>
            <a:r>
              <a:rPr lang="nl-NL" sz="2000" dirty="0">
                <a:sym typeface="Wingdings" panose="05000000000000000000" pitchFamily="2" charset="2"/>
              </a:rPr>
              <a:t>Step 3 </a:t>
            </a:r>
            <a:r>
              <a:rPr lang="nl-NL" sz="2000" b="1" dirty="0">
                <a:sym typeface="Wingdings" panose="05000000000000000000" pitchFamily="2" charset="2"/>
              </a:rPr>
              <a:t>Focussectors			</a:t>
            </a:r>
            <a:r>
              <a:rPr lang="nl-NL" sz="1800" b="1" dirty="0" err="1">
                <a:sym typeface="Wingdings" panose="05000000000000000000" pitchFamily="2" charset="2"/>
              </a:rPr>
              <a:t>Identification</a:t>
            </a:r>
            <a:r>
              <a:rPr lang="nl-NL" sz="1800" b="1" dirty="0">
                <a:sym typeface="Wingdings" panose="05000000000000000000" pitchFamily="2" charset="2"/>
              </a:rPr>
              <a:t> </a:t>
            </a:r>
            <a:r>
              <a:rPr lang="nl-NL" sz="1800" b="1" dirty="0" err="1">
                <a:sym typeface="Wingdings" panose="05000000000000000000" pitchFamily="2" charset="2"/>
              </a:rPr>
              <a:t>and</a:t>
            </a:r>
            <a:r>
              <a:rPr lang="nl-NL" sz="1800" b="1" dirty="0">
                <a:sym typeface="Wingdings" panose="05000000000000000000" pitchFamily="2" charset="2"/>
              </a:rPr>
              <a:t> </a:t>
            </a:r>
            <a:r>
              <a:rPr lang="nl-NL" sz="1800" b="1" dirty="0" err="1">
                <a:sym typeface="Wingdings" panose="05000000000000000000" pitchFamily="2" charset="2"/>
              </a:rPr>
              <a:t>specification</a:t>
            </a:r>
            <a:r>
              <a:rPr lang="nl-NL" sz="1800" b="1" dirty="0">
                <a:sym typeface="Wingdings" panose="05000000000000000000" pitchFamily="2" charset="2"/>
              </a:rPr>
              <a:t> of focussectors? </a:t>
            </a:r>
          </a:p>
          <a:p>
            <a:r>
              <a:rPr lang="nl-NL" sz="2000" dirty="0">
                <a:sym typeface="Wingdings" panose="05000000000000000000" pitchFamily="2" charset="2"/>
              </a:rPr>
              <a:t>Step 4 </a:t>
            </a:r>
            <a:r>
              <a:rPr lang="nl-NL" sz="2000" b="1" dirty="0" err="1">
                <a:sym typeface="Wingdings" panose="05000000000000000000" pitchFamily="2" charset="2"/>
              </a:rPr>
              <a:t>Remarks</a:t>
            </a:r>
            <a:r>
              <a:rPr lang="nl-NL" sz="2000" b="1" dirty="0">
                <a:sym typeface="Wingdings" panose="05000000000000000000" pitchFamily="2" charset="2"/>
              </a:rPr>
              <a:t> </a:t>
            </a:r>
            <a:r>
              <a:rPr lang="nl-NL" sz="2000" b="1" dirty="0" err="1">
                <a:sym typeface="Wingdings" panose="05000000000000000000" pitchFamily="2" charset="2"/>
              </a:rPr>
              <a:t>Regions</a:t>
            </a:r>
            <a:r>
              <a:rPr lang="nl-NL" sz="2000" b="1" dirty="0">
                <a:sym typeface="Wingdings" panose="05000000000000000000" pitchFamily="2" charset="2"/>
              </a:rPr>
              <a:t>		</a:t>
            </a:r>
            <a:r>
              <a:rPr lang="nl-NL" sz="1800" b="1" dirty="0" err="1">
                <a:sym typeface="Wingdings" panose="05000000000000000000" pitchFamily="2" charset="2"/>
              </a:rPr>
              <a:t>Questions</a:t>
            </a:r>
            <a:r>
              <a:rPr lang="nl-NL" sz="1800" b="1" dirty="0">
                <a:sym typeface="Wingdings" panose="05000000000000000000" pitchFamily="2" charset="2"/>
              </a:rPr>
              <a:t>? Missing data? </a:t>
            </a:r>
          </a:p>
          <a:p>
            <a:endParaRPr lang="nl-NL" b="1" dirty="0">
              <a:sym typeface="Wingdings" panose="05000000000000000000" pitchFamily="2" charset="2"/>
            </a:endParaRPr>
          </a:p>
          <a:p>
            <a:r>
              <a:rPr lang="nl-NL" b="1" dirty="0">
                <a:sym typeface="Wingdings" panose="05000000000000000000" pitchFamily="2" charset="2"/>
              </a:rPr>
              <a:t>Criteria </a:t>
            </a:r>
            <a:r>
              <a:rPr lang="nl-NL" b="1" dirty="0" err="1">
                <a:sym typeface="Wingdings" panose="05000000000000000000" pitchFamily="2" charset="2"/>
              </a:rPr>
              <a:t>Synergy</a:t>
            </a:r>
            <a:r>
              <a:rPr lang="nl-NL" b="1" dirty="0">
                <a:sym typeface="Wingdings" panose="05000000000000000000" pitchFamily="2" charset="2"/>
              </a:rPr>
              <a:t> </a:t>
            </a:r>
            <a:r>
              <a:rPr lang="nl-NL" b="1" dirty="0" err="1">
                <a:sym typeface="Wingdings" panose="05000000000000000000" pitchFamily="2" charset="2"/>
              </a:rPr>
              <a:t>Grid</a:t>
            </a:r>
            <a:endParaRPr lang="nl-NL" b="1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RIS3/SWOT</a:t>
            </a:r>
          </a:p>
          <a:p>
            <a:pPr marL="457200" indent="-457200"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Capabilities (R&amp;D, Business, Human Capital)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Emerging Idea</a:t>
            </a:r>
          </a:p>
        </p:txBody>
      </p:sp>
    </p:spTree>
    <p:extLst>
      <p:ext uri="{BB962C8B-B14F-4D97-AF65-F5344CB8AC3E}">
        <p14:creationId xmlns:p14="http://schemas.microsoft.com/office/powerpoint/2010/main" val="4704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1:Data check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5" y="1922145"/>
            <a:ext cx="12019208" cy="47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1: Data </a:t>
            </a:r>
            <a:r>
              <a:rPr lang="nl-NL" dirty="0" err="1"/>
              <a:t>remarks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8823" y="2123066"/>
            <a:ext cx="4999098" cy="4206240"/>
          </a:xfrm>
        </p:spPr>
        <p:txBody>
          <a:bodyPr/>
          <a:lstStyle/>
          <a:p>
            <a:r>
              <a:rPr lang="nl-NL" dirty="0"/>
              <a:t>RIS3: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detailed</a:t>
            </a:r>
            <a:r>
              <a:rPr lang="nl-NL" dirty="0"/>
              <a:t> focus </a:t>
            </a:r>
            <a:r>
              <a:rPr lang="nl-NL" dirty="0" err="1"/>
              <a:t>areas</a:t>
            </a:r>
            <a:r>
              <a:rPr lang="nl-NL" dirty="0"/>
              <a:t> vs. </a:t>
            </a:r>
            <a:r>
              <a:rPr lang="nl-NL" dirty="0" err="1"/>
              <a:t>broad</a:t>
            </a:r>
            <a:r>
              <a:rPr lang="nl-NL" dirty="0"/>
              <a:t> range of </a:t>
            </a:r>
            <a:r>
              <a:rPr lang="nl-NL" dirty="0" err="1"/>
              <a:t>specializations</a:t>
            </a:r>
            <a:endParaRPr lang="nl-NL" dirty="0"/>
          </a:p>
          <a:p>
            <a:r>
              <a:rPr lang="nl-NL" dirty="0"/>
              <a:t>Focus sectors: </a:t>
            </a:r>
            <a:r>
              <a:rPr lang="nl-NL" dirty="0" err="1"/>
              <a:t>specific</a:t>
            </a:r>
            <a:r>
              <a:rPr lang="nl-NL" dirty="0"/>
              <a:t> focus sectors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focus sectors</a:t>
            </a:r>
          </a:p>
          <a:p>
            <a:r>
              <a:rPr lang="nl-NL" dirty="0"/>
              <a:t>Capabilities: </a:t>
            </a:r>
            <a:r>
              <a:rPr lang="nl-NL" dirty="0" err="1"/>
              <a:t>what</a:t>
            </a:r>
            <a:r>
              <a:rPr lang="nl-NL" dirty="0"/>
              <a:t> are the capabilities </a:t>
            </a:r>
            <a:r>
              <a:rPr lang="nl-NL" dirty="0" err="1"/>
              <a:t>specific</a:t>
            </a:r>
            <a:r>
              <a:rPr lang="nl-NL" dirty="0"/>
              <a:t> for RIS3/Sectors? </a:t>
            </a:r>
            <a:br>
              <a:rPr lang="nl-NL" dirty="0"/>
            </a:br>
            <a:r>
              <a:rPr lang="nl-NL" dirty="0"/>
              <a:t>For </a:t>
            </a:r>
            <a:r>
              <a:rPr lang="nl-NL" dirty="0" err="1"/>
              <a:t>example</a:t>
            </a:r>
            <a:r>
              <a:rPr lang="nl-NL" dirty="0"/>
              <a:t>: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specialization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universities</a:t>
            </a:r>
            <a:r>
              <a:rPr lang="nl-NL" dirty="0"/>
              <a:t>?</a:t>
            </a:r>
          </a:p>
          <a:p>
            <a:r>
              <a:rPr lang="nl-NL" dirty="0"/>
              <a:t>Correct </a:t>
            </a:r>
            <a:r>
              <a:rPr lang="nl-NL" dirty="0" err="1"/>
              <a:t>interpretation</a:t>
            </a:r>
            <a:r>
              <a:rPr lang="nl-NL" dirty="0"/>
              <a:t> of data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21" y="1851547"/>
            <a:ext cx="6785114" cy="50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2: RIS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marL="0" indent="0">
              <a:buNone/>
            </a:pPr>
            <a:r>
              <a:rPr lang="nl-NL" dirty="0"/>
              <a:t>Watertechnology</a:t>
            </a:r>
          </a:p>
          <a:p>
            <a:pPr marL="0" indent="0">
              <a:buNone/>
            </a:pPr>
            <a:r>
              <a:rPr lang="nl-NL" dirty="0"/>
              <a:t>Bio-economy</a:t>
            </a:r>
          </a:p>
          <a:p>
            <a:pPr marL="0" indent="0">
              <a:buNone/>
            </a:pPr>
            <a:r>
              <a:rPr lang="nl-NL" dirty="0"/>
              <a:t>Green Economy</a:t>
            </a:r>
          </a:p>
          <a:p>
            <a:pPr marL="0" indent="0">
              <a:buNone/>
            </a:pPr>
            <a:r>
              <a:rPr lang="nl-NL" dirty="0"/>
              <a:t>Environmental</a:t>
            </a:r>
          </a:p>
          <a:p>
            <a:pPr marL="0" indent="0">
              <a:buNone/>
            </a:pPr>
            <a:r>
              <a:rPr lang="nl-NL" dirty="0" err="1"/>
              <a:t>Sustainability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Renewable</a:t>
            </a:r>
            <a:r>
              <a:rPr lang="nl-NL" dirty="0"/>
              <a:t> Energy</a:t>
            </a:r>
          </a:p>
          <a:p>
            <a:pPr marL="0" indent="0">
              <a:buNone/>
            </a:pPr>
            <a:r>
              <a:rPr lang="nl-NL" dirty="0"/>
              <a:t>Energy</a:t>
            </a:r>
          </a:p>
          <a:p>
            <a:pPr marL="0" indent="0">
              <a:buNone/>
            </a:pPr>
            <a:r>
              <a:rPr lang="nl-NL" dirty="0"/>
              <a:t>Marine Energy</a:t>
            </a:r>
          </a:p>
          <a:p>
            <a:pPr marL="0" indent="0">
              <a:buNone/>
            </a:pPr>
            <a:r>
              <a:rPr lang="nl-NL" dirty="0"/>
              <a:t>Agrofood</a:t>
            </a:r>
          </a:p>
          <a:p>
            <a:pPr marL="0" indent="0">
              <a:buNone/>
            </a:pPr>
            <a:r>
              <a:rPr lang="nl-NL" dirty="0"/>
              <a:t>Life Sciences</a:t>
            </a:r>
          </a:p>
          <a:p>
            <a:pPr marL="0" indent="0">
              <a:buNone/>
            </a:pPr>
            <a:r>
              <a:rPr lang="nl-NL" dirty="0"/>
              <a:t>Agroculture</a:t>
            </a:r>
          </a:p>
          <a:p>
            <a:pPr marL="0" indent="0">
              <a:buNone/>
            </a:pPr>
            <a:r>
              <a:rPr lang="nl-NL" dirty="0"/>
              <a:t>Food &amp; </a:t>
            </a:r>
            <a:r>
              <a:rPr lang="nl-NL" dirty="0" err="1"/>
              <a:t>Beverages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Forestry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Sea</a:t>
            </a:r>
          </a:p>
          <a:p>
            <a:pPr marL="0" indent="0">
              <a:buNone/>
            </a:pPr>
            <a:r>
              <a:rPr lang="nl-NL" dirty="0"/>
              <a:t>Natural resources</a:t>
            </a:r>
          </a:p>
          <a:p>
            <a:pPr marL="0" indent="0">
              <a:buNone/>
            </a:pPr>
            <a:r>
              <a:rPr lang="nl-NL" dirty="0" err="1"/>
              <a:t>Anufacturing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Materials</a:t>
            </a:r>
          </a:p>
          <a:p>
            <a:pPr marL="0" indent="0">
              <a:buNone/>
            </a:pPr>
            <a:r>
              <a:rPr lang="nl-NL" dirty="0"/>
              <a:t>Digital Creative Industries</a:t>
            </a:r>
          </a:p>
          <a:p>
            <a:pPr marL="0" indent="0">
              <a:buNone/>
            </a:pPr>
            <a:r>
              <a:rPr lang="nl-NL" dirty="0" err="1"/>
              <a:t>Aerospace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ICT</a:t>
            </a:r>
          </a:p>
          <a:p>
            <a:pPr marL="0" indent="0">
              <a:buNone/>
            </a:pPr>
            <a:r>
              <a:rPr lang="nl-NL" dirty="0" err="1"/>
              <a:t>Tourism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Culture &amp; </a:t>
            </a:r>
            <a:r>
              <a:rPr lang="nl-NL" dirty="0" err="1"/>
              <a:t>Tourism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Cultural</a:t>
            </a:r>
            <a:r>
              <a:rPr lang="nl-NL" dirty="0"/>
              <a:t> Heritage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7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S3-Platform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930" t="12465" r="17894" b="13580"/>
          <a:stretch/>
        </p:blipFill>
        <p:spPr>
          <a:xfrm>
            <a:off x="278694" y="2350604"/>
            <a:ext cx="5596629" cy="362778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78" y="2350604"/>
            <a:ext cx="6129921" cy="36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3 focussectors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61" y="2103114"/>
            <a:ext cx="10951595" cy="155846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43" y="0"/>
            <a:ext cx="63212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1657</TotalTime>
  <Words>798</Words>
  <Application>Microsoft Office PowerPoint</Application>
  <PresentationFormat>Personalizzato</PresentationFormat>
  <Paragraphs>227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Gestreept</vt:lpstr>
      <vt:lpstr>SCREEN </vt:lpstr>
      <vt:lpstr>Topics</vt:lpstr>
      <vt:lpstr> Context WP 2.3  </vt:lpstr>
      <vt:lpstr> WP 2.3   Methodology and Concept Synergy Grids  </vt:lpstr>
      <vt:lpstr>Step 1:Data check</vt:lpstr>
      <vt:lpstr>Step 1: Data remarks</vt:lpstr>
      <vt:lpstr>Step 2: RIS</vt:lpstr>
      <vt:lpstr>Check S3-Platform</vt:lpstr>
      <vt:lpstr>Step 3 focussectors</vt:lpstr>
      <vt:lpstr>Recommendation towards WP2.3 &amp; 3.1 Be Specific and smart</vt:lpstr>
      <vt:lpstr>Recommendation towards WP2.3 &amp; 3.1 From Data to interaction</vt:lpstr>
      <vt:lpstr>Concept Synergy Grid  </vt:lpstr>
      <vt:lpstr>Recommendation: use emerging ideas</vt:lpstr>
      <vt:lpstr>Presentazione standard di PowerPoint</vt:lpstr>
      <vt:lpstr>Presentazione standard di PowerPoint</vt:lpstr>
      <vt:lpstr>Planning WP2.3</vt:lpstr>
      <vt:lpstr>Interactive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</dc:title>
  <dc:creator>Bezema,Kelly</dc:creator>
  <cp:lastModifiedBy>KT7</cp:lastModifiedBy>
  <cp:revision>45</cp:revision>
  <dcterms:created xsi:type="dcterms:W3CDTF">2017-03-07T11:47:31Z</dcterms:created>
  <dcterms:modified xsi:type="dcterms:W3CDTF">2017-03-16T16:00:18Z</dcterms:modified>
</cp:coreProperties>
</file>