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6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35" autoAdjust="0"/>
  </p:normalViewPr>
  <p:slideViewPr>
    <p:cSldViewPr>
      <p:cViewPr varScale="1">
        <p:scale>
          <a:sx n="68" d="100"/>
          <a:sy n="68" d="100"/>
        </p:scale>
        <p:origin x="-89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198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Guest%20-%20Ospite\Dropbox\Questionari\questionari\QUESTIONARI.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1307874015748032"/>
          <c:y val="9.4490740740740736E-2"/>
          <c:w val="0.84525459317585294"/>
          <c:h val="0.76770013123359582"/>
        </c:manualLayout>
      </c:layout>
      <c:bar3DChart>
        <c:barDir val="col"/>
        <c:grouping val="clustered"/>
        <c:varyColors val="0"/>
        <c:ser>
          <c:idx val="0"/>
          <c:order val="0"/>
          <c:spPr>
            <a:solidFill>
              <a:srgbClr val="FF0000"/>
            </a:solidFill>
          </c:spPr>
          <c:invertIfNegative val="0"/>
          <c:dPt>
            <c:idx val="0"/>
            <c:invertIfNegative val="0"/>
            <c:bubble3D val="0"/>
            <c:spPr>
              <a:solidFill>
                <a:srgbClr val="FF0000"/>
              </a:solidFill>
              <a:scene3d>
                <a:camera prst="orthographicFront"/>
                <a:lightRig rig="threePt" dir="t"/>
              </a:scene3d>
              <a:sp3d prstMaterial="matte"/>
            </c:spPr>
          </c:dPt>
          <c:dPt>
            <c:idx val="1"/>
            <c:invertIfNegative val="0"/>
            <c:bubble3D val="0"/>
            <c:spPr>
              <a:solidFill>
                <a:srgbClr val="92D050"/>
              </a:solidFill>
              <a:scene3d>
                <a:camera prst="orthographicFront"/>
                <a:lightRig rig="threePt" dir="t"/>
              </a:scene3d>
              <a:sp3d prstMaterial="matte"/>
            </c:spPr>
          </c:dPt>
          <c:dLbls>
            <c:dLbl>
              <c:idx val="0"/>
              <c:layout>
                <c:manualLayout>
                  <c:x val="0"/>
                  <c:y val="-5.0925925925925923E-2"/>
                </c:manualLayout>
              </c:layout>
              <c:tx>
                <c:rich>
                  <a:bodyPr/>
                  <a:lstStyle/>
                  <a:p>
                    <a:r>
                      <a:rPr lang="en-US" sz="1800"/>
                      <a:t>YES 0%</a:t>
                    </a:r>
                    <a:endParaRPr lang="en-US"/>
                  </a:p>
                </c:rich>
              </c:tx>
              <c:showLegendKey val="0"/>
              <c:showVal val="1"/>
              <c:showCatName val="1"/>
              <c:showSerName val="0"/>
              <c:showPercent val="0"/>
              <c:showBubbleSize val="0"/>
            </c:dLbl>
            <c:dLbl>
              <c:idx val="1"/>
              <c:layout>
                <c:manualLayout>
                  <c:x val="2.7777414709912406E-3"/>
                  <c:y val="-5.9587903817569475E-2"/>
                </c:manualLayout>
              </c:layout>
              <c:tx>
                <c:rich>
                  <a:bodyPr/>
                  <a:lstStyle/>
                  <a:p>
                    <a:r>
                      <a:rPr lang="en-US" sz="1800"/>
                      <a:t>NO 100%</a:t>
                    </a:r>
                    <a:endParaRPr lang="en-US"/>
                  </a:p>
                </c:rich>
              </c:tx>
              <c:showLegendKey val="0"/>
              <c:showVal val="1"/>
              <c:showCatName val="1"/>
              <c:showSerName val="0"/>
              <c:showPercent val="0"/>
              <c:showBubbleSize val="0"/>
            </c:dLbl>
            <c:txPr>
              <a:bodyPr/>
              <a:lstStyle/>
              <a:p>
                <a:pPr>
                  <a:defRPr sz="1800" b="1"/>
                </a:pPr>
                <a:endParaRPr lang="en-US"/>
              </a:p>
            </c:txPr>
            <c:showLegendKey val="0"/>
            <c:showVal val="1"/>
            <c:showCatName val="1"/>
            <c:showSerName val="0"/>
            <c:showPercent val="0"/>
            <c:showBubbleSize val="0"/>
            <c:showLeaderLines val="0"/>
          </c:dLbls>
          <c:cat>
            <c:strRef>
              <c:f>Foglio3!$A$15:$A$16</c:f>
              <c:strCache>
                <c:ptCount val="2"/>
                <c:pt idx="0">
                  <c:v>YES</c:v>
                </c:pt>
                <c:pt idx="1">
                  <c:v>NO</c:v>
                </c:pt>
              </c:strCache>
            </c:strRef>
          </c:cat>
          <c:val>
            <c:numRef>
              <c:f>Foglio3!$B$15:$B$16</c:f>
              <c:numCache>
                <c:formatCode>0%</c:formatCode>
                <c:ptCount val="2"/>
                <c:pt idx="0">
                  <c:v>0</c:v>
                </c:pt>
                <c:pt idx="1">
                  <c:v>1</c:v>
                </c:pt>
              </c:numCache>
            </c:numRef>
          </c:val>
        </c:ser>
        <c:dLbls>
          <c:showLegendKey val="0"/>
          <c:showVal val="0"/>
          <c:showCatName val="0"/>
          <c:showSerName val="0"/>
          <c:showPercent val="0"/>
          <c:showBubbleSize val="0"/>
        </c:dLbls>
        <c:gapWidth val="150"/>
        <c:shape val="cylinder"/>
        <c:axId val="43731584"/>
        <c:axId val="43745664"/>
        <c:axId val="0"/>
      </c:bar3DChart>
      <c:catAx>
        <c:axId val="43731584"/>
        <c:scaling>
          <c:orientation val="minMax"/>
        </c:scaling>
        <c:delete val="0"/>
        <c:axPos val="b"/>
        <c:majorTickMark val="out"/>
        <c:minorTickMark val="none"/>
        <c:tickLblPos val="nextTo"/>
        <c:txPr>
          <a:bodyPr/>
          <a:lstStyle/>
          <a:p>
            <a:pPr>
              <a:defRPr sz="1800" b="1"/>
            </a:pPr>
            <a:endParaRPr lang="en-US"/>
          </a:p>
        </c:txPr>
        <c:crossAx val="43745664"/>
        <c:crosses val="autoZero"/>
        <c:auto val="1"/>
        <c:lblAlgn val="ctr"/>
        <c:lblOffset val="100"/>
        <c:noMultiLvlLbl val="0"/>
      </c:catAx>
      <c:valAx>
        <c:axId val="43745664"/>
        <c:scaling>
          <c:orientation val="minMax"/>
        </c:scaling>
        <c:delete val="0"/>
        <c:axPos val="l"/>
        <c:majorGridlines>
          <c:spPr>
            <a:ln w="6350"/>
          </c:spPr>
        </c:majorGridlines>
        <c:numFmt formatCode="0%" sourceLinked="1"/>
        <c:majorTickMark val="out"/>
        <c:minorTickMark val="none"/>
        <c:tickLblPos val="nextTo"/>
        <c:txPr>
          <a:bodyPr/>
          <a:lstStyle/>
          <a:p>
            <a:pPr>
              <a:defRPr sz="1400"/>
            </a:pPr>
            <a:endParaRPr lang="en-US"/>
          </a:p>
        </c:txPr>
        <c:crossAx val="43731584"/>
        <c:crosses val="autoZero"/>
        <c:crossBetween val="between"/>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8679571303587047E-2"/>
          <c:y val="6.25E-2"/>
          <c:w val="0.82762664041994749"/>
          <c:h val="0.89814814814814814"/>
        </c:manualLayout>
      </c:layout>
      <c:pie3DChart>
        <c:varyColors val="1"/>
        <c:ser>
          <c:idx val="0"/>
          <c:order val="0"/>
          <c:spPr>
            <a:solidFill>
              <a:srgbClr val="FF0000"/>
            </a:solidFill>
            <a:scene3d>
              <a:camera prst="orthographicFront"/>
              <a:lightRig rig="threePt" dir="t"/>
            </a:scene3d>
            <a:sp3d prstMaterial="matte"/>
          </c:spPr>
          <c:dPt>
            <c:idx val="1"/>
            <c:bubble3D val="0"/>
            <c:explosion val="8"/>
            <c:spPr>
              <a:solidFill>
                <a:srgbClr val="92D050"/>
              </a:solidFill>
              <a:scene3d>
                <a:camera prst="orthographicFront"/>
                <a:lightRig rig="threePt" dir="t"/>
              </a:scene3d>
              <a:sp3d prstMaterial="matte"/>
            </c:spPr>
          </c:dPt>
          <c:dLbls>
            <c:dLbl>
              <c:idx val="0"/>
              <c:layout/>
              <c:tx>
                <c:rich>
                  <a:bodyPr/>
                  <a:lstStyle/>
                  <a:p>
                    <a:r>
                      <a:rPr lang="en-US" sz="1800"/>
                      <a:t>YES 82%</a:t>
                    </a:r>
                    <a:endParaRPr lang="en-US"/>
                  </a:p>
                </c:rich>
              </c:tx>
              <c:showLegendKey val="0"/>
              <c:showVal val="1"/>
              <c:showCatName val="1"/>
              <c:showSerName val="0"/>
              <c:showPercent val="0"/>
              <c:showBubbleSize val="0"/>
            </c:dLbl>
            <c:dLbl>
              <c:idx val="1"/>
              <c:layout/>
              <c:tx>
                <c:rich>
                  <a:bodyPr/>
                  <a:lstStyle/>
                  <a:p>
                    <a:r>
                      <a:rPr lang="en-US" sz="1800"/>
                      <a:t>NO 18%</a:t>
                    </a:r>
                    <a:endParaRPr lang="en-US"/>
                  </a:p>
                </c:rich>
              </c:tx>
              <c:showLegendKey val="0"/>
              <c:showVal val="1"/>
              <c:showCatName val="1"/>
              <c:showSerName val="0"/>
              <c:showPercent val="0"/>
              <c:showBubbleSize val="0"/>
            </c:dLbl>
            <c:spPr>
              <a:scene3d>
                <a:camera prst="orthographicFront"/>
                <a:lightRig rig="threePt" dir="t"/>
              </a:scene3d>
              <a:sp3d prstMaterial="matte"/>
            </c:spPr>
            <c:txPr>
              <a:bodyPr/>
              <a:lstStyle/>
              <a:p>
                <a:pPr>
                  <a:defRPr sz="1800" b="1"/>
                </a:pPr>
                <a:endParaRPr lang="en-US"/>
              </a:p>
            </c:txPr>
            <c:showLegendKey val="0"/>
            <c:showVal val="1"/>
            <c:showCatName val="1"/>
            <c:showSerName val="0"/>
            <c:showPercent val="0"/>
            <c:showBubbleSize val="0"/>
            <c:showLeaderLines val="1"/>
          </c:dLbls>
          <c:cat>
            <c:strRef>
              <c:f>Foglio3!$A$38:$A$39</c:f>
              <c:strCache>
                <c:ptCount val="2"/>
                <c:pt idx="0">
                  <c:v>YES</c:v>
                </c:pt>
                <c:pt idx="1">
                  <c:v>NO</c:v>
                </c:pt>
              </c:strCache>
            </c:strRef>
          </c:cat>
          <c:val>
            <c:numRef>
              <c:f>Foglio3!$B$38:$B$39</c:f>
              <c:numCache>
                <c:formatCode>0%</c:formatCode>
                <c:ptCount val="2"/>
                <c:pt idx="0">
                  <c:v>0.82</c:v>
                </c:pt>
                <c:pt idx="1">
                  <c:v>0.18</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86292434605432189"/>
          <c:y val="0.15702354913969088"/>
          <c:w val="0.10374238353235833"/>
          <c:h val="0.49150845727617382"/>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2.5974567039448719E-2"/>
          <c:y val="5.8672941971812092E-3"/>
          <c:w val="0.9284909901785805"/>
          <c:h val="0.99359922745626628"/>
        </c:manualLayout>
      </c:layout>
      <c:pie3DChart>
        <c:varyColors val="1"/>
        <c:ser>
          <c:idx val="0"/>
          <c:order val="0"/>
          <c:explosion val="25"/>
          <c:dPt>
            <c:idx val="0"/>
            <c:bubble3D val="0"/>
            <c:explosion val="0"/>
            <c:spPr>
              <a:solidFill>
                <a:srgbClr val="FF0000"/>
              </a:solidFill>
            </c:spPr>
          </c:dPt>
          <c:dPt>
            <c:idx val="1"/>
            <c:bubble3D val="0"/>
            <c:spPr>
              <a:solidFill>
                <a:srgbClr val="92D050"/>
              </a:solidFill>
            </c:spPr>
          </c:dPt>
          <c:dLbls>
            <c:dLbl>
              <c:idx val="0"/>
              <c:layout/>
              <c:tx>
                <c:rich>
                  <a:bodyPr/>
                  <a:lstStyle/>
                  <a:p>
                    <a:r>
                      <a:rPr lang="en-US" sz="1800"/>
                      <a:t>YES 18%</a:t>
                    </a:r>
                    <a:endParaRPr lang="en-US"/>
                  </a:p>
                </c:rich>
              </c:tx>
              <c:showLegendKey val="0"/>
              <c:showVal val="1"/>
              <c:showCatName val="1"/>
              <c:showSerName val="0"/>
              <c:showPercent val="0"/>
              <c:showBubbleSize val="0"/>
            </c:dLbl>
            <c:dLbl>
              <c:idx val="1"/>
              <c:layout/>
              <c:tx>
                <c:rich>
                  <a:bodyPr/>
                  <a:lstStyle/>
                  <a:p>
                    <a:r>
                      <a:rPr lang="en-US" sz="1800"/>
                      <a:t>NO 82%</a:t>
                    </a:r>
                    <a:endParaRPr lang="en-US"/>
                  </a:p>
                </c:rich>
              </c:tx>
              <c:showLegendKey val="0"/>
              <c:showVal val="1"/>
              <c:showCatName val="1"/>
              <c:showSerName val="0"/>
              <c:showPercent val="0"/>
              <c:showBubbleSize val="0"/>
            </c:dLbl>
            <c:txPr>
              <a:bodyPr/>
              <a:lstStyle/>
              <a:p>
                <a:pPr>
                  <a:defRPr sz="1800" b="1"/>
                </a:pPr>
                <a:endParaRPr lang="en-US"/>
              </a:p>
            </c:txPr>
            <c:showLegendKey val="0"/>
            <c:showVal val="1"/>
            <c:showCatName val="1"/>
            <c:showSerName val="0"/>
            <c:showPercent val="0"/>
            <c:showBubbleSize val="0"/>
            <c:showLeaderLines val="1"/>
          </c:dLbls>
          <c:cat>
            <c:strRef>
              <c:f>Foglio3!$A$68:$A$69</c:f>
              <c:strCache>
                <c:ptCount val="2"/>
                <c:pt idx="0">
                  <c:v>YES</c:v>
                </c:pt>
                <c:pt idx="1">
                  <c:v>NO</c:v>
                </c:pt>
              </c:strCache>
            </c:strRef>
          </c:cat>
          <c:val>
            <c:numRef>
              <c:f>Foglio3!$B$68:$B$69</c:f>
              <c:numCache>
                <c:formatCode>0%</c:formatCode>
                <c:ptCount val="2"/>
                <c:pt idx="0">
                  <c:v>0.18</c:v>
                </c:pt>
                <c:pt idx="1">
                  <c:v>0.82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8438746719160104"/>
          <c:y val="0.27544655876348789"/>
          <c:w val="0.13945866141732283"/>
          <c:h val="0.41206984543598718"/>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2.25974568717171E-2"/>
          <c:y val="0"/>
          <c:w val="0.9556569065761531"/>
          <c:h val="1"/>
        </c:manualLayout>
      </c:layout>
      <c:pie3DChart>
        <c:varyColors val="1"/>
        <c:ser>
          <c:idx val="0"/>
          <c:order val="0"/>
          <c:explosion val="25"/>
          <c:dPt>
            <c:idx val="0"/>
            <c:bubble3D val="0"/>
            <c:explosion val="7"/>
            <c:spPr>
              <a:solidFill>
                <a:schemeClr val="tx2">
                  <a:lumMod val="40000"/>
                  <a:lumOff val="60000"/>
                </a:schemeClr>
              </a:solidFill>
            </c:spPr>
          </c:dPt>
          <c:dPt>
            <c:idx val="1"/>
            <c:bubble3D val="0"/>
            <c:spPr>
              <a:solidFill>
                <a:srgbClr val="FF0000"/>
              </a:solidFill>
            </c:spPr>
          </c:dPt>
          <c:dPt>
            <c:idx val="2"/>
            <c:bubble3D val="0"/>
            <c:explosion val="3"/>
            <c:spPr>
              <a:solidFill>
                <a:srgbClr val="92D050"/>
              </a:solidFill>
            </c:spPr>
          </c:dPt>
          <c:dLbls>
            <c:dLbl>
              <c:idx val="0"/>
              <c:layout>
                <c:manualLayout>
                  <c:x val="-0.2152169728783902"/>
                  <c:y val="-1.0873432487605717E-2"/>
                </c:manualLayout>
              </c:layout>
              <c:tx>
                <c:rich>
                  <a:bodyPr/>
                  <a:lstStyle/>
                  <a:p>
                    <a:r>
                      <a:rPr lang="en-US" sz="1800"/>
                      <a:t>A 36%</a:t>
                    </a:r>
                    <a:endParaRPr lang="en-US"/>
                  </a:p>
                </c:rich>
              </c:tx>
              <c:showLegendKey val="0"/>
              <c:showVal val="1"/>
              <c:showCatName val="1"/>
              <c:showSerName val="0"/>
              <c:showPercent val="0"/>
              <c:showBubbleSize val="0"/>
            </c:dLbl>
            <c:dLbl>
              <c:idx val="1"/>
              <c:layout/>
              <c:tx>
                <c:rich>
                  <a:bodyPr/>
                  <a:lstStyle/>
                  <a:p>
                    <a:r>
                      <a:rPr lang="en-US" sz="1800"/>
                      <a:t>B 55%</a:t>
                    </a:r>
                    <a:endParaRPr lang="en-US"/>
                  </a:p>
                </c:rich>
              </c:tx>
              <c:showLegendKey val="0"/>
              <c:showVal val="1"/>
              <c:showCatName val="1"/>
              <c:showSerName val="0"/>
              <c:showPercent val="0"/>
              <c:showBubbleSize val="0"/>
            </c:dLbl>
            <c:dLbl>
              <c:idx val="2"/>
              <c:layout/>
              <c:tx>
                <c:rich>
                  <a:bodyPr/>
                  <a:lstStyle/>
                  <a:p>
                    <a:r>
                      <a:rPr lang="en-US" sz="1800"/>
                      <a:t>C 9%</a:t>
                    </a:r>
                    <a:endParaRPr lang="en-US"/>
                  </a:p>
                </c:rich>
              </c:tx>
              <c:showLegendKey val="0"/>
              <c:showVal val="1"/>
              <c:showCatName val="1"/>
              <c:showSerName val="0"/>
              <c:showPercent val="0"/>
              <c:showBubbleSize val="0"/>
            </c:dLbl>
            <c:txPr>
              <a:bodyPr/>
              <a:lstStyle/>
              <a:p>
                <a:pPr>
                  <a:defRPr sz="1800" b="1"/>
                </a:pPr>
                <a:endParaRPr lang="en-US"/>
              </a:p>
            </c:txPr>
            <c:showLegendKey val="0"/>
            <c:showVal val="1"/>
            <c:showCatName val="1"/>
            <c:showSerName val="0"/>
            <c:showPercent val="0"/>
            <c:showBubbleSize val="0"/>
            <c:showLeaderLines val="0"/>
          </c:dLbls>
          <c:cat>
            <c:strRef>
              <c:f>Foglio3!$A$101:$A$103</c:f>
              <c:strCache>
                <c:ptCount val="3"/>
                <c:pt idx="0">
                  <c:v>A</c:v>
                </c:pt>
                <c:pt idx="1">
                  <c:v>B</c:v>
                </c:pt>
                <c:pt idx="2">
                  <c:v>C</c:v>
                </c:pt>
              </c:strCache>
            </c:strRef>
          </c:cat>
          <c:val>
            <c:numRef>
              <c:f>Foglio3!$B$101:$B$103</c:f>
              <c:numCache>
                <c:formatCode>0%</c:formatCode>
                <c:ptCount val="3"/>
                <c:pt idx="0">
                  <c:v>0.36</c:v>
                </c:pt>
                <c:pt idx="1">
                  <c:v>0.55000000000000004</c:v>
                </c:pt>
                <c:pt idx="2">
                  <c:v>0.09</c:v>
                </c:pt>
              </c:numCache>
            </c:numRef>
          </c:val>
        </c:ser>
        <c:dLbls>
          <c:showLegendKey val="0"/>
          <c:showVal val="0"/>
          <c:showCatName val="0"/>
          <c:showSerName val="0"/>
          <c:showPercent val="0"/>
          <c:showBubbleSize val="0"/>
          <c:showLeaderLines val="0"/>
        </c:dLbls>
      </c:pie3DChart>
    </c:plotArea>
    <c:legend>
      <c:legendPos val="r"/>
      <c:layout>
        <c:manualLayout>
          <c:xMode val="edge"/>
          <c:yMode val="edge"/>
          <c:x val="0.88484711286089235"/>
          <c:y val="0.11224372995042288"/>
          <c:w val="9.8486220472440933E-2"/>
          <c:h val="0.72458624963546225"/>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chemeClr val="tx2">
                <a:lumMod val="40000"/>
                <a:lumOff val="60000"/>
              </a:schemeClr>
            </a:solidFill>
          </c:spPr>
          <c:invertIfNegative val="0"/>
          <c:dPt>
            <c:idx val="1"/>
            <c:invertIfNegative val="0"/>
            <c:bubble3D val="0"/>
            <c:spPr>
              <a:solidFill>
                <a:srgbClr val="FF0000"/>
              </a:solidFill>
            </c:spPr>
          </c:dPt>
          <c:dPt>
            <c:idx val="2"/>
            <c:invertIfNegative val="0"/>
            <c:bubble3D val="0"/>
            <c:spPr>
              <a:solidFill>
                <a:srgbClr val="92D050"/>
              </a:solidFill>
            </c:spPr>
          </c:dPt>
          <c:dLbls>
            <c:dLbl>
              <c:idx val="0"/>
              <c:layout>
                <c:manualLayout>
                  <c:x val="5.5555555555555809E-3"/>
                  <c:y val="-2.3148148148148147E-2"/>
                </c:manualLayout>
              </c:layout>
              <c:tx>
                <c:rich>
                  <a:bodyPr/>
                  <a:lstStyle/>
                  <a:p>
                    <a:r>
                      <a:rPr lang="en-US" sz="1800"/>
                      <a:t>A 0%</a:t>
                    </a:r>
                    <a:endParaRPr lang="en-US"/>
                  </a:p>
                </c:rich>
              </c:tx>
              <c:showLegendKey val="0"/>
              <c:showVal val="1"/>
              <c:showCatName val="1"/>
              <c:showSerName val="0"/>
              <c:showPercent val="0"/>
              <c:showBubbleSize val="0"/>
            </c:dLbl>
            <c:dLbl>
              <c:idx val="1"/>
              <c:layout>
                <c:manualLayout>
                  <c:x val="0"/>
                  <c:y val="-1.3888888888888888E-2"/>
                </c:manualLayout>
              </c:layout>
              <c:tx>
                <c:rich>
                  <a:bodyPr/>
                  <a:lstStyle/>
                  <a:p>
                    <a:r>
                      <a:rPr lang="en-US" sz="1800"/>
                      <a:t>B 64%</a:t>
                    </a:r>
                    <a:endParaRPr lang="en-US"/>
                  </a:p>
                </c:rich>
              </c:tx>
              <c:showLegendKey val="0"/>
              <c:showVal val="1"/>
              <c:showCatName val="1"/>
              <c:showSerName val="0"/>
              <c:showPercent val="0"/>
              <c:showBubbleSize val="0"/>
            </c:dLbl>
            <c:dLbl>
              <c:idx val="2"/>
              <c:layout>
                <c:manualLayout>
                  <c:x val="0"/>
                  <c:y val="-1.8518518518518517E-2"/>
                </c:manualLayout>
              </c:layout>
              <c:tx>
                <c:rich>
                  <a:bodyPr/>
                  <a:lstStyle/>
                  <a:p>
                    <a:r>
                      <a:rPr lang="en-US" sz="1800"/>
                      <a:t>C 36%</a:t>
                    </a:r>
                    <a:endParaRPr lang="en-US"/>
                  </a:p>
                </c:rich>
              </c:tx>
              <c:showLegendKey val="0"/>
              <c:showVal val="1"/>
              <c:showCatName val="1"/>
              <c:showSerName val="0"/>
              <c:showPercent val="0"/>
              <c:showBubbleSize val="0"/>
            </c:dLbl>
            <c:txPr>
              <a:bodyPr/>
              <a:lstStyle/>
              <a:p>
                <a:pPr>
                  <a:defRPr sz="1800" b="1"/>
                </a:pPr>
                <a:endParaRPr lang="en-US"/>
              </a:p>
            </c:txPr>
            <c:showLegendKey val="0"/>
            <c:showVal val="1"/>
            <c:showCatName val="1"/>
            <c:showSerName val="0"/>
            <c:showPercent val="0"/>
            <c:showBubbleSize val="0"/>
            <c:showLeaderLines val="0"/>
          </c:dLbls>
          <c:cat>
            <c:strRef>
              <c:f>Foglio3!$A$135:$A$137</c:f>
              <c:strCache>
                <c:ptCount val="3"/>
                <c:pt idx="0">
                  <c:v>A</c:v>
                </c:pt>
                <c:pt idx="1">
                  <c:v>B</c:v>
                </c:pt>
                <c:pt idx="2">
                  <c:v>C</c:v>
                </c:pt>
              </c:strCache>
            </c:strRef>
          </c:cat>
          <c:val>
            <c:numRef>
              <c:f>Foglio3!$B$135:$B$137</c:f>
              <c:numCache>
                <c:formatCode>0%</c:formatCode>
                <c:ptCount val="3"/>
                <c:pt idx="0">
                  <c:v>0</c:v>
                </c:pt>
                <c:pt idx="1">
                  <c:v>0.64</c:v>
                </c:pt>
                <c:pt idx="2">
                  <c:v>0.36</c:v>
                </c:pt>
              </c:numCache>
            </c:numRef>
          </c:val>
        </c:ser>
        <c:dLbls>
          <c:showLegendKey val="0"/>
          <c:showVal val="0"/>
          <c:showCatName val="0"/>
          <c:showSerName val="0"/>
          <c:showPercent val="0"/>
          <c:showBubbleSize val="0"/>
        </c:dLbls>
        <c:gapWidth val="150"/>
        <c:shape val="cylinder"/>
        <c:axId val="120156544"/>
        <c:axId val="120158080"/>
        <c:axId val="0"/>
      </c:bar3DChart>
      <c:catAx>
        <c:axId val="120156544"/>
        <c:scaling>
          <c:orientation val="minMax"/>
        </c:scaling>
        <c:delete val="0"/>
        <c:axPos val="b"/>
        <c:majorTickMark val="out"/>
        <c:minorTickMark val="none"/>
        <c:tickLblPos val="nextTo"/>
        <c:txPr>
          <a:bodyPr/>
          <a:lstStyle/>
          <a:p>
            <a:pPr>
              <a:defRPr sz="1400" b="1"/>
            </a:pPr>
            <a:endParaRPr lang="en-US"/>
          </a:p>
        </c:txPr>
        <c:crossAx val="120158080"/>
        <c:crosses val="autoZero"/>
        <c:auto val="1"/>
        <c:lblAlgn val="ctr"/>
        <c:lblOffset val="100"/>
        <c:noMultiLvlLbl val="0"/>
      </c:catAx>
      <c:valAx>
        <c:axId val="120158080"/>
        <c:scaling>
          <c:orientation val="minMax"/>
        </c:scaling>
        <c:delete val="0"/>
        <c:axPos val="l"/>
        <c:majorGridlines>
          <c:spPr>
            <a:ln w="6350"/>
          </c:spPr>
        </c:majorGridlines>
        <c:numFmt formatCode="0%" sourceLinked="1"/>
        <c:majorTickMark val="out"/>
        <c:minorTickMark val="none"/>
        <c:tickLblPos val="nextTo"/>
        <c:txPr>
          <a:bodyPr/>
          <a:lstStyle/>
          <a:p>
            <a:pPr>
              <a:defRPr sz="1400" b="1"/>
            </a:pPr>
            <a:endParaRPr lang="en-US"/>
          </a:p>
        </c:txPr>
        <c:crossAx val="12015654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1.5251239690112679E-2"/>
          <c:y val="3.2638702922525999E-2"/>
          <c:w val="0.8870982253927967"/>
          <c:h val="0.91840324269368501"/>
        </c:manualLayout>
      </c:layout>
      <c:pie3DChart>
        <c:varyColors val="1"/>
        <c:ser>
          <c:idx val="0"/>
          <c:order val="0"/>
          <c:explosion val="25"/>
          <c:dPt>
            <c:idx val="0"/>
            <c:bubble3D val="0"/>
            <c:spPr>
              <a:solidFill>
                <a:schemeClr val="tx2">
                  <a:lumMod val="40000"/>
                  <a:lumOff val="60000"/>
                </a:schemeClr>
              </a:solidFill>
            </c:spPr>
          </c:dPt>
          <c:dPt>
            <c:idx val="1"/>
            <c:bubble3D val="0"/>
            <c:explosion val="17"/>
            <c:spPr>
              <a:solidFill>
                <a:srgbClr val="FF0000"/>
              </a:solidFill>
            </c:spPr>
          </c:dPt>
          <c:dPt>
            <c:idx val="2"/>
            <c:bubble3D val="0"/>
            <c:explosion val="0"/>
            <c:spPr>
              <a:solidFill>
                <a:srgbClr val="92D050"/>
              </a:solidFill>
            </c:spPr>
          </c:dPt>
          <c:dLbls>
            <c:dLbl>
              <c:idx val="0"/>
              <c:layout>
                <c:manualLayout>
                  <c:x val="4.4123250218722661E-2"/>
                  <c:y val="2.4305555555555556E-2"/>
                </c:manualLayout>
              </c:layout>
              <c:tx>
                <c:rich>
                  <a:bodyPr/>
                  <a:lstStyle/>
                  <a:p>
                    <a:r>
                      <a:rPr lang="en-US" sz="1800"/>
                      <a:t>A 0%</a:t>
                    </a:r>
                    <a:endParaRPr lang="en-US"/>
                  </a:p>
                </c:rich>
              </c:tx>
              <c:showLegendKey val="0"/>
              <c:showVal val="1"/>
              <c:showCatName val="1"/>
              <c:showSerName val="0"/>
              <c:showPercent val="0"/>
              <c:showBubbleSize val="0"/>
            </c:dLbl>
            <c:dLbl>
              <c:idx val="1"/>
              <c:layout/>
              <c:tx>
                <c:rich>
                  <a:bodyPr/>
                  <a:lstStyle/>
                  <a:p>
                    <a:r>
                      <a:rPr lang="en-US" sz="1800"/>
                      <a:t>B 64%</a:t>
                    </a:r>
                    <a:endParaRPr lang="en-US"/>
                  </a:p>
                </c:rich>
              </c:tx>
              <c:showLegendKey val="0"/>
              <c:showVal val="1"/>
              <c:showCatName val="1"/>
              <c:showSerName val="0"/>
              <c:showPercent val="0"/>
              <c:showBubbleSize val="0"/>
            </c:dLbl>
            <c:dLbl>
              <c:idx val="2"/>
              <c:layout/>
              <c:tx>
                <c:rich>
                  <a:bodyPr/>
                  <a:lstStyle/>
                  <a:p>
                    <a:r>
                      <a:rPr lang="en-US" sz="1800"/>
                      <a:t>C 36%</a:t>
                    </a:r>
                    <a:endParaRPr lang="en-US"/>
                  </a:p>
                </c:rich>
              </c:tx>
              <c:showLegendKey val="0"/>
              <c:showVal val="1"/>
              <c:showCatName val="1"/>
              <c:showSerName val="0"/>
              <c:showPercent val="0"/>
              <c:showBubbleSize val="0"/>
            </c:dLbl>
            <c:txPr>
              <a:bodyPr/>
              <a:lstStyle/>
              <a:p>
                <a:pPr>
                  <a:defRPr sz="1800" b="1"/>
                </a:pPr>
                <a:endParaRPr lang="en-US"/>
              </a:p>
            </c:txPr>
            <c:showLegendKey val="0"/>
            <c:showVal val="1"/>
            <c:showCatName val="1"/>
            <c:showSerName val="0"/>
            <c:showPercent val="0"/>
            <c:showBubbleSize val="0"/>
            <c:showLeaderLines val="1"/>
          </c:dLbls>
          <c:cat>
            <c:strRef>
              <c:f>Foglio3!$A$135:$A$137</c:f>
              <c:strCache>
                <c:ptCount val="3"/>
                <c:pt idx="0">
                  <c:v>A</c:v>
                </c:pt>
                <c:pt idx="1">
                  <c:v>B</c:v>
                </c:pt>
                <c:pt idx="2">
                  <c:v>C</c:v>
                </c:pt>
              </c:strCache>
            </c:strRef>
          </c:cat>
          <c:val>
            <c:numRef>
              <c:f>Foglio3!$B$135:$B$137</c:f>
              <c:numCache>
                <c:formatCode>0%</c:formatCode>
                <c:ptCount val="3"/>
                <c:pt idx="0">
                  <c:v>0</c:v>
                </c:pt>
                <c:pt idx="1">
                  <c:v>0.64</c:v>
                </c:pt>
                <c:pt idx="2">
                  <c:v>0.36</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84819487975514463"/>
          <c:y val="0.16097048484664692"/>
          <c:w val="0.10313910761154856"/>
          <c:h val="0.6134751385243512"/>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0555555555555555E-2"/>
          <c:y val="5.0925925925925923E-2"/>
          <c:w val="0.897569116360455"/>
          <c:h val="0.94907407407407407"/>
        </c:manualLayout>
      </c:layout>
      <c:pie3DChart>
        <c:varyColors val="1"/>
        <c:ser>
          <c:idx val="0"/>
          <c:order val="0"/>
          <c:explosion val="25"/>
          <c:dPt>
            <c:idx val="0"/>
            <c:bubble3D val="0"/>
            <c:explosion val="4"/>
            <c:spPr>
              <a:solidFill>
                <a:srgbClr val="FF0000"/>
              </a:solidFill>
            </c:spPr>
          </c:dPt>
          <c:dPt>
            <c:idx val="1"/>
            <c:bubble3D val="0"/>
            <c:spPr>
              <a:solidFill>
                <a:srgbClr val="92D050"/>
              </a:solidFill>
            </c:spPr>
          </c:dPt>
          <c:dLbls>
            <c:dLbl>
              <c:idx val="0"/>
              <c:layout/>
              <c:tx>
                <c:rich>
                  <a:bodyPr/>
                  <a:lstStyle/>
                  <a:p>
                    <a:r>
                      <a:rPr lang="en-US" sz="2000"/>
                      <a:t>YES 9%</a:t>
                    </a:r>
                    <a:endParaRPr lang="en-US"/>
                  </a:p>
                </c:rich>
              </c:tx>
              <c:showLegendKey val="0"/>
              <c:showVal val="1"/>
              <c:showCatName val="1"/>
              <c:showSerName val="0"/>
              <c:showPercent val="0"/>
              <c:showBubbleSize val="0"/>
            </c:dLbl>
            <c:dLbl>
              <c:idx val="1"/>
              <c:layout/>
              <c:tx>
                <c:rich>
                  <a:bodyPr/>
                  <a:lstStyle/>
                  <a:p>
                    <a:r>
                      <a:rPr lang="en-US" sz="2000"/>
                      <a:t>NO 91%</a:t>
                    </a:r>
                    <a:endParaRPr lang="en-US"/>
                  </a:p>
                </c:rich>
              </c:tx>
              <c:showLegendKey val="0"/>
              <c:showVal val="1"/>
              <c:showCatName val="1"/>
              <c:showSerName val="0"/>
              <c:showPercent val="0"/>
              <c:showBubbleSize val="0"/>
            </c:dLbl>
            <c:txPr>
              <a:bodyPr/>
              <a:lstStyle/>
              <a:p>
                <a:pPr>
                  <a:defRPr sz="2000" b="1"/>
                </a:pPr>
                <a:endParaRPr lang="en-US"/>
              </a:p>
            </c:txPr>
            <c:showLegendKey val="0"/>
            <c:showVal val="1"/>
            <c:showCatName val="1"/>
            <c:showSerName val="0"/>
            <c:showPercent val="0"/>
            <c:showBubbleSize val="0"/>
            <c:showLeaderLines val="0"/>
          </c:dLbls>
          <c:cat>
            <c:strRef>
              <c:f>Foglio3!$A$171:$A$172</c:f>
              <c:strCache>
                <c:ptCount val="2"/>
                <c:pt idx="0">
                  <c:v>YES</c:v>
                </c:pt>
                <c:pt idx="1">
                  <c:v>NO</c:v>
                </c:pt>
              </c:strCache>
            </c:strRef>
          </c:cat>
          <c:val>
            <c:numRef>
              <c:f>Foglio3!$B$171:$B$172</c:f>
              <c:numCache>
                <c:formatCode>0%</c:formatCode>
                <c:ptCount val="2"/>
                <c:pt idx="0">
                  <c:v>0.09</c:v>
                </c:pt>
                <c:pt idx="1">
                  <c:v>0.91</c:v>
                </c:pt>
              </c:numCache>
            </c:numRef>
          </c:val>
        </c:ser>
        <c:dLbls>
          <c:showLegendKey val="0"/>
          <c:showVal val="0"/>
          <c:showCatName val="0"/>
          <c:showSerName val="0"/>
          <c:showPercent val="0"/>
          <c:showBubbleSize val="0"/>
          <c:showLeaderLines val="0"/>
        </c:dLbls>
      </c:pie3DChart>
    </c:plotArea>
    <c:legend>
      <c:legendPos val="r"/>
      <c:layout>
        <c:manualLayout>
          <c:xMode val="edge"/>
          <c:yMode val="edge"/>
          <c:x val="0.8531246719160106"/>
          <c:y val="0.29396507728200644"/>
          <c:w val="0.13020866141732285"/>
          <c:h val="0.38429206765820939"/>
        </c:manualLayout>
      </c:layout>
      <c:overlay val="0"/>
      <c:txPr>
        <a:bodyPr/>
        <a:lstStyle/>
        <a:p>
          <a:pPr>
            <a:defRPr sz="2000" b="1"/>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6CBB27-C0A4-4E1D-AA6F-930BDF780E23}" type="datetimeFigureOut">
              <a:rPr lang="it-IT" smtClean="0"/>
              <a:t>14/03/2017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6A700C-16FF-448A-BEEF-C943D7561EA4}" type="slidenum">
              <a:rPr lang="it-IT" smtClean="0"/>
              <a:t>‹N›</a:t>
            </a:fld>
            <a:endParaRPr lang="it-IT"/>
          </a:p>
        </p:txBody>
      </p:sp>
    </p:spTree>
    <p:extLst>
      <p:ext uri="{BB962C8B-B14F-4D97-AF65-F5344CB8AC3E}">
        <p14:creationId xmlns:p14="http://schemas.microsoft.com/office/powerpoint/2010/main" val="422898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400" dirty="0" smtClean="0"/>
              <a:t>Good morning everyone, This</a:t>
            </a:r>
            <a:r>
              <a:rPr lang="en-GB" sz="1400" baseline="0" dirty="0" smtClean="0"/>
              <a:t> </a:t>
            </a:r>
            <a:r>
              <a:rPr lang="en-GB" sz="1400" baseline="0" dirty="0" smtClean="0"/>
              <a:t>is Sara from </a:t>
            </a:r>
            <a:r>
              <a:rPr lang="en-GB" sz="1400" baseline="0" dirty="0" err="1" smtClean="0"/>
              <a:t>Veltha</a:t>
            </a:r>
            <a:r>
              <a:rPr lang="en-GB" sz="1400" baseline="0" dirty="0" smtClean="0"/>
              <a:t>, I am here to present the results of the first questionnaire, it was sent to the regional offices managing structural funds. It was made to collect a general overview. We received 11 answers from 10 regions.</a:t>
            </a:r>
          </a:p>
          <a:p>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1</a:t>
            </a:fld>
            <a:endParaRPr lang="it-IT"/>
          </a:p>
        </p:txBody>
      </p:sp>
    </p:spTree>
    <p:extLst>
      <p:ext uri="{BB962C8B-B14F-4D97-AF65-F5344CB8AC3E}">
        <p14:creationId xmlns:p14="http://schemas.microsoft.com/office/powerpoint/2010/main" val="4148039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smtClean="0">
                <a:solidFill>
                  <a:schemeClr val="tx1"/>
                </a:solidFill>
                <a:effectLst/>
                <a:latin typeface="+mn-lt"/>
                <a:ea typeface="+mn-ea"/>
                <a:cs typeface="+mn-cs"/>
              </a:rPr>
              <a:t>Question 10 asked</a:t>
            </a:r>
            <a:r>
              <a:rPr lang="en-GB" sz="1200" kern="1200" baseline="0" dirty="0" smtClean="0">
                <a:solidFill>
                  <a:schemeClr val="tx1"/>
                </a:solidFill>
                <a:effectLst/>
                <a:latin typeface="+mn-lt"/>
                <a:ea typeface="+mn-ea"/>
                <a:cs typeface="+mn-cs"/>
              </a:rPr>
              <a:t> if the regions provide shortcut for proposals that are follow-up terminated projects. As the image shows, the great majority do not have the shortcut, it is present in one region.</a:t>
            </a:r>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10</a:t>
            </a:fld>
            <a:endParaRPr lang="it-IT"/>
          </a:p>
        </p:txBody>
      </p:sp>
    </p:spTree>
    <p:extLst>
      <p:ext uri="{BB962C8B-B14F-4D97-AF65-F5344CB8AC3E}">
        <p14:creationId xmlns:p14="http://schemas.microsoft.com/office/powerpoint/2010/main" val="334507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smtClean="0"/>
              <a:t>Question 11 wanted</a:t>
            </a:r>
            <a:r>
              <a:rPr lang="en-GB" baseline="0" dirty="0" smtClean="0"/>
              <a:t> to discover the opinion of the regions, if they believe that the shortcut can improve the quality of the innovation proposals for their structural funds.</a:t>
            </a:r>
          </a:p>
          <a:p>
            <a:r>
              <a:rPr lang="en-GB" baseline="0" dirty="0" smtClean="0"/>
              <a:t>We received 3 positive and 3 negative comments.</a:t>
            </a:r>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11</a:t>
            </a:fld>
            <a:endParaRPr lang="it-IT"/>
          </a:p>
        </p:txBody>
      </p:sp>
    </p:spTree>
    <p:extLst>
      <p:ext uri="{BB962C8B-B14F-4D97-AF65-F5344CB8AC3E}">
        <p14:creationId xmlns:p14="http://schemas.microsoft.com/office/powerpoint/2010/main" val="4235410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smtClean="0"/>
              <a:t>The conclusions</a:t>
            </a:r>
            <a:r>
              <a:rPr lang="en-GB" baseline="0" dirty="0" smtClean="0"/>
              <a:t> resulting from the presented data can be explained in 4 points.</a:t>
            </a:r>
          </a:p>
          <a:p>
            <a:r>
              <a:rPr lang="en-GB" baseline="0" dirty="0" smtClean="0"/>
              <a:t>There is the need for a tool to look to the results of ended projects.</a:t>
            </a:r>
          </a:p>
          <a:p>
            <a:r>
              <a:rPr lang="en-GB" baseline="0" dirty="0" smtClean="0"/>
              <a:t>The seal of excellence is well known but it is little used.</a:t>
            </a:r>
          </a:p>
          <a:p>
            <a:r>
              <a:rPr lang="en-GB" baseline="0" dirty="0" smtClean="0"/>
              <a:t>The majority of the regions are in principle willing to finance the regional actors in the Horizon well ranked but not financed projects</a:t>
            </a:r>
          </a:p>
          <a:p>
            <a:r>
              <a:rPr lang="en-GB" baseline="0" dirty="0" smtClean="0"/>
              <a:t>In almost all the region the shortcut for follow-up proposal is not present. </a:t>
            </a:r>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12</a:t>
            </a:fld>
            <a:endParaRPr lang="it-IT"/>
          </a:p>
        </p:txBody>
      </p:sp>
    </p:spTree>
    <p:extLst>
      <p:ext uri="{BB962C8B-B14F-4D97-AF65-F5344CB8AC3E}">
        <p14:creationId xmlns:p14="http://schemas.microsoft.com/office/powerpoint/2010/main" val="3729156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400" kern="1200" dirty="0" smtClean="0">
                <a:solidFill>
                  <a:schemeClr val="tx1"/>
                </a:solidFill>
                <a:effectLst/>
                <a:latin typeface="+mn-lt"/>
                <a:ea typeface="+mn-ea"/>
                <a:cs typeface="+mn-cs"/>
              </a:rPr>
              <a:t>All the participants report the absence of a tool through which the outcomes of H2020 (or previous program) can be consulted by subjects applying for their Structural Funds for Innovation. </a:t>
            </a:r>
            <a:endParaRPr lang="it-IT" sz="1400"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2</a:t>
            </a:fld>
            <a:endParaRPr lang="it-IT"/>
          </a:p>
        </p:txBody>
      </p:sp>
    </p:spTree>
    <p:extLst>
      <p:ext uri="{BB962C8B-B14F-4D97-AF65-F5344CB8AC3E}">
        <p14:creationId xmlns:p14="http://schemas.microsoft.com/office/powerpoint/2010/main" val="2681554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smtClean="0">
                <a:solidFill>
                  <a:schemeClr val="tx1"/>
                </a:solidFill>
                <a:effectLst/>
                <a:latin typeface="+mn-lt"/>
                <a:ea typeface="+mn-ea"/>
                <a:cs typeface="+mn-cs"/>
              </a:rPr>
              <a:t>The first question asked</a:t>
            </a:r>
            <a:r>
              <a:rPr lang="en-GB" sz="1200" kern="1200" baseline="0" dirty="0" smtClean="0">
                <a:solidFill>
                  <a:schemeClr val="tx1"/>
                </a:solidFill>
                <a:effectLst/>
                <a:latin typeface="+mn-lt"/>
                <a:ea typeface="+mn-ea"/>
                <a:cs typeface="+mn-cs"/>
              </a:rPr>
              <a:t> if the Regions have a tool that can be used by applicants to look at the results of previous projects. As you can notice from the graph, all the regions do not have this type of instrument, 100% answered NO.</a:t>
            </a:r>
            <a:r>
              <a:rPr lang="en-GB" sz="1200" kern="1200" dirty="0" smtClean="0">
                <a:solidFill>
                  <a:schemeClr val="tx1"/>
                </a:solidFill>
                <a:effectLst/>
                <a:latin typeface="+mn-lt"/>
                <a:ea typeface="+mn-ea"/>
                <a:cs typeface="+mn-cs"/>
              </a:rPr>
              <a:t> </a:t>
            </a:r>
            <a:endParaRPr lang="it-IT"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3</a:t>
            </a:fld>
            <a:endParaRPr lang="it-IT"/>
          </a:p>
        </p:txBody>
      </p:sp>
    </p:spTree>
    <p:extLst>
      <p:ext uri="{BB962C8B-B14F-4D97-AF65-F5344CB8AC3E}">
        <p14:creationId xmlns:p14="http://schemas.microsoft.com/office/powerpoint/2010/main" val="2681554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smtClean="0"/>
              <a:t>The</a:t>
            </a:r>
            <a:r>
              <a:rPr lang="en-GB" baseline="0" dirty="0" smtClean="0"/>
              <a:t> second and third questions investigated if the regions received or financed proposals that were linked to the outcomes of previous projects. None of the regions received them so no one was financed.</a:t>
            </a:r>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4</a:t>
            </a:fld>
            <a:endParaRPr lang="it-IT"/>
          </a:p>
        </p:txBody>
      </p:sp>
    </p:spTree>
    <p:extLst>
      <p:ext uri="{BB962C8B-B14F-4D97-AF65-F5344CB8AC3E}">
        <p14:creationId xmlns:p14="http://schemas.microsoft.com/office/powerpoint/2010/main" val="1565099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4</a:t>
            </a:r>
            <a:r>
              <a:rPr lang="en-GB" baseline="30000" dirty="0" smtClean="0"/>
              <a:t>th</a:t>
            </a:r>
            <a:r>
              <a:rPr lang="en-GB" dirty="0" smtClean="0"/>
              <a:t> question was about the </a:t>
            </a:r>
            <a:r>
              <a:rPr lang="en-GB" dirty="0" err="1" smtClean="0"/>
              <a:t>awarness</a:t>
            </a:r>
            <a:r>
              <a:rPr lang="en-GB" dirty="0" smtClean="0"/>
              <a:t> of the regions about “Seal of Excellence”, that is an initiative of the </a:t>
            </a:r>
            <a:r>
              <a:rPr lang="en-GB" dirty="0" err="1" smtClean="0"/>
              <a:t>EUropean</a:t>
            </a:r>
            <a:r>
              <a:rPr lang="en-GB" dirty="0" smtClean="0"/>
              <a:t> Commission. It is a quality label awarded to projects submitted to Horizon 2020 which, due to budget limits, did not receive funding.  As the picture shows,</a:t>
            </a:r>
            <a:r>
              <a:rPr lang="en-GB" baseline="0" dirty="0" smtClean="0"/>
              <a:t> the great majority of the regions know the seal of excellence WHILE 2 do not.</a:t>
            </a:r>
            <a:endParaRPr lang="en-US" dirty="0" smtClean="0"/>
          </a:p>
        </p:txBody>
      </p:sp>
      <p:sp>
        <p:nvSpPr>
          <p:cNvPr id="4" name="Segnaposto numero diapositiva 3"/>
          <p:cNvSpPr>
            <a:spLocks noGrp="1"/>
          </p:cNvSpPr>
          <p:nvPr>
            <p:ph type="sldNum" sz="quarter" idx="10"/>
          </p:nvPr>
        </p:nvSpPr>
        <p:spPr/>
        <p:txBody>
          <a:bodyPr/>
          <a:lstStyle/>
          <a:p>
            <a:fld id="{AA6A700C-16FF-448A-BEEF-C943D7561EA4}" type="slidenum">
              <a:rPr lang="it-IT" smtClean="0"/>
              <a:t>5</a:t>
            </a:fld>
            <a:endParaRPr lang="it-IT"/>
          </a:p>
        </p:txBody>
      </p:sp>
    </p:spTree>
    <p:extLst>
      <p:ext uri="{BB962C8B-B14F-4D97-AF65-F5344CB8AC3E}">
        <p14:creationId xmlns:p14="http://schemas.microsoft.com/office/powerpoint/2010/main" val="16262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smtClean="0"/>
              <a:t>Question 5 and 6 wanted to understand</a:t>
            </a:r>
            <a:r>
              <a:rPr lang="en-GB" baseline="0" dirty="0" smtClean="0"/>
              <a:t> if the regions received and financed proposals that were labelled with the seal of excellence. As the graph shows, the great majority did not receive such applications. 2 regions received it and two proposals were financed by the same region. </a:t>
            </a:r>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6</a:t>
            </a:fld>
            <a:endParaRPr lang="it-IT"/>
          </a:p>
        </p:txBody>
      </p:sp>
    </p:spTree>
    <p:extLst>
      <p:ext uri="{BB962C8B-B14F-4D97-AF65-F5344CB8AC3E}">
        <p14:creationId xmlns:p14="http://schemas.microsoft.com/office/powerpoint/2010/main" val="268379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Question 7 </a:t>
            </a:r>
            <a:r>
              <a:rPr lang="en-US" sz="1200" kern="1200" dirty="0" err="1" smtClean="0">
                <a:solidFill>
                  <a:schemeClr val="tx1"/>
                </a:solidFill>
                <a:effectLst/>
                <a:latin typeface="+mn-lt"/>
                <a:ea typeface="+mn-ea"/>
                <a:cs typeface="+mn-cs"/>
              </a:rPr>
              <a:t>invesitated</a:t>
            </a:r>
            <a:r>
              <a:rPr lang="en-US" sz="1200" kern="1200" baseline="0" dirty="0" smtClean="0">
                <a:solidFill>
                  <a:schemeClr val="tx1"/>
                </a:solidFill>
                <a:effectLst/>
                <a:latin typeface="+mn-lt"/>
                <a:ea typeface="+mn-ea"/>
                <a:cs typeface="+mn-cs"/>
              </a:rPr>
              <a:t> the opinion of the regions about the seal of excellence, in particular if they are willing to trust the labelled proposal or not. As the graph </a:t>
            </a:r>
            <a:r>
              <a:rPr lang="en-US" sz="1200" kern="1200" baseline="0" dirty="0" err="1" smtClean="0">
                <a:solidFill>
                  <a:schemeClr val="tx1"/>
                </a:solidFill>
                <a:effectLst/>
                <a:latin typeface="+mn-lt"/>
                <a:ea typeface="+mn-ea"/>
                <a:cs typeface="+mn-cs"/>
              </a:rPr>
              <a:t>undelines</a:t>
            </a:r>
            <a:r>
              <a:rPr lang="en-US" sz="1200" kern="1200" baseline="0" dirty="0" smtClean="0">
                <a:solidFill>
                  <a:schemeClr val="tx1"/>
                </a:solidFill>
                <a:effectLst/>
                <a:latin typeface="+mn-lt"/>
                <a:ea typeface="+mn-ea"/>
                <a:cs typeface="+mn-cs"/>
              </a:rPr>
              <a:t> one do not want to consider the label.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3 regions are available to trust the Commission evaluation.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The majority, in red, consider positively the initiative but they can only increase the score of the labelled proposal.</a:t>
            </a: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great majority of the participants (91%) considers positively the “Seal of Excellence” award. Meanwhile one region states that its management does not consider the label prized by the European Commission. Although the high frequency of favorable opinion, only 3 members declare that they are available to trust the abovementioned award, thus saving efforts and time for evaluating proposals again. Quite half of the region, despite their affirmative consideration about the “Seal of Excellence ”, are solely available to increase the score of the prized SMEs, while they are willing to continue in following their usual procedures.</a:t>
            </a:r>
          </a:p>
          <a:p>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7</a:t>
            </a:fld>
            <a:endParaRPr lang="it-IT"/>
          </a:p>
        </p:txBody>
      </p:sp>
    </p:spTree>
    <p:extLst>
      <p:ext uri="{BB962C8B-B14F-4D97-AF65-F5344CB8AC3E}">
        <p14:creationId xmlns:p14="http://schemas.microsoft.com/office/powerpoint/2010/main" val="2167328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In relation to the possibility of financing though Regional Structural Funds the H2020 proposals assessed with high score, the majority of the participants agrees in principle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Under the conditions that other partners of the Consortium can guarantee their own budget.</a:t>
            </a:r>
          </a:p>
          <a:p>
            <a:r>
              <a:rPr lang="en-US" sz="1200" kern="1200" dirty="0" smtClean="0">
                <a:solidFill>
                  <a:schemeClr val="tx1"/>
                </a:solidFill>
                <a:effectLst/>
                <a:latin typeface="+mn-lt"/>
                <a:ea typeface="+mn-ea"/>
                <a:cs typeface="+mn-cs"/>
              </a:rPr>
              <a:t>4 Regions reported their unwillingness to finance. </a:t>
            </a:r>
          </a:p>
          <a:p>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8</a:t>
            </a:fld>
            <a:endParaRPr lang="it-IT"/>
          </a:p>
        </p:txBody>
      </p:sp>
    </p:spTree>
    <p:extLst>
      <p:ext uri="{BB962C8B-B14F-4D97-AF65-F5344CB8AC3E}">
        <p14:creationId xmlns:p14="http://schemas.microsoft.com/office/powerpoint/2010/main" val="238075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Question</a:t>
            </a:r>
            <a:r>
              <a:rPr lang="en-US" sz="1200" kern="1200" baseline="0" dirty="0" smtClean="0">
                <a:solidFill>
                  <a:schemeClr val="tx1"/>
                </a:solidFill>
                <a:effectLst/>
                <a:latin typeface="+mn-lt"/>
                <a:ea typeface="+mn-ea"/>
                <a:cs typeface="+mn-cs"/>
              </a:rPr>
              <a:t> 9 referred to </a:t>
            </a:r>
            <a:r>
              <a:rPr lang="en-US" sz="1200" kern="1200" dirty="0" smtClean="0">
                <a:solidFill>
                  <a:schemeClr val="tx1"/>
                </a:solidFill>
                <a:effectLst/>
                <a:latin typeface="+mn-lt"/>
                <a:ea typeface="+mn-ea"/>
                <a:cs typeface="+mn-cs"/>
              </a:rPr>
              <a:t>the “Innovation Actions - IA”, in particular to the chance</a:t>
            </a:r>
            <a:r>
              <a:rPr lang="en-US" sz="1200" kern="1200" baseline="0" dirty="0" smtClean="0">
                <a:solidFill>
                  <a:schemeClr val="tx1"/>
                </a:solidFill>
                <a:effectLst/>
                <a:latin typeface="+mn-lt"/>
                <a:ea typeface="+mn-ea"/>
                <a:cs typeface="+mn-cs"/>
              </a:rPr>
              <a:t> of finance the regional actor through usage of structural fund.</a:t>
            </a:r>
            <a:r>
              <a:rPr lang="en-US" sz="1200" kern="1200" dirty="0" smtClean="0">
                <a:solidFill>
                  <a:schemeClr val="tx1"/>
                </a:solidFill>
                <a:effectLst/>
                <a:latin typeface="+mn-lt"/>
                <a:ea typeface="+mn-ea"/>
                <a:cs typeface="+mn-cs"/>
              </a:rPr>
              <a:t> European </a:t>
            </a:r>
            <a:r>
              <a:rPr lang="en-US" sz="1200" kern="1200" dirty="0" err="1" smtClean="0">
                <a:solidFill>
                  <a:schemeClr val="tx1"/>
                </a:solidFill>
                <a:effectLst/>
                <a:latin typeface="+mn-lt"/>
                <a:ea typeface="+mn-ea"/>
                <a:cs typeface="+mn-cs"/>
              </a:rPr>
              <a:t>Commision</a:t>
            </a:r>
            <a:r>
              <a:rPr lang="en-US" sz="1200" kern="1200" dirty="0" smtClean="0">
                <a:solidFill>
                  <a:schemeClr val="tx1"/>
                </a:solidFill>
                <a:effectLst/>
                <a:latin typeface="+mn-lt"/>
                <a:ea typeface="+mn-ea"/>
                <a:cs typeface="+mn-cs"/>
              </a:rPr>
              <a:t> finance 70 % so</a:t>
            </a:r>
            <a:r>
              <a:rPr lang="en-US" sz="1200" kern="1200" baseline="0" dirty="0" smtClean="0">
                <a:solidFill>
                  <a:schemeClr val="tx1"/>
                </a:solidFill>
                <a:effectLst/>
                <a:latin typeface="+mn-lt"/>
                <a:ea typeface="+mn-ea"/>
                <a:cs typeface="+mn-cs"/>
              </a:rPr>
              <a:t> the regions were asked if they were willing to finance the remaining 30%. As the pie chart shows </a:t>
            </a:r>
            <a:r>
              <a:rPr lang="en-US" sz="1200" kern="1200" dirty="0" smtClean="0">
                <a:solidFill>
                  <a:schemeClr val="tx1"/>
                </a:solidFill>
                <a:effectLst/>
                <a:latin typeface="+mn-lt"/>
                <a:ea typeface="+mn-ea"/>
                <a:cs typeface="+mn-cs"/>
              </a:rPr>
              <a:t>the majority of the participants accomplish if other member of consortium</a:t>
            </a:r>
            <a:r>
              <a:rPr lang="en-US" sz="1200" kern="1200" baseline="0" dirty="0" smtClean="0">
                <a:solidFill>
                  <a:schemeClr val="tx1"/>
                </a:solidFill>
                <a:effectLst/>
                <a:latin typeface="+mn-lt"/>
                <a:ea typeface="+mn-ea"/>
                <a:cs typeface="+mn-cs"/>
              </a:rPr>
              <a:t> can guarantee their budget.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4 regions are not</a:t>
            </a:r>
            <a:r>
              <a:rPr lang="en-US" sz="1200" kern="1200" baseline="0" dirty="0" smtClean="0">
                <a:solidFill>
                  <a:schemeClr val="tx1"/>
                </a:solidFill>
                <a:effectLst/>
                <a:latin typeface="+mn-lt"/>
                <a:ea typeface="+mn-ea"/>
                <a:cs typeface="+mn-cs"/>
              </a:rPr>
              <a:t> available.</a:t>
            </a:r>
            <a:r>
              <a:rPr lang="en-US" sz="1200" kern="1200" dirty="0" smtClean="0">
                <a:solidFill>
                  <a:schemeClr val="tx1"/>
                </a:solidFill>
                <a:effectLst/>
                <a:latin typeface="+mn-lt"/>
                <a:ea typeface="+mn-ea"/>
                <a:cs typeface="+mn-cs"/>
              </a:rPr>
              <a:t> </a:t>
            </a:r>
            <a:endParaRPr lang="en-US" dirty="0"/>
          </a:p>
        </p:txBody>
      </p:sp>
      <p:sp>
        <p:nvSpPr>
          <p:cNvPr id="4" name="Segnaposto numero diapositiva 3"/>
          <p:cNvSpPr>
            <a:spLocks noGrp="1"/>
          </p:cNvSpPr>
          <p:nvPr>
            <p:ph type="sldNum" sz="quarter" idx="10"/>
          </p:nvPr>
        </p:nvSpPr>
        <p:spPr/>
        <p:txBody>
          <a:bodyPr/>
          <a:lstStyle/>
          <a:p>
            <a:fld id="{AA6A700C-16FF-448A-BEEF-C943D7561EA4}" type="slidenum">
              <a:rPr lang="it-IT" smtClean="0"/>
              <a:t>9</a:t>
            </a:fld>
            <a:endParaRPr lang="it-IT"/>
          </a:p>
        </p:txBody>
      </p:sp>
    </p:spTree>
    <p:extLst>
      <p:ext uri="{BB962C8B-B14F-4D97-AF65-F5344CB8AC3E}">
        <p14:creationId xmlns:p14="http://schemas.microsoft.com/office/powerpoint/2010/main" val="71277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4A2F97A-7A35-4C9D-9A2A-AFCF8E5265BC}" type="datetimeFigureOut">
              <a:rPr lang="it-IT" smtClean="0"/>
              <a:t>14/03/2017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04CD6AC-A389-4145-BC3A-7FF15BA6A8DC}" type="slidenum">
              <a:rPr lang="it-IT" smtClean="0"/>
              <a:t>‹N›</a:t>
            </a:fld>
            <a:endParaRPr lang="it-IT"/>
          </a:p>
        </p:txBody>
      </p:sp>
    </p:spTree>
    <p:extLst>
      <p:ext uri="{BB962C8B-B14F-4D97-AF65-F5344CB8AC3E}">
        <p14:creationId xmlns:p14="http://schemas.microsoft.com/office/powerpoint/2010/main" val="4044810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304CD6AC-A389-4145-BC3A-7FF15BA6A8DC}" type="slidenum">
              <a:rPr lang="it-IT" smtClean="0"/>
              <a:t>‹N›</a:t>
            </a:fld>
            <a:endParaRPr lang="it-IT"/>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168" y="5951406"/>
            <a:ext cx="10175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6754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4A2F97A-7A35-4C9D-9A2A-AFCF8E5265BC}" type="datetimeFigureOut">
              <a:rPr lang="it-IT" smtClean="0"/>
              <a:t>14/03/2017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04CD6AC-A389-4145-BC3A-7FF15BA6A8DC}" type="slidenum">
              <a:rPr lang="it-IT" smtClean="0"/>
              <a:t>‹N›</a:t>
            </a:fld>
            <a:endParaRPr lang="it-IT"/>
          </a:p>
        </p:txBody>
      </p:sp>
    </p:spTree>
    <p:extLst>
      <p:ext uri="{BB962C8B-B14F-4D97-AF65-F5344CB8AC3E}">
        <p14:creationId xmlns:p14="http://schemas.microsoft.com/office/powerpoint/2010/main" val="779226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02">
    <p:bg>
      <p:bgPr>
        <a:solidFill>
          <a:srgbClr val="00453A"/>
        </a:solidFill>
        <a:effectLst/>
      </p:bgPr>
    </p:bg>
    <p:spTree>
      <p:nvGrpSpPr>
        <p:cNvPr id="1" name=""/>
        <p:cNvGrpSpPr/>
        <p:nvPr/>
      </p:nvGrpSpPr>
      <p:grpSpPr>
        <a:xfrm>
          <a:off x="0" y="0"/>
          <a:ext cx="0" cy="0"/>
          <a:chOff x="0" y="0"/>
          <a:chExt cx="0" cy="0"/>
        </a:xfrm>
      </p:grpSpPr>
      <p:pic>
        <p:nvPicPr>
          <p:cNvPr id="7" name="Immagine 6" descr="screen_cover_img_03.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1" t="5227" r="34126" b="5248"/>
          <a:stretch/>
        </p:blipFill>
        <p:spPr>
          <a:xfrm>
            <a:off x="6305659" y="-84667"/>
            <a:ext cx="2897608" cy="7010399"/>
          </a:xfrm>
          <a:prstGeom prst="rect">
            <a:avLst/>
          </a:prstGeom>
        </p:spPr>
      </p:pic>
      <p:pic>
        <p:nvPicPr>
          <p:cNvPr id="8" name="Immagine 7" descr="screen_logo.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10223" t="22624" r="10223" b="22624"/>
          <a:stretch/>
        </p:blipFill>
        <p:spPr>
          <a:xfrm>
            <a:off x="161443" y="770524"/>
            <a:ext cx="2863666" cy="1970916"/>
          </a:xfrm>
          <a:prstGeom prst="rect">
            <a:avLst/>
          </a:prstGeom>
        </p:spPr>
      </p:pic>
      <p:pic>
        <p:nvPicPr>
          <p:cNvPr id="9" name="Immagine 8" descr="EU_disclaimer_02.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28601" y="2183459"/>
            <a:ext cx="2606040" cy="256032"/>
          </a:xfrm>
          <a:prstGeom prst="rect">
            <a:avLst/>
          </a:prstGeom>
        </p:spPr>
      </p:pic>
    </p:spTree>
    <p:extLst>
      <p:ext uri="{BB962C8B-B14F-4D97-AF65-F5344CB8AC3E}">
        <p14:creationId xmlns:p14="http://schemas.microsoft.com/office/powerpoint/2010/main" val="459445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2F97A-7A35-4C9D-9A2A-AFCF8E5265BC}" type="datetimeFigureOut">
              <a:rPr lang="it-IT" smtClean="0"/>
              <a:t>14/03/2017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CD6AC-A389-4145-BC3A-7FF15BA6A8DC}" type="slidenum">
              <a:rPr lang="it-IT" smtClean="0"/>
              <a:t>‹N›</a:t>
            </a:fld>
            <a:endParaRPr lang="it-IT"/>
          </a:p>
        </p:txBody>
      </p:sp>
    </p:spTree>
    <p:extLst>
      <p:ext uri="{BB962C8B-B14F-4D97-AF65-F5344CB8AC3E}">
        <p14:creationId xmlns:p14="http://schemas.microsoft.com/office/powerpoint/2010/main" val="1258206830"/>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9" r:id="rId3"/>
    <p:sldLayoutId id="2147483660"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5613" y="3871386"/>
            <a:ext cx="7772400" cy="1470025"/>
          </a:xfrm>
          <a:prstGeom prst="rect">
            <a:avLst/>
          </a:prstGeom>
        </p:spPr>
        <p:txBody>
          <a:bodyPr lIns="0">
            <a:normAutofit/>
          </a:bodyPr>
          <a:lstStyle>
            <a:lvl1pPr algn="l" defTabSz="457200" rtl="0" eaLnBrk="1" latinLnBrk="0" hangingPunct="1">
              <a:spcBef>
                <a:spcPct val="0"/>
              </a:spcBef>
              <a:buNone/>
              <a:defRPr sz="3200" kern="1200">
                <a:solidFill>
                  <a:schemeClr val="bg1"/>
                </a:solidFill>
                <a:latin typeface="+mj-lt"/>
                <a:ea typeface="+mj-ea"/>
                <a:cs typeface="+mj-cs"/>
              </a:defRPr>
            </a:lvl1pPr>
          </a:lstStyle>
          <a:p>
            <a:r>
              <a:rPr lang="en-US" sz="3600" dirty="0" smtClean="0"/>
              <a:t>Results of the first questionnaire</a:t>
            </a:r>
            <a:endParaRPr lang="en-US" sz="3600" dirty="0"/>
          </a:p>
        </p:txBody>
      </p:sp>
      <p:sp>
        <p:nvSpPr>
          <p:cNvPr id="3" name="Subtitle 2"/>
          <p:cNvSpPr txBox="1">
            <a:spLocks/>
          </p:cNvSpPr>
          <p:nvPr/>
        </p:nvSpPr>
        <p:spPr>
          <a:xfrm>
            <a:off x="455613" y="5341411"/>
            <a:ext cx="6400800" cy="1704523"/>
          </a:xfrm>
          <a:prstGeom prst="rect">
            <a:avLst/>
          </a:prstGeom>
        </p:spPr>
        <p:txBody>
          <a:bodyPr lIns="0">
            <a:normAutofit/>
          </a:bodyPr>
          <a:lstStyle>
            <a:lvl1pPr marL="0" indent="0" algn="l" defTabSz="457200" rtl="0" eaLnBrk="1" latinLnBrk="0" hangingPunct="1">
              <a:spcBef>
                <a:spcPct val="20000"/>
              </a:spcBef>
              <a:buFont typeface="Arial"/>
              <a:buNone/>
              <a:defRPr sz="2400" kern="1200">
                <a:solidFill>
                  <a:srgbClr val="00910E"/>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smtClean="0">
                <a:solidFill>
                  <a:srgbClr val="FFEE89"/>
                </a:solidFill>
              </a:rPr>
              <a:t>Sara </a:t>
            </a:r>
            <a:r>
              <a:rPr lang="en-US" dirty="0" err="1" smtClean="0">
                <a:solidFill>
                  <a:srgbClr val="FFEE89"/>
                </a:solidFill>
              </a:rPr>
              <a:t>Bergamin</a:t>
            </a:r>
            <a:r>
              <a:rPr lang="en-US" dirty="0" smtClean="0">
                <a:solidFill>
                  <a:srgbClr val="FFEE89"/>
                </a:solidFill>
              </a:rPr>
              <a:t> - VELTHA</a:t>
            </a:r>
            <a:endParaRPr lang="en-US" dirty="0">
              <a:solidFill>
                <a:srgbClr val="FFEE89"/>
              </a:solidFill>
            </a:endParaRPr>
          </a:p>
        </p:txBody>
      </p:sp>
    </p:spTree>
    <p:extLst>
      <p:ext uri="{BB962C8B-B14F-4D97-AF65-F5344CB8AC3E}">
        <p14:creationId xmlns:p14="http://schemas.microsoft.com/office/powerpoint/2010/main" val="2687660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7504" y="260648"/>
            <a:ext cx="9036496" cy="1877437"/>
          </a:xfrm>
          <a:prstGeom prst="rect">
            <a:avLst/>
          </a:prstGeom>
          <a:noFill/>
        </p:spPr>
        <p:txBody>
          <a:bodyPr wrap="square" rtlCol="0">
            <a:spAutoFit/>
          </a:bodyPr>
          <a:lstStyle/>
          <a:p>
            <a:pPr algn="just">
              <a:lnSpc>
                <a:spcPct val="150000"/>
              </a:lnSpc>
              <a:spcAft>
                <a:spcPts val="600"/>
              </a:spcAft>
            </a:pPr>
            <a:r>
              <a:rPr lang="en-US" sz="2000" b="1" dirty="0">
                <a:latin typeface="Arial"/>
                <a:ea typeface="Times New Roman"/>
              </a:rPr>
              <a:t>Question 10</a:t>
            </a:r>
            <a:endParaRPr lang="en-US" dirty="0">
              <a:latin typeface="Arial"/>
              <a:ea typeface="Times New Roman"/>
            </a:endParaRPr>
          </a:p>
          <a:p>
            <a:pPr>
              <a:lnSpc>
                <a:spcPct val="150000"/>
              </a:lnSpc>
            </a:pPr>
            <a:r>
              <a:rPr lang="en-GB" i="1" dirty="0">
                <a:latin typeface="Arial"/>
                <a:ea typeface="Times New Roman"/>
              </a:rPr>
              <a:t>When a H2020 project is terminated, their results are in general not yet “ready to the market”; do your Structural Funds procedures foresee any “shortcut” for proposals that are the follow up of a H2020 project just terminated?</a:t>
            </a:r>
            <a:endParaRPr lang="en-US" dirty="0"/>
          </a:p>
        </p:txBody>
      </p:sp>
      <p:graphicFrame>
        <p:nvGraphicFramePr>
          <p:cNvPr id="5" name="Grafico 4"/>
          <p:cNvGraphicFramePr>
            <a:graphicFrameLocks/>
          </p:cNvGraphicFramePr>
          <p:nvPr>
            <p:extLst>
              <p:ext uri="{D42A27DB-BD31-4B8C-83A1-F6EECF244321}">
                <p14:modId xmlns:p14="http://schemas.microsoft.com/office/powerpoint/2010/main" val="3160959331"/>
              </p:ext>
            </p:extLst>
          </p:nvPr>
        </p:nvGraphicFramePr>
        <p:xfrm>
          <a:off x="1043608" y="2636912"/>
          <a:ext cx="6768752" cy="3384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5758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9512" y="1628800"/>
            <a:ext cx="8856984" cy="1333698"/>
          </a:xfrm>
          <a:prstGeom prst="rect">
            <a:avLst/>
          </a:prstGeom>
          <a:noFill/>
        </p:spPr>
        <p:txBody>
          <a:bodyPr wrap="square" rtlCol="0">
            <a:spAutoFit/>
          </a:bodyPr>
          <a:lstStyle/>
          <a:p>
            <a:pPr>
              <a:lnSpc>
                <a:spcPct val="150000"/>
              </a:lnSpc>
            </a:pPr>
            <a:r>
              <a:rPr lang="en-US" sz="2000" b="1" dirty="0">
                <a:latin typeface="Arial" panose="020B0604020202020204" pitchFamily="34" charset="0"/>
                <a:cs typeface="Arial" panose="020B0604020202020204" pitchFamily="34" charset="0"/>
              </a:rPr>
              <a:t>Question 11</a:t>
            </a:r>
            <a:endParaRPr lang="en-US" sz="2000" dirty="0">
              <a:latin typeface="Arial" panose="020B0604020202020204" pitchFamily="34" charset="0"/>
              <a:cs typeface="Arial" panose="020B0604020202020204" pitchFamily="34" charset="0"/>
            </a:endParaRPr>
          </a:p>
          <a:p>
            <a:pPr>
              <a:lnSpc>
                <a:spcPct val="150000"/>
              </a:lnSpc>
            </a:pPr>
            <a:r>
              <a:rPr lang="en-GB" i="1" dirty="0">
                <a:latin typeface="Arial" panose="020B0604020202020204" pitchFamily="34" charset="0"/>
                <a:cs typeface="Arial" panose="020B0604020202020204" pitchFamily="34" charset="0"/>
              </a:rPr>
              <a:t>If the previous answer is NO, do you think that such a shortcut could improve the quality of the innovation proposal financed by your Structural funds</a:t>
            </a:r>
            <a:r>
              <a:rPr lang="en-GB" i="1"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3" name="CasellaDiTesto 2"/>
          <p:cNvSpPr txBox="1"/>
          <p:nvPr/>
        </p:nvSpPr>
        <p:spPr>
          <a:xfrm>
            <a:off x="-12876" y="3356992"/>
            <a:ext cx="8856984" cy="766877"/>
          </a:xfrm>
          <a:prstGeom prst="rect">
            <a:avLst/>
          </a:prstGeom>
          <a:noFill/>
        </p:spPr>
        <p:txBody>
          <a:bodyPr wrap="square" rtlCol="0">
            <a:spAutoFit/>
          </a:bodyPr>
          <a:lstStyle/>
          <a:p>
            <a:r>
              <a:rPr lang="en-GB" b="1" dirty="0" smtClean="0">
                <a:latin typeface="Arial" panose="020B0604020202020204" pitchFamily="34" charset="0"/>
                <a:cs typeface="Arial" panose="020B0604020202020204" pitchFamily="34" charset="0"/>
              </a:rPr>
              <a:t>COMMENTS</a:t>
            </a:r>
          </a:p>
          <a:p>
            <a:pPr>
              <a:lnSpc>
                <a:spcPts val="2800"/>
              </a:lnSpc>
              <a:spcBef>
                <a:spcPts val="300"/>
              </a:spcBef>
            </a:pPr>
            <a:r>
              <a:rPr lang="en-GB" dirty="0">
                <a:latin typeface="Arial" panose="020B0604020202020204" pitchFamily="34" charset="0"/>
                <a:cs typeface="Arial" panose="020B0604020202020204" pitchFamily="34" charset="0"/>
              </a:rPr>
              <a:t>F</a:t>
            </a:r>
            <a:r>
              <a:rPr lang="en-GB" dirty="0" smtClean="0">
                <a:latin typeface="Arial" panose="020B0604020202020204" pitchFamily="34" charset="0"/>
                <a:cs typeface="Arial" panose="020B0604020202020204" pitchFamily="34" charset="0"/>
              </a:rPr>
              <a:t>our </a:t>
            </a:r>
            <a:r>
              <a:rPr lang="en-GB" dirty="0">
                <a:latin typeface="Arial" panose="020B0604020202020204" pitchFamily="34" charset="0"/>
                <a:cs typeface="Arial" panose="020B0604020202020204" pitchFamily="34" charset="0"/>
              </a:rPr>
              <a:t>positive </a:t>
            </a:r>
            <a:r>
              <a:rPr lang="en-GB" dirty="0" smtClean="0">
                <a:latin typeface="Arial" panose="020B0604020202020204" pitchFamily="34" charset="0"/>
                <a:cs typeface="Arial" panose="020B0604020202020204" pitchFamily="34" charset="0"/>
              </a:rPr>
              <a:t>comments and 3 negative ones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5588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86575" y="476672"/>
            <a:ext cx="8568952" cy="5234766"/>
          </a:xfrm>
          <a:prstGeom prst="rect">
            <a:avLst/>
          </a:prstGeom>
          <a:noFill/>
        </p:spPr>
        <p:txBody>
          <a:bodyPr wrap="square" rtlCol="0">
            <a:spAutoFit/>
          </a:bodyPr>
          <a:lstStyle/>
          <a:p>
            <a:pPr algn="just">
              <a:lnSpc>
                <a:spcPts val="2800"/>
              </a:lnSpc>
              <a:spcBef>
                <a:spcPts val="300"/>
              </a:spcBef>
              <a:spcAft>
                <a:spcPts val="300"/>
              </a:spcAft>
            </a:pPr>
            <a:r>
              <a:rPr lang="en-GB" b="1" dirty="0" smtClean="0">
                <a:effectLst/>
                <a:latin typeface="Arial"/>
                <a:ea typeface="Times New Roman"/>
              </a:rPr>
              <a:t>CONCLUSIONS</a:t>
            </a:r>
          </a:p>
          <a:p>
            <a:pPr algn="just">
              <a:lnSpc>
                <a:spcPts val="2800"/>
              </a:lnSpc>
              <a:spcBef>
                <a:spcPts val="300"/>
              </a:spcBef>
              <a:spcAft>
                <a:spcPts val="300"/>
              </a:spcAft>
            </a:pPr>
            <a:endParaRPr lang="en-GB" b="1" dirty="0" smtClean="0">
              <a:effectLst/>
              <a:latin typeface="Arial"/>
              <a:ea typeface="Times New Roman"/>
            </a:endParaRPr>
          </a:p>
          <a:p>
            <a:pPr marL="285750" indent="-285750" algn="just">
              <a:spcBef>
                <a:spcPts val="300"/>
              </a:spcBef>
              <a:spcAft>
                <a:spcPts val="1200"/>
              </a:spcAft>
              <a:buFont typeface="Arial" panose="020B0604020202020204" pitchFamily="34" charset="0"/>
              <a:buChar char="•"/>
            </a:pPr>
            <a:r>
              <a:rPr lang="en-GB" sz="2400" dirty="0" smtClean="0">
                <a:latin typeface="Arial"/>
                <a:ea typeface="Times New Roman"/>
              </a:rPr>
              <a:t>Need of a tool allowing entrepreneurs to surf among the H2020 results, in order to not jeopardize the Commission’s efforts in R&amp;I programme </a:t>
            </a:r>
          </a:p>
          <a:p>
            <a:pPr marL="285750" indent="-285750" algn="just">
              <a:spcBef>
                <a:spcPts val="300"/>
              </a:spcBef>
              <a:spcAft>
                <a:spcPts val="1200"/>
              </a:spcAft>
              <a:buFont typeface="Arial" panose="020B0604020202020204" pitchFamily="34" charset="0"/>
              <a:buChar char="•"/>
            </a:pPr>
            <a:r>
              <a:rPr lang="en-GB" sz="2400" dirty="0" smtClean="0">
                <a:latin typeface="Arial"/>
                <a:ea typeface="Times New Roman"/>
              </a:rPr>
              <a:t>“Seal of Excellence well known and appreciated, but very few </a:t>
            </a:r>
            <a:r>
              <a:rPr lang="en-GB" sz="2400" u="sng" dirty="0" smtClean="0">
                <a:latin typeface="Arial"/>
                <a:ea typeface="Times New Roman"/>
              </a:rPr>
              <a:t>practical</a:t>
            </a:r>
            <a:r>
              <a:rPr lang="en-GB" sz="2400" dirty="0" smtClean="0">
                <a:latin typeface="Arial"/>
                <a:ea typeface="Times New Roman"/>
              </a:rPr>
              <a:t> results</a:t>
            </a:r>
          </a:p>
          <a:p>
            <a:pPr marL="285750" indent="-285750" algn="just">
              <a:spcBef>
                <a:spcPts val="300"/>
              </a:spcBef>
              <a:spcAft>
                <a:spcPts val="1200"/>
              </a:spcAft>
              <a:buFont typeface="Arial" panose="020B0604020202020204" pitchFamily="34" charset="0"/>
              <a:buChar char="•"/>
            </a:pPr>
            <a:r>
              <a:rPr lang="en-GB" sz="2400" dirty="0" smtClean="0">
                <a:effectLst/>
                <a:latin typeface="Arial"/>
                <a:ea typeface="Times New Roman"/>
              </a:rPr>
              <a:t>The majority of the regions is available, even if “in principle”, to finance their partners in well ranked but not financed H2020 projects</a:t>
            </a:r>
          </a:p>
          <a:p>
            <a:pPr marL="285750" indent="-285750" algn="just">
              <a:spcBef>
                <a:spcPts val="300"/>
              </a:spcBef>
              <a:spcAft>
                <a:spcPts val="1200"/>
              </a:spcAft>
              <a:buFont typeface="Arial" panose="020B0604020202020204" pitchFamily="34" charset="0"/>
              <a:buChar char="•"/>
            </a:pPr>
            <a:r>
              <a:rPr lang="en-GB" sz="2400" dirty="0" smtClean="0">
                <a:latin typeface="Arial"/>
                <a:ea typeface="Times New Roman"/>
              </a:rPr>
              <a:t>No shortcuts for proposals that are H2020 follow up in almost all the regions</a:t>
            </a:r>
            <a:endParaRPr lang="en-GB" sz="2400" dirty="0">
              <a:effectLst/>
              <a:latin typeface="Arial"/>
              <a:ea typeface="Times New Roman"/>
            </a:endParaRPr>
          </a:p>
        </p:txBody>
      </p:sp>
    </p:spTree>
    <p:extLst>
      <p:ext uri="{BB962C8B-B14F-4D97-AF65-F5344CB8AC3E}">
        <p14:creationId xmlns:p14="http://schemas.microsoft.com/office/powerpoint/2010/main" val="698031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72480"/>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cs typeface="Arial" pitchFamily="34" charset="0"/>
              </a:rPr>
              <a:t/>
            </a:r>
            <a:br>
              <a:rPr kumimoji="0" lang="it-IT" altLang="it-IT" sz="1800" b="0" i="0" u="none" strike="noStrike" cap="none" normalizeH="0" baseline="0" dirty="0" smtClean="0">
                <a:ln>
                  <a:noFill/>
                </a:ln>
                <a:solidFill>
                  <a:schemeClr val="tx1"/>
                </a:solidFill>
                <a:effectLst/>
                <a:latin typeface="Arial" pitchFamily="34" charset="0"/>
                <a:cs typeface="Arial" pitchFamily="34" charset="0"/>
              </a:rPr>
            </a:br>
            <a:endParaRPr kumimoji="0" lang="en-GB" alt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ttangolo 3"/>
          <p:cNvSpPr/>
          <p:nvPr/>
        </p:nvSpPr>
        <p:spPr>
          <a:xfrm>
            <a:off x="323528" y="980728"/>
            <a:ext cx="8419717" cy="4539704"/>
          </a:xfrm>
          <a:prstGeom prst="rect">
            <a:avLst/>
          </a:prstGeom>
        </p:spPr>
        <p:txBody>
          <a:bodyPr wrap="square">
            <a:spAutoFit/>
          </a:bodyPr>
          <a:lstStyle/>
          <a:p>
            <a:pPr algn="ctr" fontAlgn="base">
              <a:spcBef>
                <a:spcPct val="0"/>
              </a:spcBef>
              <a:spcAft>
                <a:spcPct val="0"/>
              </a:spcAft>
            </a:pPr>
            <a:r>
              <a:rPr lang="en-GB" altLang="it-IT" sz="4000" b="1" dirty="0" smtClean="0">
                <a:ea typeface="Times New Roman" pitchFamily="18" charset="0"/>
                <a:cs typeface="Arial" pitchFamily="34" charset="0"/>
              </a:rPr>
              <a:t>INTRODUCTION</a:t>
            </a:r>
          </a:p>
          <a:p>
            <a:pPr algn="just" fontAlgn="base">
              <a:spcBef>
                <a:spcPct val="0"/>
              </a:spcBef>
              <a:spcAft>
                <a:spcPct val="0"/>
              </a:spcAft>
            </a:pPr>
            <a:endParaRPr lang="en-GB" altLang="it-IT" sz="2000" b="1" dirty="0">
              <a:ea typeface="Times New Roman" pitchFamily="18" charset="0"/>
              <a:cs typeface="Arial" pitchFamily="34" charset="0"/>
            </a:endParaRPr>
          </a:p>
          <a:p>
            <a:pPr algn="just" fontAlgn="base">
              <a:spcBef>
                <a:spcPct val="0"/>
              </a:spcBef>
              <a:spcAft>
                <a:spcPct val="0"/>
              </a:spcAft>
            </a:pPr>
            <a:endParaRPr lang="en-GB" altLang="it-IT" sz="2000" b="1" dirty="0" smtClean="0">
              <a:ea typeface="Times New Roman" pitchFamily="18" charset="0"/>
              <a:cs typeface="Arial" pitchFamily="34" charset="0"/>
            </a:endParaRPr>
          </a:p>
          <a:p>
            <a:pPr algn="just" fontAlgn="base">
              <a:spcBef>
                <a:spcPct val="0"/>
              </a:spcBef>
              <a:spcAft>
                <a:spcPct val="0"/>
              </a:spcAft>
            </a:pPr>
            <a:r>
              <a:rPr lang="en-GB" altLang="it-IT" sz="2000" b="1" dirty="0" smtClean="0">
                <a:ea typeface="Times New Roman" pitchFamily="18" charset="0"/>
                <a:cs typeface="Arial" pitchFamily="34" charset="0"/>
              </a:rPr>
              <a:t>Anonymous questionnaire sent on December 2016</a:t>
            </a:r>
            <a:endParaRPr lang="en-GB" altLang="it-IT" sz="2000" b="1" dirty="0">
              <a:ea typeface="Times New Roman" pitchFamily="18" charset="0"/>
              <a:cs typeface="Arial" pitchFamily="34" charset="0"/>
            </a:endParaRPr>
          </a:p>
          <a:p>
            <a:pPr lvl="0" algn="just" fontAlgn="base">
              <a:spcBef>
                <a:spcPct val="0"/>
              </a:spcBef>
              <a:spcAft>
                <a:spcPct val="0"/>
              </a:spcAft>
            </a:pPr>
            <a:endParaRPr lang="en-GB" altLang="it-IT" sz="2000" b="1" dirty="0">
              <a:ea typeface="Times New Roman" pitchFamily="18" charset="0"/>
              <a:cs typeface="Arial" pitchFamily="34" charset="0"/>
            </a:endParaRPr>
          </a:p>
          <a:p>
            <a:pPr lvl="0" algn="just" fontAlgn="base">
              <a:spcBef>
                <a:spcPct val="0"/>
              </a:spcBef>
              <a:spcAft>
                <a:spcPct val="0"/>
              </a:spcAft>
            </a:pPr>
            <a:r>
              <a:rPr kumimoji="0" lang="en-GB" altLang="it-IT" sz="2000" b="1" i="0" u="none" strike="noStrike" cap="none" normalizeH="0" baseline="0" dirty="0" smtClean="0">
                <a:ln>
                  <a:noFill/>
                </a:ln>
                <a:solidFill>
                  <a:schemeClr val="tx1"/>
                </a:solidFill>
                <a:effectLst/>
                <a:ea typeface="Times New Roman" pitchFamily="18" charset="0"/>
                <a:cs typeface="Arial" pitchFamily="34" charset="0"/>
              </a:rPr>
              <a:t>First set of questions, to have a first general overview</a:t>
            </a:r>
          </a:p>
          <a:p>
            <a:pPr lvl="0" algn="just" fontAlgn="base">
              <a:spcBef>
                <a:spcPct val="0"/>
              </a:spcBef>
              <a:spcAft>
                <a:spcPct val="0"/>
              </a:spcAft>
            </a:pPr>
            <a:endParaRPr lang="en-GB" altLang="it-IT" sz="2000" b="1" dirty="0">
              <a:ea typeface="Times New Roman" pitchFamily="18" charset="0"/>
              <a:cs typeface="Arial" pitchFamily="34" charset="0"/>
            </a:endParaRPr>
          </a:p>
          <a:p>
            <a:pPr lvl="0" algn="just" fontAlgn="base">
              <a:spcBef>
                <a:spcPct val="0"/>
              </a:spcBef>
              <a:spcAft>
                <a:spcPct val="0"/>
              </a:spcAft>
            </a:pPr>
            <a:r>
              <a:rPr kumimoji="0" lang="en-GB" altLang="it-IT" sz="2000" b="1" i="0" u="none" strike="noStrike" cap="none" normalizeH="0" baseline="0" dirty="0" smtClean="0">
                <a:ln>
                  <a:noFill/>
                </a:ln>
                <a:solidFill>
                  <a:schemeClr val="tx1"/>
                </a:solidFill>
                <a:effectLst/>
                <a:ea typeface="Times New Roman" pitchFamily="18" charset="0"/>
                <a:cs typeface="Arial" pitchFamily="34" charset="0"/>
              </a:rPr>
              <a:t>General queries, not yet specifically dealing with Circular Economy and S3</a:t>
            </a:r>
          </a:p>
          <a:p>
            <a:pPr lvl="0" algn="just" fontAlgn="base">
              <a:spcBef>
                <a:spcPct val="0"/>
              </a:spcBef>
              <a:spcAft>
                <a:spcPct val="0"/>
              </a:spcAft>
            </a:pPr>
            <a:endParaRPr lang="en-GB" altLang="it-IT" sz="2000" b="1" dirty="0">
              <a:ea typeface="Times New Roman" pitchFamily="18" charset="0"/>
              <a:cs typeface="Arial" pitchFamily="34" charset="0"/>
            </a:endParaRPr>
          </a:p>
          <a:p>
            <a:pPr lvl="0" algn="just" fontAlgn="base">
              <a:spcBef>
                <a:spcPct val="0"/>
              </a:spcBef>
              <a:spcAft>
                <a:spcPct val="0"/>
              </a:spcAft>
            </a:pPr>
            <a:r>
              <a:rPr kumimoji="0" lang="en-GB" altLang="it-IT" sz="2000" b="1" i="0" u="none" strike="noStrike" cap="none" normalizeH="0" baseline="0" dirty="0" smtClean="0">
                <a:ln>
                  <a:noFill/>
                </a:ln>
                <a:solidFill>
                  <a:schemeClr val="tx1"/>
                </a:solidFill>
                <a:effectLst/>
                <a:ea typeface="Times New Roman" pitchFamily="18" charset="0"/>
                <a:cs typeface="Arial" pitchFamily="34" charset="0"/>
              </a:rPr>
              <a:t>Targeted to regional officers dealing with Structural Funds</a:t>
            </a:r>
          </a:p>
          <a:p>
            <a:pPr lvl="0" algn="just" fontAlgn="base">
              <a:spcBef>
                <a:spcPct val="0"/>
              </a:spcBef>
              <a:spcAft>
                <a:spcPct val="0"/>
              </a:spcAft>
            </a:pPr>
            <a:endParaRPr kumimoji="0" lang="it-IT" altLang="it-IT" sz="1100" b="0" i="0" u="none"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pPr>
            <a:endParaRPr lang="en-GB" altLang="it-IT" sz="2000" b="1" dirty="0">
              <a:ea typeface="Times New Roman" pitchFamily="18" charset="0"/>
              <a:cs typeface="Arial" pitchFamily="34" charset="0"/>
            </a:endParaRPr>
          </a:p>
          <a:p>
            <a:pPr lvl="0" algn="just" eaLnBrk="0" fontAlgn="base" hangingPunct="0">
              <a:spcBef>
                <a:spcPct val="0"/>
              </a:spcBef>
              <a:spcAft>
                <a:spcPct val="0"/>
              </a:spcAft>
            </a:pPr>
            <a:r>
              <a:rPr lang="en-GB" altLang="it-IT" sz="2000" b="1" dirty="0" smtClean="0">
                <a:ea typeface="Times New Roman" pitchFamily="18" charset="0"/>
                <a:cs typeface="Arial" pitchFamily="34" charset="0"/>
              </a:rPr>
              <a:t>11 </a:t>
            </a:r>
            <a:r>
              <a:rPr lang="en-GB" altLang="it-IT" sz="2000" b="1" dirty="0">
                <a:ea typeface="Times New Roman" pitchFamily="18" charset="0"/>
                <a:cs typeface="Arial" pitchFamily="34" charset="0"/>
              </a:rPr>
              <a:t>replies received  from 10 </a:t>
            </a:r>
            <a:r>
              <a:rPr lang="en-GB" altLang="it-IT" sz="2000" b="1" dirty="0" smtClean="0">
                <a:ea typeface="Times New Roman" pitchFamily="18" charset="0"/>
                <a:cs typeface="Arial" pitchFamily="34" charset="0"/>
              </a:rPr>
              <a:t>regions </a:t>
            </a:r>
            <a:r>
              <a:rPr lang="en-GB" altLang="it-IT" sz="1600" dirty="0" smtClean="0">
                <a:ea typeface="Times New Roman" pitchFamily="18" charset="0"/>
                <a:cs typeface="Arial" pitchFamily="34" charset="0"/>
              </a:rPr>
              <a:t>(two offices from one region)</a:t>
            </a:r>
            <a:endParaRPr lang="en-GB" altLang="it-IT" sz="1600" dirty="0">
              <a:ea typeface="Times New Roman" pitchFamily="18" charset="0"/>
              <a:cs typeface="Arial" pitchFamily="34" charset="0"/>
            </a:endParaRPr>
          </a:p>
          <a:p>
            <a:pPr lvl="0" algn="just" eaLnBrk="0" fontAlgn="base" hangingPunct="0">
              <a:spcBef>
                <a:spcPct val="0"/>
              </a:spcBef>
              <a:spcAft>
                <a:spcPct val="0"/>
              </a:spcAft>
            </a:pPr>
            <a:endParaRPr kumimoji="0" lang="en-GB" altLang="it-IT"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79856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72480"/>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cs typeface="Arial" pitchFamily="34" charset="0"/>
              </a:rPr>
              <a:t/>
            </a:r>
            <a:br>
              <a:rPr kumimoji="0" lang="it-IT" altLang="it-IT" sz="1800" b="0" i="0" u="none" strike="noStrike" cap="none" normalizeH="0" baseline="0" dirty="0" smtClean="0">
                <a:ln>
                  <a:noFill/>
                </a:ln>
                <a:solidFill>
                  <a:schemeClr val="tx1"/>
                </a:solidFill>
                <a:effectLst/>
                <a:latin typeface="Arial" pitchFamily="34" charset="0"/>
                <a:cs typeface="Arial" pitchFamily="34" charset="0"/>
              </a:rPr>
            </a:br>
            <a:endParaRPr kumimoji="0" lang="en-GB" alt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ttangolo 3"/>
          <p:cNvSpPr/>
          <p:nvPr/>
        </p:nvSpPr>
        <p:spPr>
          <a:xfrm>
            <a:off x="184731" y="335846"/>
            <a:ext cx="8419717" cy="1400383"/>
          </a:xfrm>
          <a:prstGeom prst="rect">
            <a:avLst/>
          </a:prstGeom>
        </p:spPr>
        <p:txBody>
          <a:bodyPr wrap="square">
            <a:spAutoFit/>
          </a:bodyPr>
          <a:lstStyle/>
          <a:p>
            <a:pPr lvl="0" algn="just" fontAlgn="base">
              <a:spcBef>
                <a:spcPct val="0"/>
              </a:spcBef>
              <a:spcAft>
                <a:spcPct val="0"/>
              </a:spcAft>
            </a:pPr>
            <a:r>
              <a:rPr kumimoji="0" lang="en-GB" altLang="it-IT"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Question 1</a:t>
            </a:r>
          </a:p>
          <a:p>
            <a:pPr lvl="0" algn="just" fontAlgn="base">
              <a:spcBef>
                <a:spcPct val="0"/>
              </a:spcBef>
              <a:spcAft>
                <a:spcPct val="0"/>
              </a:spcAft>
            </a:pPr>
            <a:endParaRPr kumimoji="0" lang="it-IT" altLang="it-IT" sz="11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n-GB" altLang="it-IT"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When a subject in your Region decides to apply to your Structural Funds for Innovation, is there any tool available for looking at the results of H2020 (or previous FP7) projects that may be used for their innovation purposes?</a:t>
            </a:r>
            <a:endParaRPr kumimoji="0" lang="en-GB" altLang="it-IT"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Grafico 6"/>
          <p:cNvGraphicFramePr>
            <a:graphicFrameLocks/>
          </p:cNvGraphicFramePr>
          <p:nvPr>
            <p:extLst>
              <p:ext uri="{D42A27DB-BD31-4B8C-83A1-F6EECF244321}">
                <p14:modId xmlns:p14="http://schemas.microsoft.com/office/powerpoint/2010/main" val="1796545940"/>
              </p:ext>
            </p:extLst>
          </p:nvPr>
        </p:nvGraphicFramePr>
        <p:xfrm>
          <a:off x="899592" y="2057400"/>
          <a:ext cx="7344816" cy="42519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1690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61636" y="1412776"/>
            <a:ext cx="8352928" cy="4093428"/>
          </a:xfrm>
          <a:prstGeom prst="rect">
            <a:avLst/>
          </a:prstGeom>
          <a:noFill/>
        </p:spPr>
        <p:txBody>
          <a:bodyPr wrap="square" rtlCol="0">
            <a:spAutoFit/>
          </a:bodyPr>
          <a:lstStyle/>
          <a:p>
            <a:r>
              <a:rPr lang="en-US" sz="2000" b="1" dirty="0">
                <a:latin typeface="Arial" pitchFamily="34" charset="0"/>
                <a:ea typeface="Times New Roman" pitchFamily="18" charset="0"/>
                <a:cs typeface="Arial" pitchFamily="34" charset="0"/>
              </a:rPr>
              <a:t>Questions 2 and </a:t>
            </a:r>
            <a:r>
              <a:rPr lang="en-US" sz="2000" b="1" dirty="0" smtClean="0">
                <a:latin typeface="Arial" pitchFamily="34" charset="0"/>
                <a:ea typeface="Times New Roman" pitchFamily="18" charset="0"/>
                <a:cs typeface="Arial" pitchFamily="34" charset="0"/>
              </a:rPr>
              <a:t>3</a:t>
            </a:r>
          </a:p>
          <a:p>
            <a:endParaRPr lang="en-US" sz="2000" b="1" dirty="0">
              <a:latin typeface="Arial" pitchFamily="34" charset="0"/>
              <a:ea typeface="Times New Roman" pitchFamily="18" charset="0"/>
              <a:cs typeface="Arial" pitchFamily="34" charset="0"/>
            </a:endParaRPr>
          </a:p>
          <a:p>
            <a:r>
              <a:rPr lang="en-GB" sz="2000" i="1" dirty="0">
                <a:latin typeface="Arial" pitchFamily="34" charset="0"/>
                <a:ea typeface="Times New Roman" pitchFamily="18" charset="0"/>
                <a:cs typeface="Arial" pitchFamily="34" charset="0"/>
              </a:rPr>
              <a:t>If the previous answer is YES, did you receive any application linked to the results of a previous H2020 or FP7 project? If yes, please indicate the number of applications</a:t>
            </a:r>
            <a:r>
              <a:rPr lang="en-GB" sz="2000" i="1" dirty="0" smtClean="0">
                <a:latin typeface="Arial" pitchFamily="34" charset="0"/>
                <a:ea typeface="Times New Roman" pitchFamily="18" charset="0"/>
                <a:cs typeface="Arial" pitchFamily="34" charset="0"/>
              </a:rPr>
              <a:t>.</a:t>
            </a:r>
          </a:p>
          <a:p>
            <a:endParaRPr lang="en-US" sz="2000" i="1" dirty="0">
              <a:latin typeface="Arial" pitchFamily="34" charset="0"/>
              <a:ea typeface="Times New Roman" pitchFamily="18" charset="0"/>
              <a:cs typeface="Arial" pitchFamily="34" charset="0"/>
            </a:endParaRPr>
          </a:p>
          <a:p>
            <a:r>
              <a:rPr lang="en-GB" sz="2000" i="1" dirty="0">
                <a:latin typeface="Arial" pitchFamily="34" charset="0"/>
                <a:ea typeface="Times New Roman" pitchFamily="18" charset="0"/>
                <a:cs typeface="Arial" pitchFamily="34" charset="0"/>
              </a:rPr>
              <a:t>If the previous answer is YES how many of the above applications were financed?</a:t>
            </a:r>
            <a:endParaRPr lang="en-US" sz="2000" i="1" dirty="0">
              <a:latin typeface="Arial" pitchFamily="34" charset="0"/>
              <a:ea typeface="Times New Roman" pitchFamily="18" charset="0"/>
              <a:cs typeface="Arial" pitchFamily="34" charset="0"/>
            </a:endParaRPr>
          </a:p>
          <a:p>
            <a:endParaRPr lang="en-GB" sz="2000" i="1" dirty="0">
              <a:latin typeface="Arial" pitchFamily="34" charset="0"/>
              <a:ea typeface="Times New Roman" pitchFamily="18" charset="0"/>
              <a:cs typeface="Arial" pitchFamily="34" charset="0"/>
            </a:endParaRPr>
          </a:p>
          <a:p>
            <a:endParaRPr lang="en-GB" sz="2000" i="1" dirty="0">
              <a:latin typeface="Arial" pitchFamily="34" charset="0"/>
              <a:ea typeface="Times New Roman" pitchFamily="18" charset="0"/>
              <a:cs typeface="Arial" pitchFamily="34" charset="0"/>
            </a:endParaRPr>
          </a:p>
          <a:p>
            <a:r>
              <a:rPr lang="en-GB" sz="2000" dirty="0">
                <a:latin typeface="Arial" pitchFamily="34" charset="0"/>
                <a:ea typeface="Times New Roman" pitchFamily="18" charset="0"/>
                <a:cs typeface="Arial" pitchFamily="34" charset="0"/>
              </a:rPr>
              <a:t>None of the participating regions received applications linked to the results of previous H2020 of FP7 project, thus such projects were not financed.</a:t>
            </a:r>
            <a:endParaRPr lang="en-US" sz="2000" dirty="0">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3700854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251520" y="404664"/>
            <a:ext cx="8136904" cy="1077218"/>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Question 4</a:t>
            </a:r>
          </a:p>
          <a:p>
            <a:endParaRPr lang="en-GB" sz="2000" dirty="0" smtClean="0">
              <a:latin typeface="Arial" panose="020B0604020202020204" pitchFamily="34" charset="0"/>
              <a:cs typeface="Arial" panose="020B0604020202020204" pitchFamily="34" charset="0"/>
            </a:endParaRPr>
          </a:p>
          <a:p>
            <a:r>
              <a:rPr lang="en-GB" sz="2400" i="1" dirty="0" smtClean="0">
                <a:latin typeface="Arial" panose="020B0604020202020204" pitchFamily="34" charset="0"/>
                <a:cs typeface="Arial" panose="020B0604020202020204" pitchFamily="34" charset="0"/>
              </a:rPr>
              <a:t>Are </a:t>
            </a:r>
            <a:r>
              <a:rPr lang="en-GB" sz="2400" i="1" dirty="0">
                <a:latin typeface="Arial" panose="020B0604020202020204" pitchFamily="34" charset="0"/>
                <a:cs typeface="Arial" panose="020B0604020202020204" pitchFamily="34" charset="0"/>
              </a:rPr>
              <a:t>you aware about the “Seal of Excellence” initiative</a:t>
            </a:r>
            <a:r>
              <a:rPr lang="en-GB" sz="2400" i="1" dirty="0" smtClean="0">
                <a:latin typeface="Arial" panose="020B0604020202020204" pitchFamily="34" charset="0"/>
                <a:cs typeface="Arial" panose="020B0604020202020204" pitchFamily="34" charset="0"/>
              </a:rPr>
              <a:t>?</a:t>
            </a:r>
            <a:endParaRPr lang="en-US" sz="2400" i="1" dirty="0">
              <a:latin typeface="Arial" panose="020B0604020202020204" pitchFamily="34" charset="0"/>
              <a:cs typeface="Arial" panose="020B0604020202020204" pitchFamily="34" charset="0"/>
            </a:endParaRPr>
          </a:p>
        </p:txBody>
      </p:sp>
      <p:graphicFrame>
        <p:nvGraphicFramePr>
          <p:cNvPr id="8" name="Grafico 7"/>
          <p:cNvGraphicFramePr>
            <a:graphicFrameLocks/>
          </p:cNvGraphicFramePr>
          <p:nvPr>
            <p:extLst>
              <p:ext uri="{D42A27DB-BD31-4B8C-83A1-F6EECF244321}">
                <p14:modId xmlns:p14="http://schemas.microsoft.com/office/powerpoint/2010/main" val="3368602035"/>
              </p:ext>
            </p:extLst>
          </p:nvPr>
        </p:nvGraphicFramePr>
        <p:xfrm>
          <a:off x="539552" y="1700808"/>
          <a:ext cx="7416824" cy="41044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96068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404664"/>
            <a:ext cx="8496943" cy="1292662"/>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Questions 5 and 6</a:t>
            </a:r>
            <a:endParaRPr lang="en-US" sz="20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GB" sz="2000" i="1" dirty="0">
                <a:latin typeface="Arial" panose="020B0604020202020204" pitchFamily="34" charset="0"/>
                <a:cs typeface="Arial" panose="020B0604020202020204" pitchFamily="34" charset="0"/>
              </a:rPr>
              <a:t>If the previous answer is YES, did you receive any application for funding by a SME showing its “Seal of Excellence</a:t>
            </a:r>
            <a:r>
              <a:rPr lang="en-GB" sz="2000" i="1" dirty="0" smtClean="0">
                <a:latin typeface="Arial" panose="020B0604020202020204" pitchFamily="34" charset="0"/>
                <a:cs typeface="Arial" panose="020B0604020202020204" pitchFamily="34" charset="0"/>
              </a:rPr>
              <a:t>”?</a:t>
            </a:r>
            <a:endParaRPr lang="en-US" dirty="0"/>
          </a:p>
        </p:txBody>
      </p:sp>
      <p:sp>
        <p:nvSpPr>
          <p:cNvPr id="3" name="CasellaDiTesto 2"/>
          <p:cNvSpPr txBox="1"/>
          <p:nvPr/>
        </p:nvSpPr>
        <p:spPr>
          <a:xfrm>
            <a:off x="395536" y="4725144"/>
            <a:ext cx="8496942" cy="147732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Two partners</a:t>
            </a:r>
            <a:r>
              <a:rPr lang="en-US" dirty="0">
                <a:latin typeface="Arial" panose="020B0604020202020204" pitchFamily="34" charset="0"/>
                <a:cs typeface="Arial" panose="020B0604020202020204" pitchFamily="34" charset="0"/>
              </a:rPr>
              <a:t> received application for funding by SME that gained the “Seal of Excellence” label</a:t>
            </a:r>
            <a:r>
              <a:rPr lang="en-US" dirty="0" smtClean="0">
                <a:latin typeface="Arial" panose="020B0604020202020204" pitchFamily="34" charset="0"/>
                <a:cs typeface="Arial" panose="020B0604020202020204" pitchFamily="34" charset="0"/>
              </a:rPr>
              <a:t>.</a:t>
            </a:r>
          </a:p>
          <a:p>
            <a:r>
              <a:rPr lang="en-GB" dirty="0">
                <a:latin typeface="Arial"/>
                <a:ea typeface="Times New Roman"/>
              </a:rPr>
              <a:t>There were 2 “Seal of Excellence” applications financed among the 10 considered regions. The two applications were financed by one participant.</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6" name="Grafico 5"/>
          <p:cNvGraphicFramePr>
            <a:graphicFrameLocks/>
          </p:cNvGraphicFramePr>
          <p:nvPr>
            <p:extLst>
              <p:ext uri="{D42A27DB-BD31-4B8C-83A1-F6EECF244321}">
                <p14:modId xmlns:p14="http://schemas.microsoft.com/office/powerpoint/2010/main" val="4147220086"/>
              </p:ext>
            </p:extLst>
          </p:nvPr>
        </p:nvGraphicFramePr>
        <p:xfrm>
          <a:off x="1619672" y="1683370"/>
          <a:ext cx="5544616" cy="31004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2858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8801" y="38169"/>
            <a:ext cx="8928992" cy="3470181"/>
          </a:xfrm>
          <a:prstGeom prst="rect">
            <a:avLst/>
          </a:prstGeom>
          <a:noFill/>
        </p:spPr>
        <p:txBody>
          <a:bodyPr wrap="square" rtlCol="0">
            <a:spAutoFit/>
          </a:bodyPr>
          <a:lstStyle/>
          <a:p>
            <a:pPr algn="just">
              <a:lnSpc>
                <a:spcPct val="150000"/>
              </a:lnSpc>
              <a:spcAft>
                <a:spcPts val="600"/>
              </a:spcAft>
            </a:pPr>
            <a:r>
              <a:rPr lang="en-US" sz="2000" b="1" dirty="0">
                <a:latin typeface="Arial"/>
                <a:ea typeface="Times New Roman"/>
              </a:rPr>
              <a:t>Question 7</a:t>
            </a:r>
            <a:endParaRPr lang="en-US" dirty="0">
              <a:latin typeface="Arial"/>
              <a:ea typeface="Times New Roman"/>
            </a:endParaRPr>
          </a:p>
          <a:p>
            <a:pPr algn="just">
              <a:spcBef>
                <a:spcPts val="600"/>
              </a:spcBef>
              <a:spcAft>
                <a:spcPts val="600"/>
              </a:spcAft>
            </a:pPr>
            <a:r>
              <a:rPr lang="en-US" dirty="0">
                <a:solidFill>
                  <a:srgbClr val="000000"/>
                </a:solidFill>
                <a:latin typeface="Arial"/>
                <a:ea typeface="Calibri"/>
              </a:rPr>
              <a:t>Please give your opinion about the “Seal of Excellence”.</a:t>
            </a:r>
            <a:endParaRPr lang="en-US" sz="2000" dirty="0">
              <a:solidFill>
                <a:srgbClr val="000000"/>
              </a:solidFill>
              <a:ea typeface="Calibri"/>
            </a:endParaRPr>
          </a:p>
          <a:p>
            <a:pPr marL="342900" lvl="0" indent="-342900" algn="just">
              <a:spcBef>
                <a:spcPts val="300"/>
              </a:spcBef>
              <a:spcAft>
                <a:spcPts val="1800"/>
              </a:spcAft>
              <a:buFont typeface="+mj-lt"/>
              <a:buAutoNum type="alphaLcPeriod"/>
            </a:pPr>
            <a:r>
              <a:rPr lang="en-US" sz="1700" dirty="0">
                <a:solidFill>
                  <a:srgbClr val="000000"/>
                </a:solidFill>
                <a:latin typeface="Arial"/>
                <a:ea typeface="Calibri"/>
              </a:rPr>
              <a:t>It is a good initiative, because we can use the Seal of Excellence to trust a proposal already well evaluated by the Commission Services, thus saving efforts and time for the evaluation of the proposals  </a:t>
            </a:r>
            <a:endParaRPr lang="en-US" sz="1700" dirty="0">
              <a:solidFill>
                <a:srgbClr val="000000"/>
              </a:solidFill>
              <a:ea typeface="Calibri"/>
            </a:endParaRPr>
          </a:p>
          <a:p>
            <a:pPr marL="342900" lvl="0" indent="-342900" algn="just">
              <a:spcBef>
                <a:spcPts val="300"/>
              </a:spcBef>
              <a:spcAft>
                <a:spcPts val="1800"/>
              </a:spcAft>
              <a:buFont typeface="+mj-lt"/>
              <a:buAutoNum type="alphaLcPeriod"/>
            </a:pPr>
            <a:r>
              <a:rPr lang="en-US" sz="1700" dirty="0">
                <a:solidFill>
                  <a:srgbClr val="000000"/>
                </a:solidFill>
                <a:latin typeface="Arial"/>
                <a:ea typeface="Calibri"/>
              </a:rPr>
              <a:t>Nice initiative, but we in any case will follow our procedures, eventually increasing the score of the proposal </a:t>
            </a:r>
            <a:endParaRPr lang="en-US" sz="1700" dirty="0">
              <a:solidFill>
                <a:srgbClr val="000000"/>
              </a:solidFill>
              <a:ea typeface="Calibri"/>
            </a:endParaRPr>
          </a:p>
          <a:p>
            <a:pPr marL="342900" lvl="0" indent="-342900" algn="just">
              <a:spcBef>
                <a:spcPts val="300"/>
              </a:spcBef>
              <a:spcAft>
                <a:spcPts val="1800"/>
              </a:spcAft>
              <a:buFont typeface="+mj-lt"/>
              <a:buAutoNum type="alphaLcPeriod"/>
            </a:pPr>
            <a:r>
              <a:rPr lang="en-US" sz="1700" dirty="0" smtClean="0">
                <a:solidFill>
                  <a:srgbClr val="000000"/>
                </a:solidFill>
                <a:latin typeface="Arial"/>
                <a:ea typeface="Calibri"/>
              </a:rPr>
              <a:t>We </a:t>
            </a:r>
            <a:r>
              <a:rPr lang="en-US" sz="1700" dirty="0">
                <a:solidFill>
                  <a:srgbClr val="000000"/>
                </a:solidFill>
                <a:latin typeface="Arial"/>
                <a:ea typeface="Calibri"/>
              </a:rPr>
              <a:t>do not consider in any case the Seal of Excellence: the proposal will be managed like the </a:t>
            </a:r>
            <a:r>
              <a:rPr lang="en-US" sz="1700" dirty="0" smtClean="0">
                <a:solidFill>
                  <a:srgbClr val="000000"/>
                </a:solidFill>
                <a:latin typeface="Arial"/>
                <a:ea typeface="Calibri"/>
              </a:rPr>
              <a:t>others</a:t>
            </a:r>
            <a:endParaRPr lang="en-US" sz="1700" dirty="0">
              <a:solidFill>
                <a:srgbClr val="000000"/>
              </a:solidFill>
              <a:ea typeface="Calibri"/>
            </a:endParaRPr>
          </a:p>
        </p:txBody>
      </p:sp>
      <p:graphicFrame>
        <p:nvGraphicFramePr>
          <p:cNvPr id="3" name="Grafico 2"/>
          <p:cNvGraphicFramePr>
            <a:graphicFrameLocks/>
          </p:cNvGraphicFramePr>
          <p:nvPr>
            <p:extLst>
              <p:ext uri="{D42A27DB-BD31-4B8C-83A1-F6EECF244321}">
                <p14:modId xmlns:p14="http://schemas.microsoft.com/office/powerpoint/2010/main" val="1109091815"/>
              </p:ext>
            </p:extLst>
          </p:nvPr>
        </p:nvGraphicFramePr>
        <p:xfrm>
          <a:off x="1691680" y="3284984"/>
          <a:ext cx="6192688" cy="388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6541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7504" y="116632"/>
            <a:ext cx="8928992" cy="4952638"/>
          </a:xfrm>
          <a:prstGeom prst="rect">
            <a:avLst/>
          </a:prstGeom>
          <a:noFill/>
        </p:spPr>
        <p:txBody>
          <a:bodyPr wrap="square" rtlCol="0">
            <a:spAutoFit/>
          </a:bodyPr>
          <a:lstStyle/>
          <a:p>
            <a:pPr algn="just">
              <a:lnSpc>
                <a:spcPct val="150000"/>
              </a:lnSpc>
              <a:spcAft>
                <a:spcPts val="600"/>
              </a:spcAft>
            </a:pPr>
            <a:r>
              <a:rPr lang="en-US" sz="2000" b="1" dirty="0">
                <a:latin typeface="Arial"/>
                <a:ea typeface="Times New Roman"/>
              </a:rPr>
              <a:t>Question 8</a:t>
            </a:r>
            <a:endParaRPr lang="en-US" dirty="0">
              <a:latin typeface="Arial"/>
              <a:ea typeface="Times New Roman"/>
            </a:endParaRPr>
          </a:p>
          <a:p>
            <a:pPr algn="just">
              <a:lnSpc>
                <a:spcPts val="2800"/>
              </a:lnSpc>
              <a:spcBef>
                <a:spcPts val="300"/>
              </a:spcBef>
              <a:spcAft>
                <a:spcPts val="300"/>
              </a:spcAft>
            </a:pPr>
            <a:r>
              <a:rPr lang="en-US" i="1" dirty="0">
                <a:solidFill>
                  <a:srgbClr val="000000"/>
                </a:solidFill>
                <a:latin typeface="Arial"/>
                <a:ea typeface="Calibri"/>
              </a:rPr>
              <a:t>In case one H2020 proposal presented by a consortium having one or more partners coming from your region receives a score of 12 or 13 points out of 15, but it is not financed due to budget limits, could the specific part assigned to subjects belonging to your region be in principle financed by your structural funds? </a:t>
            </a:r>
            <a:r>
              <a:rPr lang="en-US" i="1" dirty="0" smtClean="0">
                <a:solidFill>
                  <a:srgbClr val="000000"/>
                </a:solidFill>
                <a:latin typeface="Arial"/>
                <a:ea typeface="Calibri"/>
              </a:rPr>
              <a:t>   </a:t>
            </a:r>
            <a:r>
              <a:rPr lang="en-US" sz="1600" i="1" dirty="0" smtClean="0">
                <a:solidFill>
                  <a:srgbClr val="000000"/>
                </a:solidFill>
                <a:latin typeface="Arial"/>
                <a:ea typeface="Calibri"/>
              </a:rPr>
              <a:t>(</a:t>
            </a:r>
            <a:r>
              <a:rPr lang="en-US" sz="1600" i="1" dirty="0">
                <a:solidFill>
                  <a:srgbClr val="000000"/>
                </a:solidFill>
                <a:latin typeface="Arial"/>
                <a:ea typeface="Calibri"/>
              </a:rPr>
              <a:t>Please give your answer </a:t>
            </a:r>
            <a:r>
              <a:rPr lang="en-US" sz="1600" b="1" i="1" dirty="0">
                <a:solidFill>
                  <a:srgbClr val="000000"/>
                </a:solidFill>
                <a:latin typeface="Arial"/>
                <a:ea typeface="Calibri"/>
              </a:rPr>
              <a:t>”in principle”, </a:t>
            </a:r>
            <a:r>
              <a:rPr lang="en-US" sz="1600" i="1" dirty="0">
                <a:solidFill>
                  <a:srgbClr val="000000"/>
                </a:solidFill>
                <a:latin typeface="Arial"/>
                <a:ea typeface="Calibri"/>
              </a:rPr>
              <a:t>without taking into consideration any practical barrier) </a:t>
            </a:r>
            <a:endParaRPr lang="en-US" sz="1600" dirty="0">
              <a:solidFill>
                <a:srgbClr val="000000"/>
              </a:solidFill>
              <a:ea typeface="Calibri"/>
            </a:endParaRPr>
          </a:p>
          <a:p>
            <a:pPr marL="342900" lvl="0" indent="-342900" algn="just">
              <a:lnSpc>
                <a:spcPts val="2800"/>
              </a:lnSpc>
              <a:spcBef>
                <a:spcPts val="300"/>
              </a:spcBef>
              <a:spcAft>
                <a:spcPts val="300"/>
              </a:spcAft>
              <a:buFont typeface="+mj-lt"/>
              <a:buAutoNum type="alphaLcParenR"/>
            </a:pPr>
            <a:r>
              <a:rPr lang="en-US" sz="1700" b="1" dirty="0">
                <a:solidFill>
                  <a:srgbClr val="000000"/>
                </a:solidFill>
                <a:latin typeface="Arial"/>
                <a:ea typeface="Calibri"/>
              </a:rPr>
              <a:t>In principle yes </a:t>
            </a:r>
            <a:endParaRPr lang="en-US" sz="1700" b="1" dirty="0">
              <a:solidFill>
                <a:srgbClr val="000000"/>
              </a:solidFill>
              <a:ea typeface="Calibri"/>
            </a:endParaRPr>
          </a:p>
          <a:p>
            <a:pPr marL="342900" lvl="0" indent="-342900" algn="just">
              <a:spcBef>
                <a:spcPts val="300"/>
              </a:spcBef>
              <a:spcAft>
                <a:spcPts val="300"/>
              </a:spcAft>
              <a:buFont typeface="+mj-lt"/>
              <a:buAutoNum type="alphaLcParenR"/>
            </a:pPr>
            <a:r>
              <a:rPr lang="en-US" sz="1700" b="1" dirty="0">
                <a:solidFill>
                  <a:srgbClr val="000000"/>
                </a:solidFill>
                <a:latin typeface="Arial"/>
                <a:ea typeface="Calibri"/>
              </a:rPr>
              <a:t>In principle yes, under the condition that </a:t>
            </a:r>
            <a:r>
              <a:rPr lang="en-US" sz="1700" dirty="0">
                <a:solidFill>
                  <a:srgbClr val="000000"/>
                </a:solidFill>
                <a:latin typeface="Arial"/>
                <a:ea typeface="Calibri"/>
              </a:rPr>
              <a:t>the proposal complies with the axis/measures of our Structural Funds and all the </a:t>
            </a:r>
            <a:endParaRPr lang="en-US" sz="1700" dirty="0" smtClean="0">
              <a:solidFill>
                <a:srgbClr val="000000"/>
              </a:solidFill>
              <a:latin typeface="Arial"/>
              <a:ea typeface="Calibri"/>
            </a:endParaRPr>
          </a:p>
          <a:p>
            <a:pPr lvl="0" algn="just">
              <a:spcBef>
                <a:spcPts val="300"/>
              </a:spcBef>
              <a:spcAft>
                <a:spcPts val="300"/>
              </a:spcAft>
            </a:pPr>
            <a:r>
              <a:rPr lang="en-US" sz="1700" dirty="0" smtClean="0">
                <a:solidFill>
                  <a:srgbClr val="000000"/>
                </a:solidFill>
                <a:latin typeface="Arial"/>
                <a:ea typeface="Calibri"/>
              </a:rPr>
              <a:t>     other </a:t>
            </a:r>
            <a:r>
              <a:rPr lang="en-US" sz="1700" dirty="0">
                <a:solidFill>
                  <a:srgbClr val="000000"/>
                </a:solidFill>
                <a:latin typeface="Arial"/>
                <a:ea typeface="Calibri"/>
              </a:rPr>
              <a:t>partners of </a:t>
            </a:r>
            <a:r>
              <a:rPr lang="en-US" sz="1700" dirty="0" smtClean="0">
                <a:solidFill>
                  <a:srgbClr val="000000"/>
                </a:solidFill>
                <a:latin typeface="Arial"/>
                <a:ea typeface="Calibri"/>
              </a:rPr>
              <a:t>the</a:t>
            </a:r>
          </a:p>
          <a:p>
            <a:pPr lvl="0" algn="just">
              <a:spcBef>
                <a:spcPts val="300"/>
              </a:spcBef>
              <a:spcAft>
                <a:spcPts val="300"/>
              </a:spcAft>
            </a:pPr>
            <a:r>
              <a:rPr lang="en-US" sz="1700" dirty="0">
                <a:solidFill>
                  <a:srgbClr val="000000"/>
                </a:solidFill>
                <a:latin typeface="Arial"/>
                <a:ea typeface="Calibri"/>
              </a:rPr>
              <a:t> </a:t>
            </a:r>
            <a:r>
              <a:rPr lang="en-US" sz="1700" dirty="0" smtClean="0">
                <a:solidFill>
                  <a:srgbClr val="000000"/>
                </a:solidFill>
                <a:latin typeface="Arial"/>
                <a:ea typeface="Calibri"/>
              </a:rPr>
              <a:t>    consortium </a:t>
            </a:r>
            <a:r>
              <a:rPr lang="en-US" sz="1700" dirty="0">
                <a:solidFill>
                  <a:srgbClr val="000000"/>
                </a:solidFill>
                <a:latin typeface="Arial"/>
                <a:ea typeface="Calibri"/>
              </a:rPr>
              <a:t>guarantee </a:t>
            </a:r>
            <a:endParaRPr lang="en-US" sz="1700" dirty="0" smtClean="0">
              <a:solidFill>
                <a:srgbClr val="000000"/>
              </a:solidFill>
              <a:latin typeface="Arial"/>
              <a:ea typeface="Calibri"/>
            </a:endParaRPr>
          </a:p>
          <a:p>
            <a:pPr lvl="0" algn="just">
              <a:spcBef>
                <a:spcPts val="300"/>
              </a:spcBef>
              <a:spcAft>
                <a:spcPts val="300"/>
              </a:spcAft>
            </a:pPr>
            <a:r>
              <a:rPr lang="en-US" sz="1700" dirty="0">
                <a:solidFill>
                  <a:srgbClr val="000000"/>
                </a:solidFill>
                <a:latin typeface="Arial"/>
                <a:ea typeface="Calibri"/>
              </a:rPr>
              <a:t> </a:t>
            </a:r>
            <a:r>
              <a:rPr lang="en-US" sz="1700" dirty="0" smtClean="0">
                <a:solidFill>
                  <a:srgbClr val="000000"/>
                </a:solidFill>
                <a:latin typeface="Arial"/>
                <a:ea typeface="Calibri"/>
              </a:rPr>
              <a:t>    their </a:t>
            </a:r>
            <a:r>
              <a:rPr lang="en-US" sz="1700" dirty="0">
                <a:solidFill>
                  <a:srgbClr val="000000"/>
                </a:solidFill>
                <a:latin typeface="Arial"/>
                <a:ea typeface="Calibri"/>
              </a:rPr>
              <a:t>own budget </a:t>
            </a:r>
            <a:endParaRPr lang="en-US" sz="1700" dirty="0">
              <a:solidFill>
                <a:srgbClr val="000000"/>
              </a:solidFill>
              <a:ea typeface="Calibri"/>
            </a:endParaRPr>
          </a:p>
          <a:p>
            <a:pPr lvl="0" algn="just">
              <a:lnSpc>
                <a:spcPts val="2800"/>
              </a:lnSpc>
              <a:spcBef>
                <a:spcPts val="300"/>
              </a:spcBef>
              <a:spcAft>
                <a:spcPts val="300"/>
              </a:spcAft>
            </a:pPr>
            <a:r>
              <a:rPr lang="en-US" sz="1700" b="1" dirty="0" smtClean="0">
                <a:solidFill>
                  <a:srgbClr val="000000"/>
                </a:solidFill>
                <a:latin typeface="Arial"/>
                <a:ea typeface="Calibri"/>
              </a:rPr>
              <a:t>c)  In </a:t>
            </a:r>
            <a:r>
              <a:rPr lang="en-US" sz="1700" b="1" dirty="0">
                <a:solidFill>
                  <a:srgbClr val="000000"/>
                </a:solidFill>
                <a:latin typeface="Arial"/>
                <a:ea typeface="Calibri"/>
              </a:rPr>
              <a:t>principle no </a:t>
            </a:r>
            <a:endParaRPr lang="en-US" sz="1700" b="1" dirty="0">
              <a:solidFill>
                <a:srgbClr val="000000"/>
              </a:solidFill>
              <a:ea typeface="Calibri"/>
            </a:endParaRPr>
          </a:p>
        </p:txBody>
      </p:sp>
      <p:graphicFrame>
        <p:nvGraphicFramePr>
          <p:cNvPr id="5" name="Grafico 4"/>
          <p:cNvGraphicFramePr>
            <a:graphicFrameLocks/>
          </p:cNvGraphicFramePr>
          <p:nvPr>
            <p:extLst>
              <p:ext uri="{D42A27DB-BD31-4B8C-83A1-F6EECF244321}">
                <p14:modId xmlns:p14="http://schemas.microsoft.com/office/powerpoint/2010/main" val="2674608196"/>
              </p:ext>
            </p:extLst>
          </p:nvPr>
        </p:nvGraphicFramePr>
        <p:xfrm>
          <a:off x="2987824" y="3356992"/>
          <a:ext cx="6048672" cy="35010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3491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16632"/>
            <a:ext cx="8784976" cy="1636345"/>
          </a:xfrm>
          <a:prstGeom prst="rect">
            <a:avLst/>
          </a:prstGeom>
          <a:noFill/>
        </p:spPr>
        <p:txBody>
          <a:bodyPr wrap="square" rtlCol="0">
            <a:spAutoFit/>
          </a:bodyPr>
          <a:lstStyle/>
          <a:p>
            <a:pPr algn="just">
              <a:lnSpc>
                <a:spcPts val="2800"/>
              </a:lnSpc>
              <a:spcBef>
                <a:spcPts val="300"/>
              </a:spcBef>
              <a:spcAft>
                <a:spcPts val="300"/>
              </a:spcAft>
            </a:pPr>
            <a:r>
              <a:rPr lang="en-US" sz="2000" b="1" dirty="0">
                <a:latin typeface="Arial"/>
                <a:ea typeface="Times New Roman"/>
              </a:rPr>
              <a:t>Question 9</a:t>
            </a:r>
            <a:endParaRPr lang="en-US" dirty="0">
              <a:latin typeface="Arial"/>
              <a:ea typeface="Times New Roman"/>
            </a:endParaRPr>
          </a:p>
          <a:p>
            <a:pPr algn="just">
              <a:spcBef>
                <a:spcPts val="300"/>
              </a:spcBef>
              <a:spcAft>
                <a:spcPts val="300"/>
              </a:spcAft>
            </a:pPr>
            <a:r>
              <a:rPr lang="en-GB" dirty="0" smtClean="0">
                <a:latin typeface="Arial"/>
                <a:ea typeface="Times New Roman"/>
              </a:rPr>
              <a:t>H2020 “</a:t>
            </a:r>
            <a:r>
              <a:rPr lang="en-GB" dirty="0">
                <a:latin typeface="Arial"/>
                <a:ea typeface="Times New Roman"/>
              </a:rPr>
              <a:t>Innovation Actions” (IA) </a:t>
            </a:r>
            <a:r>
              <a:rPr lang="en-GB" dirty="0" smtClean="0">
                <a:latin typeface="Arial"/>
                <a:ea typeface="Times New Roman"/>
              </a:rPr>
              <a:t>are </a:t>
            </a:r>
            <a:r>
              <a:rPr lang="en-GB" dirty="0">
                <a:latin typeface="Arial"/>
                <a:ea typeface="Times New Roman"/>
              </a:rPr>
              <a:t>financed by the European Commission at 70%. In case of an IA selected for financing and having one partner belonging to your region, could such a partner be in principle financed for the remaining 30% by your structural funds? </a:t>
            </a:r>
            <a:r>
              <a:rPr lang="en-GB" sz="1600" dirty="0">
                <a:latin typeface="Arial"/>
                <a:ea typeface="Times New Roman"/>
              </a:rPr>
              <a:t>(Please give your answer ”in </a:t>
            </a:r>
            <a:r>
              <a:rPr lang="en-GB" sz="1600" dirty="0" smtClean="0">
                <a:latin typeface="Arial"/>
                <a:ea typeface="Times New Roman"/>
              </a:rPr>
              <a:t>principle) </a:t>
            </a:r>
            <a:endParaRPr lang="en-US" sz="1600" dirty="0">
              <a:latin typeface="Times New Roman"/>
              <a:ea typeface="Times New Roman"/>
            </a:endParaRPr>
          </a:p>
        </p:txBody>
      </p:sp>
      <p:graphicFrame>
        <p:nvGraphicFramePr>
          <p:cNvPr id="5" name="Grafico 4"/>
          <p:cNvGraphicFramePr>
            <a:graphicFrameLocks/>
          </p:cNvGraphicFramePr>
          <p:nvPr>
            <p:extLst>
              <p:ext uri="{D42A27DB-BD31-4B8C-83A1-F6EECF244321}">
                <p14:modId xmlns:p14="http://schemas.microsoft.com/office/powerpoint/2010/main" val="2116857992"/>
              </p:ext>
            </p:extLst>
          </p:nvPr>
        </p:nvGraphicFramePr>
        <p:xfrm>
          <a:off x="2627784" y="3429000"/>
          <a:ext cx="5112568" cy="3050382"/>
        </p:xfrm>
        <a:graphic>
          <a:graphicData uri="http://schemas.openxmlformats.org/drawingml/2006/chart">
            <c:chart xmlns:c="http://schemas.openxmlformats.org/drawingml/2006/chart" xmlns:r="http://schemas.openxmlformats.org/officeDocument/2006/relationships" r:id="rId3"/>
          </a:graphicData>
        </a:graphic>
      </p:graphicFrame>
      <p:sp>
        <p:nvSpPr>
          <p:cNvPr id="6" name="CasellaDiTesto 5"/>
          <p:cNvSpPr txBox="1"/>
          <p:nvPr/>
        </p:nvSpPr>
        <p:spPr>
          <a:xfrm>
            <a:off x="395536" y="1988840"/>
            <a:ext cx="8424936" cy="2446824"/>
          </a:xfrm>
          <a:prstGeom prst="rect">
            <a:avLst/>
          </a:prstGeom>
          <a:noFill/>
        </p:spPr>
        <p:txBody>
          <a:bodyPr wrap="square" rtlCol="0">
            <a:spAutoFit/>
          </a:bodyPr>
          <a:lstStyle/>
          <a:p>
            <a:pPr marL="342900" lvl="0" indent="-342900">
              <a:spcBef>
                <a:spcPts val="300"/>
              </a:spcBef>
              <a:spcAft>
                <a:spcPts val="1800"/>
              </a:spcAft>
              <a:buFont typeface="+mj-lt"/>
              <a:buAutoNum type="alphaLcPeriod"/>
            </a:pPr>
            <a:r>
              <a:rPr lang="en-US" sz="1700" b="1" dirty="0">
                <a:solidFill>
                  <a:prstClr val="black"/>
                </a:solidFill>
                <a:latin typeface="Arial"/>
                <a:ea typeface="Calibri"/>
                <a:cs typeface="Times New Roman"/>
              </a:rPr>
              <a:t>In principle yes </a:t>
            </a:r>
            <a:endParaRPr lang="en-US" sz="1700" b="1" dirty="0">
              <a:solidFill>
                <a:prstClr val="black"/>
              </a:solidFill>
              <a:ea typeface="Calibri"/>
              <a:cs typeface="Times New Roman"/>
            </a:endParaRPr>
          </a:p>
          <a:p>
            <a:pPr marL="342900" lvl="0" indent="-342900">
              <a:spcBef>
                <a:spcPts val="300"/>
              </a:spcBef>
              <a:spcAft>
                <a:spcPts val="1800"/>
              </a:spcAft>
              <a:buFont typeface="+mj-lt"/>
              <a:buAutoNum type="alphaLcPeriod"/>
            </a:pPr>
            <a:r>
              <a:rPr lang="en-US" sz="1700" b="1" dirty="0">
                <a:solidFill>
                  <a:prstClr val="black"/>
                </a:solidFill>
                <a:latin typeface="Arial"/>
                <a:ea typeface="Calibri"/>
                <a:cs typeface="Times New Roman"/>
              </a:rPr>
              <a:t>In principle yes, under the condition that </a:t>
            </a:r>
            <a:r>
              <a:rPr lang="en-US" sz="1700" dirty="0">
                <a:solidFill>
                  <a:prstClr val="black"/>
                </a:solidFill>
                <a:latin typeface="Arial"/>
                <a:ea typeface="Calibri"/>
                <a:cs typeface="Times New Roman"/>
              </a:rPr>
              <a:t>the proposal complies with the axis/measures of our Structural Funds and all the other partners of the consortium guarantee their own budget </a:t>
            </a:r>
          </a:p>
          <a:p>
            <a:pPr lvl="0">
              <a:spcBef>
                <a:spcPts val="300"/>
              </a:spcBef>
              <a:spcAft>
                <a:spcPts val="1800"/>
              </a:spcAft>
            </a:pPr>
            <a:r>
              <a:rPr lang="en-GB" sz="1700" dirty="0">
                <a:solidFill>
                  <a:prstClr val="black"/>
                </a:solidFill>
                <a:latin typeface="Arial"/>
                <a:ea typeface="Times New Roman"/>
              </a:rPr>
              <a:t>c.  </a:t>
            </a:r>
            <a:r>
              <a:rPr lang="en-GB" sz="1700" b="1" dirty="0">
                <a:solidFill>
                  <a:prstClr val="black"/>
                </a:solidFill>
                <a:latin typeface="Arial"/>
                <a:ea typeface="Times New Roman"/>
              </a:rPr>
              <a:t>In principle no </a:t>
            </a:r>
            <a:endParaRPr lang="en-US" sz="1700" b="1" dirty="0">
              <a:solidFill>
                <a:prstClr val="black"/>
              </a:solidFill>
            </a:endParaRPr>
          </a:p>
          <a:p>
            <a:endParaRPr lang="en-US" dirty="0"/>
          </a:p>
        </p:txBody>
      </p:sp>
    </p:spTree>
    <p:extLst>
      <p:ext uri="{BB962C8B-B14F-4D97-AF65-F5344CB8AC3E}">
        <p14:creationId xmlns:p14="http://schemas.microsoft.com/office/powerpoint/2010/main" val="3815075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1532</Words>
  <Application>Microsoft Office PowerPoint</Application>
  <PresentationFormat>Presentazione su schermo (4:3)</PresentationFormat>
  <Paragraphs>118</Paragraphs>
  <Slides>12</Slides>
  <Notes>12</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Carlo</dc:creator>
  <cp:lastModifiedBy>Veltha</cp:lastModifiedBy>
  <cp:revision>21</cp:revision>
  <dcterms:created xsi:type="dcterms:W3CDTF">2017-03-07T14:24:29Z</dcterms:created>
  <dcterms:modified xsi:type="dcterms:W3CDTF">2017-03-14T12:12:06Z</dcterms:modified>
</cp:coreProperties>
</file>