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16" r:id="rId2"/>
    <p:sldId id="419" r:id="rId3"/>
    <p:sldId id="418" r:id="rId4"/>
    <p:sldId id="444" r:id="rId5"/>
    <p:sldId id="462" r:id="rId6"/>
    <p:sldId id="448" r:id="rId7"/>
    <p:sldId id="449" r:id="rId8"/>
    <p:sldId id="450" r:id="rId9"/>
    <p:sldId id="451" r:id="rId10"/>
    <p:sldId id="46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8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4BE"/>
    <a:srgbClr val="FF5B5B"/>
    <a:srgbClr val="FF8181"/>
    <a:srgbClr val="FF6969"/>
    <a:srgbClr val="00CC99"/>
    <a:srgbClr val="000066"/>
    <a:srgbClr val="FF5050"/>
    <a:srgbClr val="CCFF99"/>
    <a:srgbClr val="CCFFCC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127" autoAdjust="0"/>
  </p:normalViewPr>
  <p:slideViewPr>
    <p:cSldViewPr>
      <p:cViewPr>
        <p:scale>
          <a:sx n="103" d="100"/>
          <a:sy n="103" d="100"/>
        </p:scale>
        <p:origin x="-720" y="680"/>
      </p:cViewPr>
      <p:guideLst>
        <p:guide orient="horz" pos="14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41F97-6A6E-4660-900F-E3A1000D362D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0050FBBD-3775-4871-95C2-1199C55DDDF8}">
      <dgm:prSet phldrT="[Text]" custT="1"/>
      <dgm:spPr/>
      <dgm:t>
        <a:bodyPr/>
        <a:lstStyle/>
        <a:p>
          <a:r>
            <a:rPr lang="it-IT" sz="1600" dirty="0"/>
            <a:t>1. RIS3, </a:t>
          </a:r>
          <a:r>
            <a:rPr lang="it-IT" sz="1600" dirty="0" err="1"/>
            <a:t>strategic</a:t>
          </a:r>
          <a:r>
            <a:rPr lang="it-IT" sz="1600" dirty="0"/>
            <a:t> </a:t>
          </a:r>
          <a:r>
            <a:rPr lang="it-IT" sz="1600" dirty="0" err="1"/>
            <a:t>areas</a:t>
          </a:r>
          <a:r>
            <a:rPr lang="it-IT" sz="1600" dirty="0"/>
            <a:t>, and SWOT Analysis</a:t>
          </a:r>
        </a:p>
      </dgm:t>
    </dgm:pt>
    <dgm:pt modelId="{C93EC6AD-0EA4-43D0-B552-181FE6110CB4}" type="parTrans" cxnId="{C38CB547-BDF7-49C4-B254-91BFF222CBC5}">
      <dgm:prSet/>
      <dgm:spPr/>
      <dgm:t>
        <a:bodyPr/>
        <a:lstStyle/>
        <a:p>
          <a:endParaRPr lang="it-IT" sz="2400"/>
        </a:p>
      </dgm:t>
    </dgm:pt>
    <dgm:pt modelId="{D773062B-6FB0-48B3-8FA8-F8ABEC3EE193}" type="sibTrans" cxnId="{C38CB547-BDF7-49C4-B254-91BFF222CBC5}">
      <dgm:prSet/>
      <dgm:spPr/>
      <dgm:t>
        <a:bodyPr/>
        <a:lstStyle/>
        <a:p>
          <a:endParaRPr lang="it-IT" sz="2400"/>
        </a:p>
      </dgm:t>
    </dgm:pt>
    <dgm:pt modelId="{6E6431CF-882A-4791-A3BE-9CD48FF5DEE1}">
      <dgm:prSet phldrT="[Text]" custT="1"/>
      <dgm:spPr/>
      <dgm:t>
        <a:bodyPr/>
        <a:lstStyle/>
        <a:p>
          <a:r>
            <a:rPr lang="it-IT" sz="1600" dirty="0"/>
            <a:t>2. Focus </a:t>
          </a:r>
          <a:r>
            <a:rPr lang="it-IT" sz="1600" dirty="0" err="1"/>
            <a:t>Sectors</a:t>
          </a:r>
          <a:r>
            <a:rPr lang="it-IT" sz="1600" dirty="0"/>
            <a:t> &amp; Companies</a:t>
          </a:r>
        </a:p>
      </dgm:t>
    </dgm:pt>
    <dgm:pt modelId="{609A886E-43B5-4BF7-BAF8-DFEB5CCBC38F}" type="parTrans" cxnId="{B8CA039E-CE16-4E43-9705-7EBF983E39B1}">
      <dgm:prSet/>
      <dgm:spPr/>
      <dgm:t>
        <a:bodyPr/>
        <a:lstStyle/>
        <a:p>
          <a:endParaRPr lang="it-IT" sz="2400"/>
        </a:p>
      </dgm:t>
    </dgm:pt>
    <dgm:pt modelId="{C7C23411-4834-44F6-92E2-B5948779452B}" type="sibTrans" cxnId="{B8CA039E-CE16-4E43-9705-7EBF983E39B1}">
      <dgm:prSet/>
      <dgm:spPr/>
      <dgm:t>
        <a:bodyPr/>
        <a:lstStyle/>
        <a:p>
          <a:endParaRPr lang="it-IT" sz="2400"/>
        </a:p>
      </dgm:t>
    </dgm:pt>
    <dgm:pt modelId="{A654F3B4-341A-4F4D-BC67-65D567F34FFE}">
      <dgm:prSet phldrT="[Text]" custT="1"/>
      <dgm:spPr/>
      <dgm:t>
        <a:bodyPr/>
        <a:lstStyle/>
        <a:p>
          <a:r>
            <a:rPr lang="it-IT" sz="1600" dirty="0"/>
            <a:t>3. R&amp;D and </a:t>
          </a:r>
          <a:r>
            <a:rPr lang="it-IT" sz="1600" dirty="0" err="1"/>
            <a:t>Innovation</a:t>
          </a:r>
          <a:r>
            <a:rPr lang="it-IT" sz="1600" dirty="0"/>
            <a:t> </a:t>
          </a:r>
          <a:r>
            <a:rPr lang="it-IT" sz="1600" dirty="0" err="1"/>
            <a:t>Capabilities</a:t>
          </a:r>
          <a:endParaRPr lang="it-IT" sz="1600" dirty="0"/>
        </a:p>
      </dgm:t>
    </dgm:pt>
    <dgm:pt modelId="{0150BB53-2BA9-4C04-83B5-1564D34B000B}" type="parTrans" cxnId="{1CC30F73-FD5B-44BD-8B85-19E646093C36}">
      <dgm:prSet/>
      <dgm:spPr/>
      <dgm:t>
        <a:bodyPr/>
        <a:lstStyle/>
        <a:p>
          <a:endParaRPr lang="it-IT" sz="2400"/>
        </a:p>
      </dgm:t>
    </dgm:pt>
    <dgm:pt modelId="{E2375C8B-166D-4835-ACD0-DFEE1C50990B}" type="sibTrans" cxnId="{1CC30F73-FD5B-44BD-8B85-19E646093C36}">
      <dgm:prSet/>
      <dgm:spPr/>
      <dgm:t>
        <a:bodyPr/>
        <a:lstStyle/>
        <a:p>
          <a:endParaRPr lang="it-IT" sz="2400"/>
        </a:p>
      </dgm:t>
    </dgm:pt>
    <dgm:pt modelId="{19963E92-C032-4EBD-975D-99ACCFA20511}">
      <dgm:prSet custT="1"/>
      <dgm:spPr/>
      <dgm:t>
        <a:bodyPr/>
        <a:lstStyle/>
        <a:p>
          <a:r>
            <a:rPr lang="it-IT" sz="1600" dirty="0"/>
            <a:t>4. </a:t>
          </a:r>
          <a:r>
            <a:rPr lang="it-IT" sz="1600" dirty="0" err="1"/>
            <a:t>Emerging</a:t>
          </a:r>
          <a:r>
            <a:rPr lang="it-IT" sz="1600" dirty="0"/>
            <a:t> </a:t>
          </a:r>
          <a:r>
            <a:rPr lang="it-IT" sz="1600" dirty="0" err="1"/>
            <a:t>ideas</a:t>
          </a:r>
          <a:endParaRPr lang="it-IT" sz="1600" dirty="0"/>
        </a:p>
      </dgm:t>
    </dgm:pt>
    <dgm:pt modelId="{C972FA83-E265-4EFB-94F6-4E3356975444}" type="parTrans" cxnId="{959A14D9-1831-4F05-9018-A092DD444F10}">
      <dgm:prSet/>
      <dgm:spPr/>
      <dgm:t>
        <a:bodyPr/>
        <a:lstStyle/>
        <a:p>
          <a:endParaRPr lang="it-IT" sz="2400"/>
        </a:p>
      </dgm:t>
    </dgm:pt>
    <dgm:pt modelId="{190BAE49-C9E9-41EA-B2D3-667E71E78D33}" type="sibTrans" cxnId="{959A14D9-1831-4F05-9018-A092DD444F10}">
      <dgm:prSet/>
      <dgm:spPr/>
      <dgm:t>
        <a:bodyPr/>
        <a:lstStyle/>
        <a:p>
          <a:endParaRPr lang="it-IT" sz="2400"/>
        </a:p>
      </dgm:t>
    </dgm:pt>
    <dgm:pt modelId="{393F57E7-D5F0-419D-8863-4DF446BB941C}">
      <dgm:prSet custT="1"/>
      <dgm:spPr/>
      <dgm:t>
        <a:bodyPr/>
        <a:lstStyle/>
        <a:p>
          <a:r>
            <a:rPr lang="it-IT" sz="1600" dirty="0"/>
            <a:t>5. </a:t>
          </a:r>
          <a:r>
            <a:rPr lang="it-IT" sz="1600" dirty="0" err="1"/>
            <a:t>Existing</a:t>
          </a:r>
          <a:r>
            <a:rPr lang="it-IT" sz="1600" dirty="0"/>
            <a:t> </a:t>
          </a:r>
          <a:r>
            <a:rPr lang="it-IT" sz="1600" dirty="0" err="1"/>
            <a:t>Circular</a:t>
          </a:r>
          <a:r>
            <a:rPr lang="it-IT" sz="1600" dirty="0"/>
            <a:t> Economy </a:t>
          </a:r>
          <a:r>
            <a:rPr lang="it-IT" sz="1600" dirty="0" err="1"/>
            <a:t>legislation</a:t>
          </a:r>
          <a:endParaRPr lang="it-IT" sz="1600" dirty="0"/>
        </a:p>
      </dgm:t>
    </dgm:pt>
    <dgm:pt modelId="{39AA5E18-28ED-4ACE-B1F5-678A289C5965}" type="parTrans" cxnId="{198284C6-4707-4165-A562-1F9C6AA193C2}">
      <dgm:prSet/>
      <dgm:spPr/>
      <dgm:t>
        <a:bodyPr/>
        <a:lstStyle/>
        <a:p>
          <a:endParaRPr lang="it-IT" sz="2400"/>
        </a:p>
      </dgm:t>
    </dgm:pt>
    <dgm:pt modelId="{7C7A778D-F902-4262-8A05-1D1FC0D65FE0}" type="sibTrans" cxnId="{198284C6-4707-4165-A562-1F9C6AA193C2}">
      <dgm:prSet/>
      <dgm:spPr/>
      <dgm:t>
        <a:bodyPr/>
        <a:lstStyle/>
        <a:p>
          <a:endParaRPr lang="it-IT" sz="2400"/>
        </a:p>
      </dgm:t>
    </dgm:pt>
    <dgm:pt modelId="{91C29BE8-2824-490B-BA59-7655B57A76CF}">
      <dgm:prSet custT="1"/>
      <dgm:spPr/>
      <dgm:t>
        <a:bodyPr/>
        <a:lstStyle/>
        <a:p>
          <a:r>
            <a:rPr lang="it-IT" sz="1600" dirty="0"/>
            <a:t>6. </a:t>
          </a:r>
          <a:r>
            <a:rPr lang="it-IT" sz="1600" dirty="0" err="1"/>
            <a:t>Existing</a:t>
          </a:r>
          <a:r>
            <a:rPr lang="it-IT" sz="1600" dirty="0"/>
            <a:t> </a:t>
          </a:r>
          <a:r>
            <a:rPr lang="it-IT" sz="1600" dirty="0" err="1"/>
            <a:t>funding</a:t>
          </a:r>
          <a:r>
            <a:rPr lang="it-IT" sz="1600" dirty="0"/>
            <a:t> </a:t>
          </a:r>
          <a:r>
            <a:rPr lang="it-IT" sz="1600" dirty="0" err="1"/>
            <a:t>instruments</a:t>
          </a:r>
          <a:endParaRPr lang="it-IT" sz="1600" dirty="0"/>
        </a:p>
      </dgm:t>
    </dgm:pt>
    <dgm:pt modelId="{07D41959-CAA4-4BBD-A1E4-3113A7C0C8DF}" type="parTrans" cxnId="{30763DAC-AB55-4F74-8598-35F08286B46F}">
      <dgm:prSet/>
      <dgm:spPr/>
      <dgm:t>
        <a:bodyPr/>
        <a:lstStyle/>
        <a:p>
          <a:endParaRPr lang="it-IT" sz="2400"/>
        </a:p>
      </dgm:t>
    </dgm:pt>
    <dgm:pt modelId="{2AD94BBB-C9E9-49B6-A65E-421DDB199F61}" type="sibTrans" cxnId="{30763DAC-AB55-4F74-8598-35F08286B46F}">
      <dgm:prSet/>
      <dgm:spPr/>
      <dgm:t>
        <a:bodyPr/>
        <a:lstStyle/>
        <a:p>
          <a:endParaRPr lang="it-IT" sz="2400"/>
        </a:p>
      </dgm:t>
    </dgm:pt>
    <dgm:pt modelId="{F00BC2B8-BDF3-4A8D-BA3E-82524F81B0B5}" type="pres">
      <dgm:prSet presAssocID="{47541F97-6A6E-4660-900F-E3A1000D36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7F244F9-672D-4C92-B46E-EB97618903A7}" type="pres">
      <dgm:prSet presAssocID="{47541F97-6A6E-4660-900F-E3A1000D362D}" presName="cycle" presStyleCnt="0"/>
      <dgm:spPr/>
    </dgm:pt>
    <dgm:pt modelId="{34C7FB5A-7CE6-4B59-B097-6127E42C655F}" type="pres">
      <dgm:prSet presAssocID="{0050FBBD-3775-4871-95C2-1199C55DDDF8}" presName="nodeFirstNode" presStyleLbl="node1" presStyleIdx="0" presStyleCnt="6" custScaleY="6674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79CCC0-6A29-41BE-8FB1-41F36F53769D}" type="pres">
      <dgm:prSet presAssocID="{D773062B-6FB0-48B3-8FA8-F8ABEC3EE193}" presName="sibTransFirstNode" presStyleLbl="bgShp" presStyleIdx="0" presStyleCnt="1"/>
      <dgm:spPr/>
      <dgm:t>
        <a:bodyPr/>
        <a:lstStyle/>
        <a:p>
          <a:endParaRPr lang="it-IT"/>
        </a:p>
      </dgm:t>
    </dgm:pt>
    <dgm:pt modelId="{A4E20456-8E89-437C-8E4B-FA0C71F815C3}" type="pres">
      <dgm:prSet presAssocID="{6E6431CF-882A-4791-A3BE-9CD48FF5DEE1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C27E8C-4863-4902-876D-202D7407E543}" type="pres">
      <dgm:prSet presAssocID="{A654F3B4-341A-4F4D-BC67-65D567F34FFE}" presName="nodeFollowingNodes" presStyleLbl="node1" presStyleIdx="2" presStyleCnt="6" custScaleY="7710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81B1E6-048E-4601-83EF-B5C41F67F0DA}" type="pres">
      <dgm:prSet presAssocID="{19963E92-C032-4EBD-975D-99ACCFA20511}" presName="nodeFollowingNodes" presStyleLbl="node1" presStyleIdx="3" presStyleCnt="6" custScaleY="7665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9FF4E2-1121-4BDD-BE81-417749180F6C}" type="pres">
      <dgm:prSet presAssocID="{393F57E7-D5F0-419D-8863-4DF446BB941C}" presName="nodeFollowingNodes" presStyleLbl="node1" presStyleIdx="4" presStyleCnt="6" custScaleY="669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A42CC4-C144-420D-993A-8824FA0E880E}" type="pres">
      <dgm:prSet presAssocID="{91C29BE8-2824-490B-BA59-7655B57A76CF}" presName="nodeFollowingNodes" presStyleLbl="node1" presStyleIdx="5" presStyleCnt="6" custScaleY="8011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8CA039E-CE16-4E43-9705-7EBF983E39B1}" srcId="{47541F97-6A6E-4660-900F-E3A1000D362D}" destId="{6E6431CF-882A-4791-A3BE-9CD48FF5DEE1}" srcOrd="1" destOrd="0" parTransId="{609A886E-43B5-4BF7-BAF8-DFEB5CCBC38F}" sibTransId="{C7C23411-4834-44F6-92E2-B5948779452B}"/>
    <dgm:cxn modelId="{2B31FFC1-AE1F-9444-891C-DCC0921DA6E2}" type="presOf" srcId="{D773062B-6FB0-48B3-8FA8-F8ABEC3EE193}" destId="{C279CCC0-6A29-41BE-8FB1-41F36F53769D}" srcOrd="0" destOrd="0" presId="urn:microsoft.com/office/officeart/2005/8/layout/cycle3"/>
    <dgm:cxn modelId="{30763DAC-AB55-4F74-8598-35F08286B46F}" srcId="{47541F97-6A6E-4660-900F-E3A1000D362D}" destId="{91C29BE8-2824-490B-BA59-7655B57A76CF}" srcOrd="5" destOrd="0" parTransId="{07D41959-CAA4-4BBD-A1E4-3113A7C0C8DF}" sibTransId="{2AD94BBB-C9E9-49B6-A65E-421DDB199F61}"/>
    <dgm:cxn modelId="{9F256960-3222-0540-A15F-2415A0FFAFAB}" type="presOf" srcId="{47541F97-6A6E-4660-900F-E3A1000D362D}" destId="{F00BC2B8-BDF3-4A8D-BA3E-82524F81B0B5}" srcOrd="0" destOrd="0" presId="urn:microsoft.com/office/officeart/2005/8/layout/cycle3"/>
    <dgm:cxn modelId="{DFAA6ED8-5F05-354F-BF3E-FBF89861F9C2}" type="presOf" srcId="{6E6431CF-882A-4791-A3BE-9CD48FF5DEE1}" destId="{A4E20456-8E89-437C-8E4B-FA0C71F815C3}" srcOrd="0" destOrd="0" presId="urn:microsoft.com/office/officeart/2005/8/layout/cycle3"/>
    <dgm:cxn modelId="{64CB2F0B-D5DC-4248-A246-DF01F53F8760}" type="presOf" srcId="{393F57E7-D5F0-419D-8863-4DF446BB941C}" destId="{149FF4E2-1121-4BDD-BE81-417749180F6C}" srcOrd="0" destOrd="0" presId="urn:microsoft.com/office/officeart/2005/8/layout/cycle3"/>
    <dgm:cxn modelId="{8193CC0B-4060-6748-A768-ACF31D2490DA}" type="presOf" srcId="{A654F3B4-341A-4F4D-BC67-65D567F34FFE}" destId="{0BC27E8C-4863-4902-876D-202D7407E543}" srcOrd="0" destOrd="0" presId="urn:microsoft.com/office/officeart/2005/8/layout/cycle3"/>
    <dgm:cxn modelId="{3AE842CD-BFE8-9E4E-ACB5-FF5B943CAA54}" type="presOf" srcId="{91C29BE8-2824-490B-BA59-7655B57A76CF}" destId="{6CA42CC4-C144-420D-993A-8824FA0E880E}" srcOrd="0" destOrd="0" presId="urn:microsoft.com/office/officeart/2005/8/layout/cycle3"/>
    <dgm:cxn modelId="{959A14D9-1831-4F05-9018-A092DD444F10}" srcId="{47541F97-6A6E-4660-900F-E3A1000D362D}" destId="{19963E92-C032-4EBD-975D-99ACCFA20511}" srcOrd="3" destOrd="0" parTransId="{C972FA83-E265-4EFB-94F6-4E3356975444}" sibTransId="{190BAE49-C9E9-41EA-B2D3-667E71E78D33}"/>
    <dgm:cxn modelId="{D274C5B5-3D15-4B47-BF1C-DAC041B8A21D}" type="presOf" srcId="{0050FBBD-3775-4871-95C2-1199C55DDDF8}" destId="{34C7FB5A-7CE6-4B59-B097-6127E42C655F}" srcOrd="0" destOrd="0" presId="urn:microsoft.com/office/officeart/2005/8/layout/cycle3"/>
    <dgm:cxn modelId="{A9E31486-A5E1-D44D-96CD-68505CDBC091}" type="presOf" srcId="{19963E92-C032-4EBD-975D-99ACCFA20511}" destId="{3081B1E6-048E-4601-83EF-B5C41F67F0DA}" srcOrd="0" destOrd="0" presId="urn:microsoft.com/office/officeart/2005/8/layout/cycle3"/>
    <dgm:cxn modelId="{198284C6-4707-4165-A562-1F9C6AA193C2}" srcId="{47541F97-6A6E-4660-900F-E3A1000D362D}" destId="{393F57E7-D5F0-419D-8863-4DF446BB941C}" srcOrd="4" destOrd="0" parTransId="{39AA5E18-28ED-4ACE-B1F5-678A289C5965}" sibTransId="{7C7A778D-F902-4262-8A05-1D1FC0D65FE0}"/>
    <dgm:cxn modelId="{1CC30F73-FD5B-44BD-8B85-19E646093C36}" srcId="{47541F97-6A6E-4660-900F-E3A1000D362D}" destId="{A654F3B4-341A-4F4D-BC67-65D567F34FFE}" srcOrd="2" destOrd="0" parTransId="{0150BB53-2BA9-4C04-83B5-1564D34B000B}" sibTransId="{E2375C8B-166D-4835-ACD0-DFEE1C50990B}"/>
    <dgm:cxn modelId="{C38CB547-BDF7-49C4-B254-91BFF222CBC5}" srcId="{47541F97-6A6E-4660-900F-E3A1000D362D}" destId="{0050FBBD-3775-4871-95C2-1199C55DDDF8}" srcOrd="0" destOrd="0" parTransId="{C93EC6AD-0EA4-43D0-B552-181FE6110CB4}" sibTransId="{D773062B-6FB0-48B3-8FA8-F8ABEC3EE193}"/>
    <dgm:cxn modelId="{D0618816-B1BE-E447-A9C0-A4DDA11705B8}" type="presParOf" srcId="{F00BC2B8-BDF3-4A8D-BA3E-82524F81B0B5}" destId="{67F244F9-672D-4C92-B46E-EB97618903A7}" srcOrd="0" destOrd="0" presId="urn:microsoft.com/office/officeart/2005/8/layout/cycle3"/>
    <dgm:cxn modelId="{66B08BC8-FFE1-B544-A9E8-555B2BA0AAB1}" type="presParOf" srcId="{67F244F9-672D-4C92-B46E-EB97618903A7}" destId="{34C7FB5A-7CE6-4B59-B097-6127E42C655F}" srcOrd="0" destOrd="0" presId="urn:microsoft.com/office/officeart/2005/8/layout/cycle3"/>
    <dgm:cxn modelId="{B8FB3A4A-DEEB-AE4D-B6EE-29C708F7EB39}" type="presParOf" srcId="{67F244F9-672D-4C92-B46E-EB97618903A7}" destId="{C279CCC0-6A29-41BE-8FB1-41F36F53769D}" srcOrd="1" destOrd="0" presId="urn:microsoft.com/office/officeart/2005/8/layout/cycle3"/>
    <dgm:cxn modelId="{E7587A86-F503-504C-B157-2663330E2DFA}" type="presParOf" srcId="{67F244F9-672D-4C92-B46E-EB97618903A7}" destId="{A4E20456-8E89-437C-8E4B-FA0C71F815C3}" srcOrd="2" destOrd="0" presId="urn:microsoft.com/office/officeart/2005/8/layout/cycle3"/>
    <dgm:cxn modelId="{06A0EAB0-E62A-9A43-8E24-FFDCDBCE34D6}" type="presParOf" srcId="{67F244F9-672D-4C92-B46E-EB97618903A7}" destId="{0BC27E8C-4863-4902-876D-202D7407E543}" srcOrd="3" destOrd="0" presId="urn:microsoft.com/office/officeart/2005/8/layout/cycle3"/>
    <dgm:cxn modelId="{097961C2-137E-FC45-ADFB-5E3C787ED679}" type="presParOf" srcId="{67F244F9-672D-4C92-B46E-EB97618903A7}" destId="{3081B1E6-048E-4601-83EF-B5C41F67F0DA}" srcOrd="4" destOrd="0" presId="urn:microsoft.com/office/officeart/2005/8/layout/cycle3"/>
    <dgm:cxn modelId="{7A80A779-2280-D54E-B0F2-9679D43EFFF8}" type="presParOf" srcId="{67F244F9-672D-4C92-B46E-EB97618903A7}" destId="{149FF4E2-1121-4BDD-BE81-417749180F6C}" srcOrd="5" destOrd="0" presId="urn:microsoft.com/office/officeart/2005/8/layout/cycle3"/>
    <dgm:cxn modelId="{7D0E275A-B0D2-EA44-B4DD-7646B0D5C4B7}" type="presParOf" srcId="{67F244F9-672D-4C92-B46E-EB97618903A7}" destId="{6CA42CC4-C144-420D-993A-8824FA0E880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9CCC0-6A29-41BE-8FB1-41F36F53769D}">
      <dsp:nvSpPr>
        <dsp:cNvPr id="0" name=""/>
        <dsp:cNvSpPr/>
      </dsp:nvSpPr>
      <dsp:spPr>
        <a:xfrm>
          <a:off x="1110216" y="-28370"/>
          <a:ext cx="5124382" cy="5124382"/>
        </a:xfrm>
        <a:prstGeom prst="circularArrow">
          <a:avLst>
            <a:gd name="adj1" fmla="val 5274"/>
            <a:gd name="adj2" fmla="val 312630"/>
            <a:gd name="adj3" fmla="val 14241907"/>
            <a:gd name="adj4" fmla="val 17118962"/>
            <a:gd name="adj5" fmla="val 547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7FB5A-7CE6-4B59-B097-6127E42C655F}">
      <dsp:nvSpPr>
        <dsp:cNvPr id="0" name=""/>
        <dsp:cNvSpPr/>
      </dsp:nvSpPr>
      <dsp:spPr>
        <a:xfrm>
          <a:off x="2705890" y="138823"/>
          <a:ext cx="1933035" cy="6451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1. RIS3, </a:t>
          </a:r>
          <a:r>
            <a:rPr lang="it-IT" sz="1600" kern="1200" dirty="0" err="1"/>
            <a:t>strategic</a:t>
          </a:r>
          <a:r>
            <a:rPr lang="it-IT" sz="1600" kern="1200" dirty="0"/>
            <a:t> </a:t>
          </a:r>
          <a:r>
            <a:rPr lang="it-IT" sz="1600" kern="1200" dirty="0" err="1"/>
            <a:t>areas</a:t>
          </a:r>
          <a:r>
            <a:rPr lang="it-IT" sz="1600" kern="1200" dirty="0"/>
            <a:t>, and SWOT Analysis</a:t>
          </a:r>
        </a:p>
      </dsp:txBody>
      <dsp:txXfrm>
        <a:off x="2737381" y="170314"/>
        <a:ext cx="1870053" cy="582120"/>
      </dsp:txXfrm>
    </dsp:sp>
    <dsp:sp modelId="{A4E20456-8E89-437C-8E4B-FA0C71F815C3}">
      <dsp:nvSpPr>
        <dsp:cNvPr id="0" name=""/>
        <dsp:cNvSpPr/>
      </dsp:nvSpPr>
      <dsp:spPr>
        <a:xfrm>
          <a:off x="4506233" y="1017544"/>
          <a:ext cx="1933035" cy="966517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2. Focus </a:t>
          </a:r>
          <a:r>
            <a:rPr lang="it-IT" sz="1600" kern="1200" dirty="0" err="1"/>
            <a:t>Sectors</a:t>
          </a:r>
          <a:r>
            <a:rPr lang="it-IT" sz="1600" kern="1200" dirty="0"/>
            <a:t> &amp; Companies</a:t>
          </a:r>
        </a:p>
      </dsp:txBody>
      <dsp:txXfrm>
        <a:off x="4553414" y="1064725"/>
        <a:ext cx="1838673" cy="872155"/>
      </dsp:txXfrm>
    </dsp:sp>
    <dsp:sp modelId="{0BC27E8C-4863-4902-876D-202D7407E543}">
      <dsp:nvSpPr>
        <dsp:cNvPr id="0" name=""/>
        <dsp:cNvSpPr/>
      </dsp:nvSpPr>
      <dsp:spPr>
        <a:xfrm>
          <a:off x="4506233" y="3207043"/>
          <a:ext cx="1933035" cy="745233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3. R&amp;D and </a:t>
          </a:r>
          <a:r>
            <a:rPr lang="it-IT" sz="1600" kern="1200" dirty="0" err="1"/>
            <a:t>Innovation</a:t>
          </a:r>
          <a:r>
            <a:rPr lang="it-IT" sz="1600" kern="1200" dirty="0"/>
            <a:t> </a:t>
          </a:r>
          <a:r>
            <a:rPr lang="it-IT" sz="1600" kern="1200" dirty="0" err="1"/>
            <a:t>Capabilities</a:t>
          </a:r>
          <a:endParaRPr lang="it-IT" sz="1600" kern="1200" dirty="0"/>
        </a:p>
      </dsp:txBody>
      <dsp:txXfrm>
        <a:off x="4542612" y="3243422"/>
        <a:ext cx="1860277" cy="672475"/>
      </dsp:txXfrm>
    </dsp:sp>
    <dsp:sp modelId="{3081B1E6-048E-4601-83EF-B5C41F67F0DA}">
      <dsp:nvSpPr>
        <dsp:cNvPr id="0" name=""/>
        <dsp:cNvSpPr/>
      </dsp:nvSpPr>
      <dsp:spPr>
        <a:xfrm>
          <a:off x="2705890" y="4248656"/>
          <a:ext cx="1933035" cy="740864"/>
        </a:xfrm>
        <a:prstGeom prst="roundRect">
          <a:avLst/>
        </a:prstGeom>
        <a:solidFill>
          <a:schemeClr val="accent3">
            <a:hueOff val="6750160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4. </a:t>
          </a:r>
          <a:r>
            <a:rPr lang="it-IT" sz="1600" kern="1200" dirty="0" err="1"/>
            <a:t>Emerging</a:t>
          </a:r>
          <a:r>
            <a:rPr lang="it-IT" sz="1600" kern="1200" dirty="0"/>
            <a:t> </a:t>
          </a:r>
          <a:r>
            <a:rPr lang="it-IT" sz="1600" kern="1200" dirty="0" err="1"/>
            <a:t>ideas</a:t>
          </a:r>
          <a:endParaRPr lang="it-IT" sz="1600" kern="1200" dirty="0"/>
        </a:p>
      </dsp:txBody>
      <dsp:txXfrm>
        <a:off x="2742056" y="4284822"/>
        <a:ext cx="1860703" cy="668532"/>
      </dsp:txXfrm>
    </dsp:sp>
    <dsp:sp modelId="{149FF4E2-1121-4BDD-BE81-417749180F6C}">
      <dsp:nvSpPr>
        <dsp:cNvPr id="0" name=""/>
        <dsp:cNvSpPr/>
      </dsp:nvSpPr>
      <dsp:spPr>
        <a:xfrm>
          <a:off x="905547" y="3256137"/>
          <a:ext cx="1933035" cy="647044"/>
        </a:xfrm>
        <a:prstGeom prst="roundRect">
          <a:avLst/>
        </a:prstGeom>
        <a:solidFill>
          <a:schemeClr val="accent3">
            <a:hueOff val="9000212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5. </a:t>
          </a:r>
          <a:r>
            <a:rPr lang="it-IT" sz="1600" kern="1200" dirty="0" err="1"/>
            <a:t>Existing</a:t>
          </a:r>
          <a:r>
            <a:rPr lang="it-IT" sz="1600" kern="1200" dirty="0"/>
            <a:t> </a:t>
          </a:r>
          <a:r>
            <a:rPr lang="it-IT" sz="1600" kern="1200" dirty="0" err="1"/>
            <a:t>Circular</a:t>
          </a:r>
          <a:r>
            <a:rPr lang="it-IT" sz="1600" kern="1200" dirty="0"/>
            <a:t> Economy </a:t>
          </a:r>
          <a:r>
            <a:rPr lang="it-IT" sz="1600" kern="1200" dirty="0" err="1"/>
            <a:t>legislation</a:t>
          </a:r>
          <a:endParaRPr lang="it-IT" sz="1600" kern="1200" dirty="0"/>
        </a:p>
      </dsp:txBody>
      <dsp:txXfrm>
        <a:off x="937133" y="3287723"/>
        <a:ext cx="1869863" cy="583872"/>
      </dsp:txXfrm>
    </dsp:sp>
    <dsp:sp modelId="{6CA42CC4-C144-420D-993A-8824FA0E880E}">
      <dsp:nvSpPr>
        <dsp:cNvPr id="0" name=""/>
        <dsp:cNvSpPr/>
      </dsp:nvSpPr>
      <dsp:spPr>
        <a:xfrm>
          <a:off x="905547" y="1113620"/>
          <a:ext cx="1933035" cy="774364"/>
        </a:xfrm>
        <a:prstGeom prst="round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6. </a:t>
          </a:r>
          <a:r>
            <a:rPr lang="it-IT" sz="1600" kern="1200" dirty="0" err="1"/>
            <a:t>Existing</a:t>
          </a:r>
          <a:r>
            <a:rPr lang="it-IT" sz="1600" kern="1200" dirty="0"/>
            <a:t> </a:t>
          </a:r>
          <a:r>
            <a:rPr lang="it-IT" sz="1600" kern="1200" dirty="0" err="1"/>
            <a:t>funding</a:t>
          </a:r>
          <a:r>
            <a:rPr lang="it-IT" sz="1600" kern="1200" dirty="0"/>
            <a:t> </a:t>
          </a:r>
          <a:r>
            <a:rPr lang="it-IT" sz="1600" kern="1200" dirty="0" err="1"/>
            <a:t>instruments</a:t>
          </a:r>
          <a:endParaRPr lang="it-IT" sz="1600" kern="1200" dirty="0"/>
        </a:p>
      </dsp:txBody>
      <dsp:txXfrm>
        <a:off x="943348" y="1151421"/>
        <a:ext cx="1857433" cy="698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A0F83-938C-403A-815A-B5F6852A7543}" type="datetimeFigureOut">
              <a:rPr lang="it-IT" smtClean="0"/>
              <a:t>16/03/17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11950-764D-4A33-9DB3-F77DB5DC82E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752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87B4F-F7A8-41C9-85CC-740C111546A0}" type="datetimeFigureOut">
              <a:rPr lang="es-ES" smtClean="0"/>
              <a:pPr/>
              <a:t>16/03/17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0FC2C-08CA-44FB-8802-FDB9AA59EBB0}" type="slidenum">
              <a:rPr lang="es-ES" smtClean="0"/>
              <a:pPr/>
              <a:t>‹n.›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40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FC2C-08CA-44FB-8802-FDB9AA59EBB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66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FC2C-08CA-44FB-8802-FDB9AA59EBB0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14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FC2C-08CA-44FB-8802-FDB9AA59EBB0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1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35496" y="6309320"/>
            <a:ext cx="907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35496" y="872720"/>
            <a:ext cx="907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02B4-F71A-4505-99A0-0877EE35665A}" type="datetimeFigureOut">
              <a:rPr lang="es-ES" smtClean="0"/>
              <a:pPr/>
              <a:t>16/03/17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CE3E-8528-472F-9A87-768909430C60}" type="slidenum">
              <a:rPr lang="es-ES" smtClean="0"/>
              <a:pPr/>
              <a:t>‹n.›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802B4-F71A-4505-99A0-0877EE35665A}" type="datetimeFigureOut">
              <a:rPr lang="es-ES" smtClean="0"/>
              <a:pPr/>
              <a:t>16/03/17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BCE3E-8528-472F-9A87-768909430C60}" type="slidenum">
              <a:rPr lang="es-ES" smtClean="0"/>
              <a:pPr/>
              <a:t>‹n.›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jpeg"/><Relationship Id="rId14" Type="http://schemas.openxmlformats.org/officeDocument/2006/relationships/image" Target="../media/image13.tiff"/><Relationship Id="rId15" Type="http://schemas.openxmlformats.org/officeDocument/2006/relationships/image" Target="../media/image14.jpeg"/><Relationship Id="rId16" Type="http://schemas.openxmlformats.org/officeDocument/2006/relationships/image" Target="../media/image15.jpeg"/><Relationship Id="rId1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/>
          <p:nvPr/>
        </p:nvSpPr>
        <p:spPr>
          <a:xfrm>
            <a:off x="15334" y="260648"/>
            <a:ext cx="9144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SCREEN</a:t>
            </a:r>
          </a:p>
          <a:p>
            <a:pPr algn="ctr"/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Synergic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CirculaR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Economy across European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regioNs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WP2, Task 2.1 </a:t>
            </a:r>
          </a:p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Definition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the Common Criteria</a:t>
            </a:r>
            <a:b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Lombardy Region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AFIL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759" y="4976485"/>
            <a:ext cx="666750" cy="199390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74" y="4149080"/>
            <a:ext cx="889000" cy="514350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159" y="4149080"/>
            <a:ext cx="533400" cy="533400"/>
          </a:xfrm>
          <a:prstGeom prst="rect">
            <a:avLst/>
          </a:prstGeom>
        </p:spPr>
      </p:pic>
      <p:pic>
        <p:nvPicPr>
          <p:cNvPr id="8" name="Immagin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209" y="4180195"/>
            <a:ext cx="1073150" cy="44323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" name="Immagin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24" y="4693910"/>
            <a:ext cx="1023620" cy="788035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09" y="4836150"/>
            <a:ext cx="1885950" cy="445770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84" y="4149080"/>
            <a:ext cx="1526540" cy="514350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30180"/>
            <a:ext cx="701675" cy="609600"/>
          </a:xfrm>
          <a:prstGeom prst="rect">
            <a:avLst/>
          </a:prstGeom>
        </p:spPr>
      </p:pic>
      <p:pic>
        <p:nvPicPr>
          <p:cNvPr id="13" name="Immagine 1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69" y="4961245"/>
            <a:ext cx="1657350" cy="326390"/>
          </a:xfrm>
          <a:prstGeom prst="rect">
            <a:avLst/>
          </a:prstGeom>
        </p:spPr>
      </p:pic>
      <p:pic>
        <p:nvPicPr>
          <p:cNvPr id="14" name="Immagin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84" y="5532745"/>
            <a:ext cx="1638300" cy="407035"/>
          </a:xfrm>
          <a:prstGeom prst="rect">
            <a:avLst/>
          </a:prstGeom>
        </p:spPr>
      </p:pic>
      <p:pic>
        <p:nvPicPr>
          <p:cNvPr id="15" name="Immagine 1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59" y="4187180"/>
            <a:ext cx="418465" cy="476250"/>
          </a:xfrm>
          <a:prstGeom prst="rect">
            <a:avLst/>
          </a:prstGeom>
        </p:spPr>
      </p:pic>
      <p:pic>
        <p:nvPicPr>
          <p:cNvPr id="16" name="Immagine 15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24" y="5339705"/>
            <a:ext cx="1265555" cy="733425"/>
          </a:xfrm>
          <a:prstGeom prst="rect">
            <a:avLst/>
          </a:prstGeom>
        </p:spPr>
      </p:pic>
      <p:pic>
        <p:nvPicPr>
          <p:cNvPr id="17" name="Immagine 16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84" y="5473055"/>
            <a:ext cx="1485900" cy="447040"/>
          </a:xfrm>
          <a:prstGeom prst="rect">
            <a:avLst/>
          </a:prstGeom>
        </p:spPr>
      </p:pic>
      <p:pic>
        <p:nvPicPr>
          <p:cNvPr id="18" name="Immagine 17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4044409" y="4777730"/>
            <a:ext cx="857250" cy="617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magine 18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59" y="5534650"/>
            <a:ext cx="1188720" cy="539750"/>
          </a:xfrm>
          <a:prstGeom prst="rect">
            <a:avLst/>
          </a:prstGeom>
        </p:spPr>
      </p:pic>
      <p:pic>
        <p:nvPicPr>
          <p:cNvPr id="20" name="Immagine 19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09" y="4149080"/>
            <a:ext cx="1904365" cy="514350"/>
          </a:xfrm>
          <a:prstGeom prst="rect">
            <a:avLst/>
          </a:prstGeom>
        </p:spPr>
      </p:pic>
      <p:cxnSp>
        <p:nvCxnSpPr>
          <p:cNvPr id="21" name="Connettore diritto 20"/>
          <p:cNvCxnSpPr/>
          <p:nvPr/>
        </p:nvCxnSpPr>
        <p:spPr>
          <a:xfrm>
            <a:off x="15334" y="3501008"/>
            <a:ext cx="9128666" cy="0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/>
          <p:cNvCxnSpPr/>
          <p:nvPr/>
        </p:nvCxnSpPr>
        <p:spPr>
          <a:xfrm>
            <a:off x="-20162" y="6597352"/>
            <a:ext cx="9164162" cy="0"/>
          </a:xfrm>
          <a:prstGeom prst="line">
            <a:avLst/>
          </a:prstGeom>
          <a:ln w="6350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79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35496" y="116632"/>
            <a:ext cx="9361040" cy="615553"/>
          </a:xfrm>
          <a:prstGeom prst="rect">
            <a:avLst/>
          </a:prstGeom>
        </p:spPr>
        <p:txBody>
          <a:bodyPr/>
          <a:lstStyle>
            <a:lvl1pPr eaLnBrk="1" hangingPunct="1">
              <a:defRPr sz="3400" baseline="0">
                <a:solidFill>
                  <a:srgbClr val="F04623"/>
                </a:solidFill>
                <a:latin typeface="+mj-lt"/>
                <a:sym typeface="Wingdings" panose="05000000000000000000" pitchFamily="2" charset="2"/>
              </a:defRPr>
            </a:lvl1pPr>
            <a:lvl2pPr eaLnBrk="1" hangingPunct="1">
              <a:defRPr sz="1600"/>
            </a:lvl2pPr>
            <a:lvl3pPr eaLnBrk="1" hangingPunct="1">
              <a:defRPr sz="1600"/>
            </a:lvl3pPr>
            <a:lvl4pPr eaLnBrk="1" hangingPunct="1">
              <a:defRPr sz="1600"/>
            </a:lvl4pPr>
            <a:lvl5pPr eaLnBrk="1" hangingPunct="1">
              <a:defRPr sz="1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algn="ctr"/>
            <a:r>
              <a:rPr lang="en-US" sz="2700" dirty="0">
                <a:solidFill>
                  <a:schemeClr val="accent3">
                    <a:lumMod val="75000"/>
                  </a:schemeClr>
                </a:solidFill>
              </a:rPr>
              <a:t>SCREEN Mapping Framework - Proposal</a:t>
            </a:r>
            <a:endParaRPr lang="en-US" sz="2700" dirty="0"/>
          </a:p>
        </p:txBody>
      </p:sp>
      <p:cxnSp>
        <p:nvCxnSpPr>
          <p:cNvPr id="26" name="Connettore diritto 25"/>
          <p:cNvCxnSpPr/>
          <p:nvPr/>
        </p:nvCxnSpPr>
        <p:spPr>
          <a:xfrm>
            <a:off x="611560" y="732185"/>
            <a:ext cx="853244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"/>
          <p:cNvGrpSpPr/>
          <p:nvPr/>
        </p:nvGrpSpPr>
        <p:grpSpPr>
          <a:xfrm>
            <a:off x="8434692" y="188640"/>
            <a:ext cx="385780" cy="394675"/>
            <a:chOff x="4031939" y="2947294"/>
            <a:chExt cx="1368152" cy="1307675"/>
          </a:xfrm>
        </p:grpSpPr>
        <p:sp>
          <p:nvSpPr>
            <p:cNvPr id="7" name="Ovale 6"/>
            <p:cNvSpPr/>
            <p:nvPr/>
          </p:nvSpPr>
          <p:spPr>
            <a:xfrm>
              <a:off x="4031939" y="2947294"/>
              <a:ext cx="1368152" cy="1307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94"/>
            <a:stretch/>
          </p:blipFill>
          <p:spPr>
            <a:xfrm>
              <a:off x="4192086" y="3104049"/>
              <a:ext cx="1047859" cy="905413"/>
            </a:xfrm>
            <a:prstGeom prst="rect">
              <a:avLst/>
            </a:prstGeom>
          </p:spPr>
        </p:pic>
      </p:grpSp>
      <p:sp>
        <p:nvSpPr>
          <p:cNvPr id="45" name="Freccia giù 44"/>
          <p:cNvSpPr/>
          <p:nvPr/>
        </p:nvSpPr>
        <p:spPr>
          <a:xfrm>
            <a:off x="3327066" y="1772816"/>
            <a:ext cx="576064" cy="3816424"/>
          </a:xfrm>
          <a:prstGeom prst="downArrow">
            <a:avLst>
              <a:gd name="adj1" fmla="val 50000"/>
              <a:gd name="adj2" fmla="val 2574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6" name="Gruppo 45"/>
          <p:cNvGrpSpPr/>
          <p:nvPr/>
        </p:nvGrpSpPr>
        <p:grpSpPr>
          <a:xfrm>
            <a:off x="2648581" y="1124744"/>
            <a:ext cx="1933035" cy="645102"/>
            <a:chOff x="2728598" y="138823"/>
            <a:chExt cx="1933035" cy="645102"/>
          </a:xfrm>
        </p:grpSpPr>
        <p:sp>
          <p:nvSpPr>
            <p:cNvPr id="47" name="Rettangolo arrotondato 46"/>
            <p:cNvSpPr/>
            <p:nvPr/>
          </p:nvSpPr>
          <p:spPr>
            <a:xfrm>
              <a:off x="2728598" y="138823"/>
              <a:ext cx="1933035" cy="64510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ettangolo 47"/>
            <p:cNvSpPr/>
            <p:nvPr/>
          </p:nvSpPr>
          <p:spPr>
            <a:xfrm>
              <a:off x="2760089" y="170314"/>
              <a:ext cx="1870053" cy="582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kern="1200" dirty="0"/>
                <a:t>1. RIS3, </a:t>
              </a:r>
              <a:r>
                <a:rPr lang="it-IT" sz="1600" kern="1200" dirty="0" err="1"/>
                <a:t>strategic</a:t>
              </a:r>
              <a:r>
                <a:rPr lang="it-IT" sz="1600" kern="1200" dirty="0"/>
                <a:t> </a:t>
              </a:r>
              <a:r>
                <a:rPr lang="it-IT" sz="1600" kern="1200" dirty="0" err="1"/>
                <a:t>areas</a:t>
              </a:r>
              <a:r>
                <a:rPr lang="it-IT" sz="1600" kern="1200" dirty="0"/>
                <a:t>, and SWOT Analysis</a:t>
              </a:r>
            </a:p>
          </p:txBody>
        </p:sp>
      </p:grpSp>
      <p:grpSp>
        <p:nvGrpSpPr>
          <p:cNvPr id="49" name="Gruppo 48"/>
          <p:cNvGrpSpPr/>
          <p:nvPr/>
        </p:nvGrpSpPr>
        <p:grpSpPr>
          <a:xfrm>
            <a:off x="2870812" y="1988840"/>
            <a:ext cx="1488572" cy="650301"/>
            <a:chOff x="4920139" y="1381679"/>
            <a:chExt cx="1488572" cy="650301"/>
          </a:xfrm>
        </p:grpSpPr>
        <p:sp>
          <p:nvSpPr>
            <p:cNvPr id="50" name="Rettangolo arrotondato 49"/>
            <p:cNvSpPr/>
            <p:nvPr/>
          </p:nvSpPr>
          <p:spPr>
            <a:xfrm>
              <a:off x="4920139" y="1381679"/>
              <a:ext cx="1488572" cy="6503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10229"/>
                <a:satOff val="-672"/>
                <a:lumOff val="2588"/>
                <a:alphaOff val="0"/>
              </a:schemeClr>
            </a:fillRef>
            <a:effectRef idx="0">
              <a:schemeClr val="accent3">
                <a:hueOff val="410229"/>
                <a:satOff val="-672"/>
                <a:lumOff val="2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ettangolo 50"/>
            <p:cNvSpPr/>
            <p:nvPr/>
          </p:nvSpPr>
          <p:spPr>
            <a:xfrm>
              <a:off x="4951884" y="1413424"/>
              <a:ext cx="1425082" cy="5868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kern="1200" dirty="0"/>
                <a:t>2. Focus </a:t>
              </a:r>
              <a:r>
                <a:rPr lang="it-IT" sz="1600" kern="1200" dirty="0" err="1" smtClean="0"/>
                <a:t>Sectors</a:t>
              </a:r>
              <a:r>
                <a:rPr lang="it-IT" sz="1600" kern="1200" dirty="0" smtClean="0"/>
                <a:t> &amp; Companies</a:t>
              </a:r>
              <a:endParaRPr lang="it-IT" sz="1600" kern="1200" dirty="0"/>
            </a:p>
          </p:txBody>
        </p:sp>
      </p:grpSp>
      <p:grpSp>
        <p:nvGrpSpPr>
          <p:cNvPr id="52" name="Gruppo 51"/>
          <p:cNvGrpSpPr/>
          <p:nvPr/>
        </p:nvGrpSpPr>
        <p:grpSpPr>
          <a:xfrm>
            <a:off x="1886906" y="2882519"/>
            <a:ext cx="3477182" cy="762505"/>
            <a:chOff x="4638507" y="3112114"/>
            <a:chExt cx="1842201" cy="762505"/>
          </a:xfrm>
        </p:grpSpPr>
        <p:sp>
          <p:nvSpPr>
            <p:cNvPr id="53" name="Rettangolo arrotondato 52"/>
            <p:cNvSpPr/>
            <p:nvPr/>
          </p:nvSpPr>
          <p:spPr>
            <a:xfrm>
              <a:off x="4638507" y="3112114"/>
              <a:ext cx="1842201" cy="76250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20459"/>
                <a:satOff val="-1344"/>
                <a:lumOff val="5176"/>
                <a:alphaOff val="0"/>
              </a:schemeClr>
            </a:fillRef>
            <a:effectRef idx="0">
              <a:schemeClr val="accent3">
                <a:hueOff val="820459"/>
                <a:satOff val="-1344"/>
                <a:lumOff val="5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ettangolo 53"/>
            <p:cNvSpPr/>
            <p:nvPr/>
          </p:nvSpPr>
          <p:spPr>
            <a:xfrm>
              <a:off x="4687675" y="3149336"/>
              <a:ext cx="1754883" cy="6880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kern="1200" dirty="0"/>
                <a:t>3. </a:t>
              </a:r>
              <a:r>
                <a:rPr lang="it-IT" sz="1600" kern="1200" dirty="0" err="1" smtClean="0"/>
                <a:t>Capabilities</a:t>
              </a:r>
              <a:r>
                <a:rPr lang="it-IT" sz="1600" kern="1200" dirty="0" smtClean="0"/>
                <a:t> </a:t>
              </a:r>
              <a:r>
                <a:rPr lang="it-IT" sz="1600" kern="1200" dirty="0" err="1" smtClean="0"/>
                <a:t>overview</a:t>
              </a:r>
              <a:r>
                <a:rPr lang="it-IT" sz="1600" kern="1200" dirty="0"/>
                <a:t>: </a:t>
              </a:r>
              <a:endParaRPr lang="it-IT" sz="16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kern="1200" dirty="0" smtClean="0"/>
                <a:t>R</a:t>
              </a:r>
              <a:r>
                <a:rPr lang="it-IT" sz="1600" kern="1200" dirty="0"/>
                <a:t>&amp;D, </a:t>
              </a:r>
              <a:r>
                <a:rPr lang="it-IT" sz="1600" kern="1200" dirty="0" err="1" smtClean="0"/>
                <a:t>Innovation</a:t>
              </a:r>
              <a:r>
                <a:rPr lang="it-IT" sz="1600" dirty="0" smtClean="0"/>
                <a:t> </a:t>
              </a:r>
              <a:r>
                <a:rPr lang="it-IT" sz="1600" dirty="0" err="1" smtClean="0"/>
                <a:t>capabilities</a:t>
              </a:r>
              <a:endParaRPr lang="it-IT" sz="1600" kern="1200" dirty="0"/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2210942" y="3840264"/>
            <a:ext cx="2808312" cy="740864"/>
            <a:chOff x="2304262" y="4187896"/>
            <a:chExt cx="1933035" cy="740864"/>
          </a:xfrm>
        </p:grpSpPr>
        <p:sp>
          <p:nvSpPr>
            <p:cNvPr id="56" name="Rettangolo arrotondato 55"/>
            <p:cNvSpPr/>
            <p:nvPr/>
          </p:nvSpPr>
          <p:spPr>
            <a:xfrm>
              <a:off x="2304262" y="4187896"/>
              <a:ext cx="1933035" cy="74086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230688"/>
                <a:satOff val="-2017"/>
                <a:lumOff val="7765"/>
                <a:alphaOff val="0"/>
              </a:schemeClr>
            </a:fillRef>
            <a:effectRef idx="0">
              <a:schemeClr val="accent3">
                <a:hueOff val="1230688"/>
                <a:satOff val="-2017"/>
                <a:lumOff val="7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ettangolo 56"/>
            <p:cNvSpPr/>
            <p:nvPr/>
          </p:nvSpPr>
          <p:spPr>
            <a:xfrm>
              <a:off x="2340428" y="4224062"/>
              <a:ext cx="1860703" cy="668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kern="1200" dirty="0"/>
                <a:t>4. </a:t>
              </a:r>
              <a:r>
                <a:rPr lang="it-IT" sz="1600" kern="1200" dirty="0" err="1"/>
                <a:t>Emerging</a:t>
              </a:r>
              <a:r>
                <a:rPr lang="it-IT" sz="1600" kern="1200" dirty="0"/>
                <a:t> </a:t>
              </a:r>
              <a:r>
                <a:rPr lang="it-IT" sz="1600" kern="1200" dirty="0" err="1" smtClean="0"/>
                <a:t>ideas</a:t>
              </a:r>
              <a:endParaRPr lang="it-IT" sz="1600" kern="1200" dirty="0"/>
            </a:p>
          </p:txBody>
        </p:sp>
      </p:grpSp>
      <p:grpSp>
        <p:nvGrpSpPr>
          <p:cNvPr id="58" name="Gruppo 57"/>
          <p:cNvGrpSpPr/>
          <p:nvPr/>
        </p:nvGrpSpPr>
        <p:grpSpPr>
          <a:xfrm>
            <a:off x="1583668" y="4797152"/>
            <a:ext cx="4062861" cy="555267"/>
            <a:chOff x="576060" y="2608071"/>
            <a:chExt cx="1933035" cy="966517"/>
          </a:xfrm>
        </p:grpSpPr>
        <p:sp>
          <p:nvSpPr>
            <p:cNvPr id="59" name="Rettangolo arrotondato 58"/>
            <p:cNvSpPr/>
            <p:nvPr/>
          </p:nvSpPr>
          <p:spPr>
            <a:xfrm>
              <a:off x="576060" y="2608071"/>
              <a:ext cx="1933035" cy="96651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40918"/>
                <a:satOff val="-2689"/>
                <a:lumOff val="10353"/>
                <a:alphaOff val="0"/>
              </a:schemeClr>
            </a:fillRef>
            <a:effectRef idx="0">
              <a:schemeClr val="accent3">
                <a:hueOff val="1640918"/>
                <a:satOff val="-2689"/>
                <a:lumOff val="10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ttangolo 59"/>
            <p:cNvSpPr/>
            <p:nvPr/>
          </p:nvSpPr>
          <p:spPr>
            <a:xfrm>
              <a:off x="623241" y="2655252"/>
              <a:ext cx="1838673" cy="872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kern="1200" dirty="0" smtClean="0"/>
                <a:t>5. </a:t>
              </a:r>
              <a:r>
                <a:rPr lang="it-IT" sz="1600" kern="1200" dirty="0" err="1" smtClean="0"/>
                <a:t>Opportunities</a:t>
              </a:r>
              <a:endParaRPr lang="it-IT" sz="1600" kern="1200" dirty="0"/>
            </a:p>
          </p:txBody>
        </p:sp>
      </p:grpSp>
      <p:grpSp>
        <p:nvGrpSpPr>
          <p:cNvPr id="61" name="Gruppo 60"/>
          <p:cNvGrpSpPr/>
          <p:nvPr/>
        </p:nvGrpSpPr>
        <p:grpSpPr>
          <a:xfrm>
            <a:off x="1043608" y="5589240"/>
            <a:ext cx="5142981" cy="647044"/>
            <a:chOff x="713503" y="1096920"/>
            <a:chExt cx="1933035" cy="647044"/>
          </a:xfrm>
        </p:grpSpPr>
        <p:sp>
          <p:nvSpPr>
            <p:cNvPr id="62" name="Rettangolo arrotondato 61"/>
            <p:cNvSpPr/>
            <p:nvPr/>
          </p:nvSpPr>
          <p:spPr>
            <a:xfrm>
              <a:off x="713503" y="1096920"/>
              <a:ext cx="1933035" cy="64704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051147"/>
                <a:satOff val="-3361"/>
                <a:lumOff val="12941"/>
                <a:alphaOff val="0"/>
              </a:schemeClr>
            </a:fillRef>
            <a:effectRef idx="0">
              <a:schemeClr val="accent3">
                <a:hueOff val="2051147"/>
                <a:satOff val="-3361"/>
                <a:lumOff val="1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Rettangolo 62"/>
            <p:cNvSpPr/>
            <p:nvPr/>
          </p:nvSpPr>
          <p:spPr>
            <a:xfrm>
              <a:off x="745089" y="1128506"/>
              <a:ext cx="1869863" cy="5838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kern="1200" dirty="0" smtClean="0"/>
                <a:t>6. </a:t>
              </a:r>
              <a:r>
                <a:rPr lang="it-IT" sz="1600" kern="1200" dirty="0" err="1" smtClean="0"/>
                <a:t>Barrier</a:t>
              </a:r>
              <a:r>
                <a:rPr lang="it-IT" sz="1600" kern="1200" dirty="0" smtClean="0"/>
                <a:t> </a:t>
              </a:r>
              <a:r>
                <a:rPr lang="it-IT" sz="1600" kern="1200" dirty="0" err="1" smtClean="0"/>
                <a:t>analysis</a:t>
              </a:r>
              <a:r>
                <a:rPr lang="it-IT" sz="1600" kern="1200" dirty="0" smtClean="0"/>
                <a:t> and </a:t>
              </a:r>
              <a:r>
                <a:rPr lang="it-IT" sz="1600" kern="1200" dirty="0" err="1" smtClean="0"/>
                <a:t>funding</a:t>
              </a:r>
              <a:r>
                <a:rPr lang="it-IT" sz="1600" kern="1200" dirty="0" smtClean="0"/>
                <a:t> </a:t>
              </a:r>
              <a:r>
                <a:rPr lang="it-IT" sz="1600" kern="1200" dirty="0" err="1" smtClean="0"/>
                <a:t>instruments</a:t>
              </a:r>
              <a:endParaRPr lang="it-IT" sz="1600" kern="1200" dirty="0" smtClean="0"/>
            </a:p>
          </p:txBody>
        </p:sp>
      </p:grpSp>
      <p:sp>
        <p:nvSpPr>
          <p:cNvPr id="64" name="CasellaDiTesto 63"/>
          <p:cNvSpPr txBox="1"/>
          <p:nvPr/>
        </p:nvSpPr>
        <p:spPr>
          <a:xfrm>
            <a:off x="6408204" y="155679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Strategy</a:t>
            </a:r>
            <a:endParaRPr lang="it-IT" sz="2400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6408204" y="256490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Mapping</a:t>
            </a:r>
            <a:endParaRPr lang="it-IT" sz="2400" dirty="0"/>
          </a:p>
          <a:p>
            <a:pPr algn="ctr"/>
            <a:r>
              <a:rPr lang="it-IT" sz="1600" i="1" dirty="0" smtClean="0"/>
              <a:t>Baseline Situation</a:t>
            </a:r>
            <a:endParaRPr lang="it-IT" sz="1600" i="1" dirty="0"/>
          </a:p>
        </p:txBody>
      </p:sp>
      <p:sp>
        <p:nvSpPr>
          <p:cNvPr id="66" name="CasellaDiTesto 65"/>
          <p:cNvSpPr txBox="1"/>
          <p:nvPr/>
        </p:nvSpPr>
        <p:spPr>
          <a:xfrm>
            <a:off x="6408204" y="372922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Innovation</a:t>
            </a:r>
            <a:endParaRPr lang="it-IT" sz="2400" dirty="0"/>
          </a:p>
          <a:p>
            <a:pPr algn="ctr"/>
            <a:r>
              <a:rPr lang="it-IT" sz="1600" i="1" dirty="0" err="1" smtClean="0"/>
              <a:t>Explicit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Emerging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Actions</a:t>
            </a:r>
            <a:endParaRPr lang="it-IT" sz="1600" i="1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6408204" y="4409236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Synthesis</a:t>
            </a:r>
            <a:endParaRPr lang="it-IT" sz="2400" dirty="0"/>
          </a:p>
          <a:p>
            <a:pPr algn="ctr"/>
            <a:r>
              <a:rPr lang="it-IT" sz="1400" i="1" dirty="0" smtClean="0"/>
              <a:t>Non-</a:t>
            </a:r>
            <a:r>
              <a:rPr lang="it-IT" sz="1400" i="1" dirty="0" err="1" smtClean="0"/>
              <a:t>Explicit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Opportunities</a:t>
            </a:r>
            <a:r>
              <a:rPr lang="it-IT" sz="1400" i="1" dirty="0" smtClean="0"/>
              <a:t> from cross-</a:t>
            </a:r>
            <a:r>
              <a:rPr lang="it-IT" sz="1400" i="1" dirty="0" err="1" smtClean="0"/>
              <a:t>regional</a:t>
            </a:r>
            <a:r>
              <a:rPr lang="it-IT" sz="1400" i="1" dirty="0" smtClean="0"/>
              <a:t> and </a:t>
            </a:r>
            <a:r>
              <a:rPr lang="it-IT" sz="1400" i="1" dirty="0" err="1" smtClean="0"/>
              <a:t>internal</a:t>
            </a:r>
            <a:r>
              <a:rPr lang="it-IT" sz="1400" i="1" dirty="0" smtClean="0"/>
              <a:t> gaps </a:t>
            </a:r>
            <a:r>
              <a:rPr lang="it-IT" sz="1400" i="1" dirty="0" err="1" smtClean="0"/>
              <a:t>analysis</a:t>
            </a:r>
            <a:endParaRPr lang="it-IT" sz="1400" i="1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6588224" y="551723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Barriers</a:t>
            </a:r>
            <a:r>
              <a:rPr lang="it-IT" sz="2400" dirty="0" smtClean="0"/>
              <a:t> and </a:t>
            </a:r>
            <a:r>
              <a:rPr lang="it-IT" sz="2400" dirty="0" err="1" smtClean="0"/>
              <a:t>Funding</a:t>
            </a:r>
            <a:endParaRPr lang="it-IT" sz="2400" dirty="0"/>
          </a:p>
        </p:txBody>
      </p:sp>
      <p:sp>
        <p:nvSpPr>
          <p:cNvPr id="69" name="Freccia destra 68"/>
          <p:cNvSpPr/>
          <p:nvPr/>
        </p:nvSpPr>
        <p:spPr>
          <a:xfrm>
            <a:off x="251520" y="4915768"/>
            <a:ext cx="1224136" cy="288032"/>
          </a:xfrm>
          <a:prstGeom prst="rightArrow">
            <a:avLst/>
          </a:prstGeom>
          <a:solidFill>
            <a:srgbClr val="1EC2C1"/>
          </a:solidFill>
          <a:ln>
            <a:solidFill>
              <a:srgbClr val="1EC2C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Rettangolo 69"/>
          <p:cNvSpPr/>
          <p:nvPr/>
        </p:nvSpPr>
        <p:spPr>
          <a:xfrm>
            <a:off x="166813" y="4149080"/>
            <a:ext cx="1452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 smtClean="0"/>
              <a:t>Inputs</a:t>
            </a:r>
            <a:r>
              <a:rPr lang="it-IT" sz="1600" dirty="0" smtClean="0"/>
              <a:t> from </a:t>
            </a:r>
            <a:r>
              <a:rPr lang="it-IT" sz="1600" dirty="0" err="1" smtClean="0"/>
              <a:t>other</a:t>
            </a:r>
            <a:r>
              <a:rPr lang="it-IT" sz="1600" dirty="0" smtClean="0"/>
              <a:t> </a:t>
            </a:r>
            <a:r>
              <a:rPr lang="it-IT" sz="1600" dirty="0" err="1" smtClean="0"/>
              <a:t>Regions</a:t>
            </a:r>
            <a:endParaRPr lang="it-IT" sz="1600" dirty="0" smtClean="0"/>
          </a:p>
          <a:p>
            <a:r>
              <a:rPr lang="it-IT" sz="1600" dirty="0" err="1" smtClean="0"/>
              <a:t>Step</a:t>
            </a:r>
            <a:r>
              <a:rPr lang="it-IT" sz="1600" dirty="0" smtClean="0"/>
              <a:t> 4.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0972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2 5"/>
          <p:cNvCxnSpPr/>
          <p:nvPr/>
        </p:nvCxnSpPr>
        <p:spPr>
          <a:xfrm flipV="1">
            <a:off x="1400211" y="3789948"/>
            <a:ext cx="5836085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uppo 99"/>
          <p:cNvGrpSpPr/>
          <p:nvPr/>
        </p:nvGrpSpPr>
        <p:grpSpPr>
          <a:xfrm>
            <a:off x="4654586" y="2353518"/>
            <a:ext cx="2611300" cy="2488850"/>
            <a:chOff x="4350868" y="963743"/>
            <a:chExt cx="2611300" cy="2488850"/>
          </a:xfrm>
        </p:grpSpPr>
        <p:cxnSp>
          <p:nvCxnSpPr>
            <p:cNvPr id="101" name="Connettore a gomito 100"/>
            <p:cNvCxnSpPr>
              <a:stCxn id="91" idx="2"/>
              <a:endCxn id="89" idx="2"/>
            </p:cNvCxnSpPr>
            <p:nvPr/>
          </p:nvCxnSpPr>
          <p:spPr>
            <a:xfrm rot="5400000">
              <a:off x="5650168" y="-335557"/>
              <a:ext cx="12700" cy="2611300"/>
            </a:xfrm>
            <a:prstGeom prst="bentConnector3">
              <a:avLst>
                <a:gd name="adj1" fmla="val 1800000"/>
              </a:avLst>
            </a:prstGeom>
            <a:ln w="222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Rettangolo 101"/>
            <p:cNvSpPr/>
            <p:nvPr/>
          </p:nvSpPr>
          <p:spPr>
            <a:xfrm>
              <a:off x="4376802" y="3263361"/>
              <a:ext cx="2573736" cy="1892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Repair</a:t>
              </a:r>
            </a:p>
          </p:txBody>
        </p:sp>
      </p:grpSp>
      <p:cxnSp>
        <p:nvCxnSpPr>
          <p:cNvPr id="107" name="Connettore a gomito 106"/>
          <p:cNvCxnSpPr>
            <a:endCxn id="88" idx="2"/>
          </p:cNvCxnSpPr>
          <p:nvPr/>
        </p:nvCxnSpPr>
        <p:spPr>
          <a:xfrm rot="10800000" flipV="1">
            <a:off x="3308340" y="2359868"/>
            <a:ext cx="3947530" cy="21440"/>
          </a:xfrm>
          <a:prstGeom prst="bentConnector4">
            <a:avLst>
              <a:gd name="adj1" fmla="val -290"/>
              <a:gd name="adj2" fmla="val 13083284"/>
            </a:avLst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e 26"/>
          <p:cNvSpPr/>
          <p:nvPr/>
        </p:nvSpPr>
        <p:spPr>
          <a:xfrm>
            <a:off x="8604448" y="6455077"/>
            <a:ext cx="288676" cy="29237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14643" y="6383069"/>
            <a:ext cx="477837" cy="365125"/>
          </a:xfrm>
        </p:spPr>
        <p:txBody>
          <a:bodyPr/>
          <a:lstStyle/>
          <a:p>
            <a:fld id="{5649EF2F-C9E9-4994-B290-36209FDD1F04}" type="slidenum">
              <a:rPr lang="nl-NL" sz="1400" i="1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nl-NL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116632"/>
            <a:ext cx="9361040" cy="615553"/>
          </a:xfrm>
          <a:prstGeom prst="rect">
            <a:avLst/>
          </a:prstGeom>
        </p:spPr>
        <p:txBody>
          <a:bodyPr/>
          <a:lstStyle>
            <a:lvl1pPr eaLnBrk="1" hangingPunct="1">
              <a:defRPr sz="3400" baseline="0">
                <a:solidFill>
                  <a:srgbClr val="F04623"/>
                </a:solidFill>
                <a:latin typeface="+mj-lt"/>
                <a:sym typeface="Wingdings" panose="05000000000000000000" pitchFamily="2" charset="2"/>
              </a:defRPr>
            </a:lvl1pPr>
            <a:lvl2pPr eaLnBrk="1" hangingPunct="1">
              <a:defRPr sz="1600"/>
            </a:lvl2pPr>
            <a:lvl3pPr eaLnBrk="1" hangingPunct="1">
              <a:defRPr sz="1600"/>
            </a:lvl3pPr>
            <a:lvl4pPr eaLnBrk="1" hangingPunct="1">
              <a:defRPr sz="1600"/>
            </a:lvl4pPr>
            <a:lvl5pPr eaLnBrk="1" hangingPunct="1">
              <a:defRPr sz="1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algn="ctr"/>
            <a:r>
              <a:rPr lang="en-US" sz="27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Reference Framework: Position in the Circular Value Chain</a:t>
            </a:r>
            <a:endParaRPr lang="en-US" sz="2700" dirty="0">
              <a:latin typeface="Calibri"/>
            </a:endParaRPr>
          </a:p>
        </p:txBody>
      </p:sp>
      <p:cxnSp>
        <p:nvCxnSpPr>
          <p:cNvPr id="26" name="Connettore diritto 25"/>
          <p:cNvCxnSpPr/>
          <p:nvPr/>
        </p:nvCxnSpPr>
        <p:spPr>
          <a:xfrm>
            <a:off x="395536" y="732185"/>
            <a:ext cx="853244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uppo 94"/>
          <p:cNvGrpSpPr/>
          <p:nvPr/>
        </p:nvGrpSpPr>
        <p:grpSpPr>
          <a:xfrm>
            <a:off x="-108520" y="6095037"/>
            <a:ext cx="8985921" cy="1067346"/>
            <a:chOff x="-29360" y="5661248"/>
            <a:chExt cx="8985921" cy="1067346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395536" y="5805264"/>
              <a:ext cx="85610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b="1" i="1" dirty="0">
                  <a:solidFill>
                    <a:prstClr val="black"/>
                  </a:solidFill>
                  <a:latin typeface="Calibri"/>
                </a:rPr>
                <a:t>Glossary</a:t>
              </a:r>
              <a:r>
                <a:rPr lang="en-US" dirty="0">
                  <a:solidFill>
                    <a:prstClr val="black"/>
                  </a:solidFill>
                  <a:latin typeface="Calibri"/>
                </a:rPr>
                <a:t>: A definition for the different circular economy options has been elaborated (relation to existing standards and references). </a:t>
              </a:r>
              <a:endParaRPr lang="en-US" b="1" i="1" dirty="0">
                <a:solidFill>
                  <a:prstClr val="black"/>
                </a:solidFill>
                <a:latin typeface="Calibri"/>
              </a:endParaRPr>
            </a:p>
            <a:p>
              <a:endParaRPr lang="it-IT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32"/>
            <a:stretch/>
          </p:blipFill>
          <p:spPr>
            <a:xfrm>
              <a:off x="-29360" y="5661248"/>
              <a:ext cx="918371" cy="761035"/>
            </a:xfrm>
            <a:prstGeom prst="rect">
              <a:avLst/>
            </a:prstGeom>
          </p:spPr>
        </p:pic>
      </p:grpSp>
      <p:grpSp>
        <p:nvGrpSpPr>
          <p:cNvPr id="25" name="Gruppo 24"/>
          <p:cNvGrpSpPr/>
          <p:nvPr/>
        </p:nvGrpSpPr>
        <p:grpSpPr>
          <a:xfrm>
            <a:off x="615171" y="798384"/>
            <a:ext cx="1401053" cy="3278688"/>
            <a:chOff x="236369" y="924790"/>
            <a:chExt cx="1872796" cy="3278688"/>
          </a:xfrm>
        </p:grpSpPr>
        <p:sp>
          <p:nvSpPr>
            <p:cNvPr id="2" name="Rettangolo con angoli arrotondati 1"/>
            <p:cNvSpPr/>
            <p:nvPr/>
          </p:nvSpPr>
          <p:spPr>
            <a:xfrm>
              <a:off x="379797" y="1859898"/>
              <a:ext cx="1585353" cy="77701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white"/>
                  </a:solidFill>
                  <a:latin typeface="Calibri"/>
                </a:rPr>
                <a:t>Gathering of Core Resources</a:t>
              </a: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236957" y="924790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prstClr val="black"/>
                  </a:solidFill>
                  <a:latin typeface="Calibri"/>
                </a:rPr>
                <a:t>Water, material</a:t>
              </a:r>
            </a:p>
            <a:p>
              <a:pPr algn="ctr"/>
              <a:r>
                <a:rPr lang="en-US" sz="1400" i="1" dirty="0">
                  <a:solidFill>
                    <a:prstClr val="black"/>
                  </a:solidFill>
                  <a:latin typeface="Calibri"/>
                </a:rPr>
                <a:t>Energy</a:t>
              </a:r>
            </a:p>
          </p:txBody>
        </p:sp>
        <p:cxnSp>
          <p:nvCxnSpPr>
            <p:cNvPr id="5" name="Connettore 2 4"/>
            <p:cNvCxnSpPr>
              <a:stCxn id="3" idx="2"/>
              <a:endCxn id="2" idx="0"/>
            </p:cNvCxnSpPr>
            <p:nvPr/>
          </p:nvCxnSpPr>
          <p:spPr>
            <a:xfrm flipH="1">
              <a:off x="1172475" y="1448010"/>
              <a:ext cx="587" cy="4118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8" name="CasellaDiTesto 27"/>
            <p:cNvSpPr txBox="1"/>
            <p:nvPr/>
          </p:nvSpPr>
          <p:spPr>
            <a:xfrm>
              <a:off x="236369" y="3680258"/>
              <a:ext cx="1872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prstClr val="black"/>
                  </a:solidFill>
                  <a:latin typeface="Calibri"/>
                </a:rPr>
                <a:t>Solid Waste</a:t>
              </a:r>
            </a:p>
            <a:p>
              <a:pPr algn="ctr"/>
              <a:r>
                <a:rPr lang="en-US" sz="1400" i="1" dirty="0">
                  <a:solidFill>
                    <a:prstClr val="black"/>
                  </a:solidFill>
                  <a:latin typeface="Calibri"/>
                </a:rPr>
                <a:t>Wastewater</a:t>
              </a:r>
            </a:p>
          </p:txBody>
        </p:sp>
        <p:cxnSp>
          <p:nvCxnSpPr>
            <p:cNvPr id="29" name="Connettore 2 28"/>
            <p:cNvCxnSpPr/>
            <p:nvPr/>
          </p:nvCxnSpPr>
          <p:spPr>
            <a:xfrm flipH="1">
              <a:off x="1172474" y="3320218"/>
              <a:ext cx="6030" cy="403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9" name="Gruppo 38"/>
          <p:cNvGrpSpPr/>
          <p:nvPr/>
        </p:nvGrpSpPr>
        <p:grpSpPr>
          <a:xfrm>
            <a:off x="1944216" y="817548"/>
            <a:ext cx="1400613" cy="3240625"/>
            <a:chOff x="36672" y="1000308"/>
            <a:chExt cx="1872208" cy="3240625"/>
          </a:xfrm>
        </p:grpSpPr>
        <p:grpSp>
          <p:nvGrpSpPr>
            <p:cNvPr id="40" name="Gruppo 39"/>
            <p:cNvGrpSpPr/>
            <p:nvPr/>
          </p:nvGrpSpPr>
          <p:grpSpPr>
            <a:xfrm>
              <a:off x="36672" y="1000308"/>
              <a:ext cx="1872208" cy="3240625"/>
              <a:chOff x="236957" y="924790"/>
              <a:chExt cx="1872208" cy="3240625"/>
            </a:xfrm>
          </p:grpSpPr>
          <p:sp>
            <p:nvSpPr>
              <p:cNvPr id="42" name="Rettangolo con angoli arrotondati 41"/>
              <p:cNvSpPr/>
              <p:nvPr/>
            </p:nvSpPr>
            <p:spPr>
              <a:xfrm>
                <a:off x="379797" y="1859898"/>
                <a:ext cx="1585353" cy="77701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prstClr val="white"/>
                    </a:solidFill>
                    <a:latin typeface="Calibri"/>
                  </a:rPr>
                  <a:t>Primary </a:t>
                </a:r>
                <a:r>
                  <a:rPr lang="en-US" sz="1600" dirty="0">
                    <a:solidFill>
                      <a:prstClr val="white"/>
                    </a:solidFill>
                    <a:latin typeface="Calibri"/>
                  </a:rPr>
                  <a:t>Material Processing</a:t>
                </a:r>
              </a:p>
            </p:txBody>
          </p:sp>
          <p:sp>
            <p:nvSpPr>
              <p:cNvPr id="43" name="CasellaDiTesto 42"/>
              <p:cNvSpPr txBox="1"/>
              <p:nvPr/>
            </p:nvSpPr>
            <p:spPr>
              <a:xfrm>
                <a:off x="236957" y="924790"/>
                <a:ext cx="1872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>
                    <a:solidFill>
                      <a:prstClr val="black"/>
                    </a:solidFill>
                    <a:latin typeface="Calibri"/>
                  </a:rPr>
                  <a:t>Water, material</a:t>
                </a:r>
              </a:p>
              <a:p>
                <a:pPr algn="ctr"/>
                <a:r>
                  <a:rPr lang="en-US" sz="1400" i="1" dirty="0">
                    <a:solidFill>
                      <a:prstClr val="black"/>
                    </a:solidFill>
                    <a:latin typeface="Calibri"/>
                  </a:rPr>
                  <a:t>Energy</a:t>
                </a:r>
              </a:p>
            </p:txBody>
          </p:sp>
          <p:cxnSp>
            <p:nvCxnSpPr>
              <p:cNvPr id="44" name="Connettore 2 43"/>
              <p:cNvCxnSpPr>
                <a:stCxn id="43" idx="2"/>
                <a:endCxn id="42" idx="0"/>
              </p:cNvCxnSpPr>
              <p:nvPr/>
            </p:nvCxnSpPr>
            <p:spPr>
              <a:xfrm flipH="1">
                <a:off x="1172475" y="1448010"/>
                <a:ext cx="587" cy="4118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5" name="CasellaDiTesto 44"/>
              <p:cNvSpPr txBox="1"/>
              <p:nvPr/>
            </p:nvSpPr>
            <p:spPr>
              <a:xfrm>
                <a:off x="236957" y="3642195"/>
                <a:ext cx="1872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>
                    <a:solidFill>
                      <a:prstClr val="black"/>
                    </a:solidFill>
                    <a:latin typeface="Calibri"/>
                  </a:rPr>
                  <a:t>Solid Waste</a:t>
                </a:r>
              </a:p>
              <a:p>
                <a:pPr algn="ctr"/>
                <a:r>
                  <a:rPr lang="en-US" sz="1400" i="1" dirty="0">
                    <a:solidFill>
                      <a:prstClr val="black"/>
                    </a:solidFill>
                    <a:latin typeface="Calibri"/>
                  </a:rPr>
                  <a:t>Wastewater</a:t>
                </a:r>
              </a:p>
            </p:txBody>
          </p:sp>
          <p:cxnSp>
            <p:nvCxnSpPr>
              <p:cNvPr id="46" name="Connettore 2 45"/>
              <p:cNvCxnSpPr/>
              <p:nvPr/>
            </p:nvCxnSpPr>
            <p:spPr>
              <a:xfrm>
                <a:off x="1178504" y="3301799"/>
                <a:ext cx="1" cy="3205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41" name="Rettangolo 40"/>
            <p:cNvSpPr/>
            <p:nvPr/>
          </p:nvSpPr>
          <p:spPr>
            <a:xfrm>
              <a:off x="252698" y="2712429"/>
              <a:ext cx="1440160" cy="728701"/>
            </a:xfrm>
            <a:prstGeom prst="rect">
              <a:avLst/>
            </a:prstGeom>
            <a:ln>
              <a:solidFill>
                <a:srgbClr val="71893F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87313" indent="-87313">
                <a:buFont typeface="Calibri" panose="020F0502020204030204" pitchFamily="34" charset="0"/>
                <a:buChar char="–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Separation</a:t>
              </a:r>
            </a:p>
            <a:p>
              <a:pPr marL="87313" indent="-87313">
                <a:buFont typeface="Calibri" panose="020F0502020204030204" pitchFamily="34" charset="0"/>
                <a:buChar char="–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Filtering</a:t>
              </a:r>
            </a:p>
            <a:p>
              <a:pPr marL="87313" indent="-87313">
                <a:buFont typeface="Calibri" panose="020F0502020204030204" pitchFamily="34" charset="0"/>
                <a:buChar char="–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Sieving</a:t>
              </a:r>
            </a:p>
          </p:txBody>
        </p:sp>
      </p:grpSp>
      <p:grpSp>
        <p:nvGrpSpPr>
          <p:cNvPr id="47" name="Gruppo 46"/>
          <p:cNvGrpSpPr/>
          <p:nvPr/>
        </p:nvGrpSpPr>
        <p:grpSpPr>
          <a:xfrm>
            <a:off x="3279907" y="817548"/>
            <a:ext cx="1400613" cy="3220780"/>
            <a:chOff x="36672" y="1000308"/>
            <a:chExt cx="1872208" cy="3220780"/>
          </a:xfrm>
        </p:grpSpPr>
        <p:grpSp>
          <p:nvGrpSpPr>
            <p:cNvPr id="48" name="Gruppo 47"/>
            <p:cNvGrpSpPr/>
            <p:nvPr/>
          </p:nvGrpSpPr>
          <p:grpSpPr>
            <a:xfrm>
              <a:off x="36672" y="1000308"/>
              <a:ext cx="1872208" cy="3220780"/>
              <a:chOff x="236957" y="924790"/>
              <a:chExt cx="1872208" cy="3220780"/>
            </a:xfrm>
          </p:grpSpPr>
          <p:sp>
            <p:nvSpPr>
              <p:cNvPr id="50" name="Rettangolo con angoli arrotondati 49"/>
              <p:cNvSpPr/>
              <p:nvPr/>
            </p:nvSpPr>
            <p:spPr>
              <a:xfrm>
                <a:off x="379797" y="1859898"/>
                <a:ext cx="1585353" cy="77701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prstClr val="white"/>
                    </a:solidFill>
                    <a:latin typeface="Calibri"/>
                  </a:rPr>
                  <a:t>Production</a:t>
                </a:r>
              </a:p>
            </p:txBody>
          </p:sp>
          <p:sp>
            <p:nvSpPr>
              <p:cNvPr id="51" name="CasellaDiTesto 50"/>
              <p:cNvSpPr txBox="1"/>
              <p:nvPr/>
            </p:nvSpPr>
            <p:spPr>
              <a:xfrm>
                <a:off x="236957" y="924790"/>
                <a:ext cx="1872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>
                    <a:solidFill>
                      <a:prstClr val="black"/>
                    </a:solidFill>
                    <a:latin typeface="Calibri"/>
                  </a:rPr>
                  <a:t>Water, material</a:t>
                </a:r>
              </a:p>
              <a:p>
                <a:pPr algn="ctr"/>
                <a:r>
                  <a:rPr lang="en-US" sz="1400" i="1" dirty="0">
                    <a:solidFill>
                      <a:prstClr val="black"/>
                    </a:solidFill>
                    <a:latin typeface="Calibri"/>
                  </a:rPr>
                  <a:t>Energy</a:t>
                </a:r>
              </a:p>
            </p:txBody>
          </p:sp>
          <p:cxnSp>
            <p:nvCxnSpPr>
              <p:cNvPr id="52" name="Connettore 2 51"/>
              <p:cNvCxnSpPr>
                <a:stCxn id="51" idx="2"/>
                <a:endCxn id="50" idx="0"/>
              </p:cNvCxnSpPr>
              <p:nvPr/>
            </p:nvCxnSpPr>
            <p:spPr>
              <a:xfrm flipH="1">
                <a:off x="1172475" y="1448010"/>
                <a:ext cx="587" cy="4118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3" name="CasellaDiTesto 52"/>
              <p:cNvSpPr txBox="1"/>
              <p:nvPr/>
            </p:nvSpPr>
            <p:spPr>
              <a:xfrm>
                <a:off x="236957" y="3622350"/>
                <a:ext cx="1872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>
                    <a:solidFill>
                      <a:prstClr val="black"/>
                    </a:solidFill>
                    <a:latin typeface="Calibri"/>
                  </a:rPr>
                  <a:t>Solid Waste</a:t>
                </a:r>
              </a:p>
              <a:p>
                <a:pPr algn="ctr"/>
                <a:r>
                  <a:rPr lang="en-US" sz="1400" i="1" dirty="0">
                    <a:solidFill>
                      <a:prstClr val="black"/>
                    </a:solidFill>
                    <a:latin typeface="Calibri"/>
                  </a:rPr>
                  <a:t>Wastewater</a:t>
                </a:r>
              </a:p>
            </p:txBody>
          </p:sp>
          <p:cxnSp>
            <p:nvCxnSpPr>
              <p:cNvPr id="54" name="Connettore 2 53"/>
              <p:cNvCxnSpPr/>
              <p:nvPr/>
            </p:nvCxnSpPr>
            <p:spPr>
              <a:xfrm>
                <a:off x="1178504" y="3301799"/>
                <a:ext cx="1" cy="3205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49" name="Rettangolo 48"/>
            <p:cNvSpPr/>
            <p:nvPr/>
          </p:nvSpPr>
          <p:spPr>
            <a:xfrm>
              <a:off x="252697" y="2712429"/>
              <a:ext cx="1502696" cy="855476"/>
            </a:xfrm>
            <a:prstGeom prst="rect">
              <a:avLst/>
            </a:prstGeom>
            <a:ln>
              <a:solidFill>
                <a:srgbClr val="71893F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87313" indent="-87313">
                <a:buFont typeface="Calibri" panose="020F0502020204030204" pitchFamily="34" charset="0"/>
                <a:buChar char="–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Manufacturing and assembly</a:t>
              </a:r>
            </a:p>
            <a:p>
              <a:pPr marL="87313" indent="-87313">
                <a:buFont typeface="Calibri" panose="020F0502020204030204" pitchFamily="34" charset="0"/>
                <a:buChar char="–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Food processing</a:t>
              </a:r>
            </a:p>
          </p:txBody>
        </p:sp>
      </p:grpSp>
      <p:grpSp>
        <p:nvGrpSpPr>
          <p:cNvPr id="55" name="Gruppo 54"/>
          <p:cNvGrpSpPr/>
          <p:nvPr/>
        </p:nvGrpSpPr>
        <p:grpSpPr>
          <a:xfrm>
            <a:off x="4608512" y="817548"/>
            <a:ext cx="1400613" cy="3220780"/>
            <a:chOff x="36672" y="1000308"/>
            <a:chExt cx="1872208" cy="3220780"/>
          </a:xfrm>
        </p:grpSpPr>
        <p:grpSp>
          <p:nvGrpSpPr>
            <p:cNvPr id="56" name="Gruppo 55"/>
            <p:cNvGrpSpPr/>
            <p:nvPr/>
          </p:nvGrpSpPr>
          <p:grpSpPr>
            <a:xfrm>
              <a:off x="36672" y="1000308"/>
              <a:ext cx="1872208" cy="3220780"/>
              <a:chOff x="236957" y="924790"/>
              <a:chExt cx="1872208" cy="3220780"/>
            </a:xfrm>
          </p:grpSpPr>
          <p:sp>
            <p:nvSpPr>
              <p:cNvPr id="58" name="Rettangolo con angoli arrotondati 57"/>
              <p:cNvSpPr/>
              <p:nvPr/>
            </p:nvSpPr>
            <p:spPr>
              <a:xfrm>
                <a:off x="379797" y="1859898"/>
                <a:ext cx="1585353" cy="77701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prstClr val="white"/>
                    </a:solidFill>
                    <a:latin typeface="Calibri"/>
                  </a:rPr>
                  <a:t>Packaging &amp; Distribution</a:t>
                </a:r>
              </a:p>
            </p:txBody>
          </p:sp>
          <p:sp>
            <p:nvSpPr>
              <p:cNvPr id="59" name="CasellaDiTesto 58"/>
              <p:cNvSpPr txBox="1"/>
              <p:nvPr/>
            </p:nvSpPr>
            <p:spPr>
              <a:xfrm>
                <a:off x="236957" y="924790"/>
                <a:ext cx="1872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>
                    <a:solidFill>
                      <a:prstClr val="black"/>
                    </a:solidFill>
                    <a:latin typeface="Calibri"/>
                  </a:rPr>
                  <a:t>Water, material</a:t>
                </a:r>
              </a:p>
              <a:p>
                <a:pPr algn="ctr"/>
                <a:r>
                  <a:rPr lang="en-US" sz="1400" i="1" dirty="0">
                    <a:solidFill>
                      <a:prstClr val="black"/>
                    </a:solidFill>
                    <a:latin typeface="Calibri"/>
                  </a:rPr>
                  <a:t>Energy</a:t>
                </a:r>
              </a:p>
            </p:txBody>
          </p:sp>
          <p:cxnSp>
            <p:nvCxnSpPr>
              <p:cNvPr id="60" name="Connettore 2 59"/>
              <p:cNvCxnSpPr>
                <a:stCxn id="59" idx="2"/>
                <a:endCxn id="58" idx="0"/>
              </p:cNvCxnSpPr>
              <p:nvPr/>
            </p:nvCxnSpPr>
            <p:spPr>
              <a:xfrm flipH="1">
                <a:off x="1172475" y="1448010"/>
                <a:ext cx="587" cy="4118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61" name="CasellaDiTesto 60"/>
              <p:cNvSpPr txBox="1"/>
              <p:nvPr/>
            </p:nvSpPr>
            <p:spPr>
              <a:xfrm>
                <a:off x="236957" y="3622350"/>
                <a:ext cx="1872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>
                    <a:solidFill>
                      <a:prstClr val="black"/>
                    </a:solidFill>
                    <a:latin typeface="Calibri"/>
                  </a:rPr>
                  <a:t>Solid Waste</a:t>
                </a:r>
              </a:p>
              <a:p>
                <a:pPr algn="ctr"/>
                <a:r>
                  <a:rPr lang="en-US" sz="1400" i="1" dirty="0">
                    <a:solidFill>
                      <a:prstClr val="black"/>
                    </a:solidFill>
                    <a:latin typeface="Calibri"/>
                  </a:rPr>
                  <a:t>Wastewater</a:t>
                </a:r>
              </a:p>
            </p:txBody>
          </p:sp>
          <p:cxnSp>
            <p:nvCxnSpPr>
              <p:cNvPr id="62" name="Connettore 2 61"/>
              <p:cNvCxnSpPr/>
              <p:nvPr/>
            </p:nvCxnSpPr>
            <p:spPr>
              <a:xfrm>
                <a:off x="1178504" y="3301799"/>
                <a:ext cx="1" cy="3205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57" name="Rettangolo 56"/>
            <p:cNvSpPr/>
            <p:nvPr/>
          </p:nvSpPr>
          <p:spPr>
            <a:xfrm>
              <a:off x="252697" y="2712430"/>
              <a:ext cx="1512166" cy="812028"/>
            </a:xfrm>
            <a:prstGeom prst="rect">
              <a:avLst/>
            </a:prstGeom>
            <a:ln>
              <a:solidFill>
                <a:srgbClr val="71893F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87313" indent="-87313">
                <a:buFont typeface="Calibri" panose="020F0502020204030204" pitchFamily="34" charset="0"/>
                <a:buChar char="–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Warehousing</a:t>
              </a:r>
            </a:p>
            <a:p>
              <a:pPr marL="87313" indent="-87313">
                <a:buFont typeface="Calibri" panose="020F0502020204030204" pitchFamily="34" charset="0"/>
                <a:buChar char="–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Labelling</a:t>
              </a:r>
            </a:p>
            <a:p>
              <a:pPr marL="87313" indent="-87313">
                <a:buFont typeface="Calibri" panose="020F0502020204030204" pitchFamily="34" charset="0"/>
                <a:buChar char="–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Transportation</a:t>
              </a:r>
            </a:p>
          </p:txBody>
        </p:sp>
      </p:grpSp>
      <p:sp>
        <p:nvSpPr>
          <p:cNvPr id="66" name="Rettangolo con angoli arrotondati 65"/>
          <p:cNvSpPr/>
          <p:nvPr/>
        </p:nvSpPr>
        <p:spPr>
          <a:xfrm>
            <a:off x="6011515" y="1751911"/>
            <a:ext cx="1186015" cy="7770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Calibri"/>
              </a:rPr>
              <a:t>Use/</a:t>
            </a:r>
            <a:br>
              <a:rPr lang="en-US" sz="1600" dirty="0">
                <a:solidFill>
                  <a:prstClr val="white"/>
                </a:solidFill>
                <a:latin typeface="Calibri"/>
              </a:rPr>
            </a:br>
            <a:r>
              <a:rPr lang="en-US" sz="1600" dirty="0">
                <a:solidFill>
                  <a:prstClr val="white"/>
                </a:solidFill>
                <a:latin typeface="Calibri"/>
              </a:rPr>
              <a:t>Service/ Collection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5904656" y="817548"/>
            <a:ext cx="140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prstClr val="black"/>
                </a:solidFill>
                <a:latin typeface="Calibri"/>
              </a:rPr>
              <a:t>Water, material</a:t>
            </a:r>
          </a:p>
          <a:p>
            <a:pPr algn="ctr"/>
            <a:r>
              <a:rPr lang="en-US" sz="1400" i="1" dirty="0">
                <a:solidFill>
                  <a:prstClr val="black"/>
                </a:solidFill>
                <a:latin typeface="Calibri"/>
              </a:rPr>
              <a:t>Energy</a:t>
            </a:r>
          </a:p>
        </p:txBody>
      </p:sp>
      <p:cxnSp>
        <p:nvCxnSpPr>
          <p:cNvPr id="68" name="Connettore 2 67"/>
          <p:cNvCxnSpPr>
            <a:stCxn id="67" idx="2"/>
            <a:endCxn id="66" idx="0"/>
          </p:cNvCxnSpPr>
          <p:nvPr/>
        </p:nvCxnSpPr>
        <p:spPr>
          <a:xfrm flipH="1">
            <a:off x="6604523" y="1340768"/>
            <a:ext cx="440" cy="4111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CasellaDiTesto 68"/>
          <p:cNvSpPr txBox="1"/>
          <p:nvPr/>
        </p:nvSpPr>
        <p:spPr>
          <a:xfrm>
            <a:off x="5979699" y="3514919"/>
            <a:ext cx="140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prstClr val="black"/>
                </a:solidFill>
                <a:latin typeface="Calibri"/>
              </a:rPr>
              <a:t>Solid Waste</a:t>
            </a:r>
          </a:p>
          <a:p>
            <a:pPr algn="ctr"/>
            <a:r>
              <a:rPr lang="en-US" sz="1400" i="1" dirty="0">
                <a:solidFill>
                  <a:prstClr val="black"/>
                </a:solidFill>
                <a:latin typeface="Calibri"/>
              </a:rPr>
              <a:t>Wastewater</a:t>
            </a:r>
          </a:p>
        </p:txBody>
      </p:sp>
      <p:cxnSp>
        <p:nvCxnSpPr>
          <p:cNvPr id="70" name="Connettore 2 69"/>
          <p:cNvCxnSpPr/>
          <p:nvPr/>
        </p:nvCxnSpPr>
        <p:spPr>
          <a:xfrm>
            <a:off x="6609034" y="3193812"/>
            <a:ext cx="1" cy="3205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Rettangolo 64"/>
          <p:cNvSpPr/>
          <p:nvPr/>
        </p:nvSpPr>
        <p:spPr>
          <a:xfrm>
            <a:off x="6066266" y="2528924"/>
            <a:ext cx="1077395" cy="635575"/>
          </a:xfrm>
          <a:prstGeom prst="rect">
            <a:avLst/>
          </a:prstGeom>
          <a:ln>
            <a:solidFill>
              <a:srgbClr val="7189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87313" indent="-87313">
              <a:buFont typeface="Calibri" panose="020F0502020204030204" pitchFamily="34" charset="0"/>
              <a:buChar char="–"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Consumer usage</a:t>
            </a:r>
          </a:p>
          <a:p>
            <a:pPr marL="87313" indent="-87313">
              <a:buFont typeface="Calibri" panose="020F0502020204030204" pitchFamily="34" charset="0"/>
              <a:buChar char="–"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Reverse Logistics</a:t>
            </a:r>
          </a:p>
        </p:txBody>
      </p:sp>
      <p:grpSp>
        <p:nvGrpSpPr>
          <p:cNvPr id="79" name="Gruppo 78"/>
          <p:cNvGrpSpPr/>
          <p:nvPr/>
        </p:nvGrpSpPr>
        <p:grpSpPr>
          <a:xfrm>
            <a:off x="7200800" y="817548"/>
            <a:ext cx="1400613" cy="3220780"/>
            <a:chOff x="36672" y="1000308"/>
            <a:chExt cx="1872208" cy="3220780"/>
          </a:xfrm>
        </p:grpSpPr>
        <p:grpSp>
          <p:nvGrpSpPr>
            <p:cNvPr id="80" name="Gruppo 79"/>
            <p:cNvGrpSpPr/>
            <p:nvPr/>
          </p:nvGrpSpPr>
          <p:grpSpPr>
            <a:xfrm>
              <a:off x="36672" y="1000308"/>
              <a:ext cx="1872208" cy="3220780"/>
              <a:chOff x="236957" y="924790"/>
              <a:chExt cx="1872208" cy="3220780"/>
            </a:xfrm>
          </p:grpSpPr>
          <p:sp>
            <p:nvSpPr>
              <p:cNvPr id="82" name="Rettangolo con angoli arrotondati 81"/>
              <p:cNvSpPr/>
              <p:nvPr/>
            </p:nvSpPr>
            <p:spPr>
              <a:xfrm>
                <a:off x="379797" y="1859898"/>
                <a:ext cx="1585353" cy="77701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prstClr val="white"/>
                    </a:solidFill>
                    <a:latin typeface="Calibri"/>
                  </a:rPr>
                  <a:t>Disposal</a:t>
                </a:r>
              </a:p>
            </p:txBody>
          </p:sp>
          <p:sp>
            <p:nvSpPr>
              <p:cNvPr id="83" name="CasellaDiTesto 82"/>
              <p:cNvSpPr txBox="1"/>
              <p:nvPr/>
            </p:nvSpPr>
            <p:spPr>
              <a:xfrm>
                <a:off x="236957" y="924790"/>
                <a:ext cx="1872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>
                    <a:solidFill>
                      <a:prstClr val="black"/>
                    </a:solidFill>
                    <a:latin typeface="Calibri"/>
                  </a:rPr>
                  <a:t>Water, material</a:t>
                </a:r>
              </a:p>
              <a:p>
                <a:pPr algn="ctr"/>
                <a:r>
                  <a:rPr lang="en-US" sz="1400" i="1" dirty="0">
                    <a:solidFill>
                      <a:prstClr val="black"/>
                    </a:solidFill>
                    <a:latin typeface="Calibri"/>
                  </a:rPr>
                  <a:t>Energy</a:t>
                </a:r>
              </a:p>
            </p:txBody>
          </p:sp>
          <p:cxnSp>
            <p:nvCxnSpPr>
              <p:cNvPr id="84" name="Connettore 2 83"/>
              <p:cNvCxnSpPr>
                <a:stCxn id="83" idx="2"/>
                <a:endCxn id="82" idx="0"/>
              </p:cNvCxnSpPr>
              <p:nvPr/>
            </p:nvCxnSpPr>
            <p:spPr>
              <a:xfrm flipH="1">
                <a:off x="1172475" y="1448010"/>
                <a:ext cx="587" cy="4118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85" name="CasellaDiTesto 84"/>
              <p:cNvSpPr txBox="1"/>
              <p:nvPr/>
            </p:nvSpPr>
            <p:spPr>
              <a:xfrm>
                <a:off x="236957" y="3622350"/>
                <a:ext cx="1872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>
                    <a:solidFill>
                      <a:prstClr val="black"/>
                    </a:solidFill>
                    <a:latin typeface="Calibri"/>
                  </a:rPr>
                  <a:t>Solid Waste</a:t>
                </a:r>
              </a:p>
              <a:p>
                <a:pPr algn="ctr"/>
                <a:r>
                  <a:rPr lang="en-US" sz="1400" i="1" dirty="0">
                    <a:solidFill>
                      <a:prstClr val="black"/>
                    </a:solidFill>
                    <a:latin typeface="Calibri"/>
                  </a:rPr>
                  <a:t>Wastewater</a:t>
                </a:r>
              </a:p>
            </p:txBody>
          </p:sp>
          <p:cxnSp>
            <p:nvCxnSpPr>
              <p:cNvPr id="86" name="Connettore 2 85"/>
              <p:cNvCxnSpPr/>
              <p:nvPr/>
            </p:nvCxnSpPr>
            <p:spPr>
              <a:xfrm>
                <a:off x="1178504" y="3301799"/>
                <a:ext cx="1" cy="3205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81" name="Rettangolo 80"/>
            <p:cNvSpPr/>
            <p:nvPr/>
          </p:nvSpPr>
          <p:spPr>
            <a:xfrm>
              <a:off x="252697" y="2712429"/>
              <a:ext cx="1440160" cy="635575"/>
            </a:xfrm>
            <a:prstGeom prst="rect">
              <a:avLst/>
            </a:prstGeom>
            <a:ln>
              <a:solidFill>
                <a:srgbClr val="71893F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87313" indent="-87313">
                <a:buFont typeface="Calibri" panose="020F0502020204030204" pitchFamily="34" charset="0"/>
                <a:buChar char="–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Heat Recovery</a:t>
              </a:r>
            </a:p>
            <a:p>
              <a:pPr marL="87313" indent="-87313">
                <a:buFont typeface="Calibri" panose="020F0502020204030204" pitchFamily="34" charset="0"/>
                <a:buChar char="–"/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Landfilling</a:t>
              </a:r>
            </a:p>
          </p:txBody>
        </p:sp>
      </p:grpSp>
      <p:sp>
        <p:nvSpPr>
          <p:cNvPr id="87" name="Freccia a destra 86"/>
          <p:cNvSpPr/>
          <p:nvPr/>
        </p:nvSpPr>
        <p:spPr>
          <a:xfrm>
            <a:off x="1928422" y="1899528"/>
            <a:ext cx="106856" cy="4817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Freccia a destra 87"/>
          <p:cNvSpPr/>
          <p:nvPr/>
        </p:nvSpPr>
        <p:spPr>
          <a:xfrm>
            <a:off x="3254912" y="1899528"/>
            <a:ext cx="106856" cy="4817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Freccia a destra 88"/>
          <p:cNvSpPr/>
          <p:nvPr/>
        </p:nvSpPr>
        <p:spPr>
          <a:xfrm>
            <a:off x="4594808" y="1878088"/>
            <a:ext cx="106856" cy="4817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Freccia a destra 89"/>
          <p:cNvSpPr/>
          <p:nvPr/>
        </p:nvSpPr>
        <p:spPr>
          <a:xfrm>
            <a:off x="5919723" y="1901537"/>
            <a:ext cx="75521" cy="4817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Freccia a destra 90"/>
          <p:cNvSpPr/>
          <p:nvPr/>
        </p:nvSpPr>
        <p:spPr>
          <a:xfrm>
            <a:off x="7213803" y="1878088"/>
            <a:ext cx="91466" cy="48178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Rettangolo 127"/>
          <p:cNvSpPr/>
          <p:nvPr/>
        </p:nvSpPr>
        <p:spPr>
          <a:xfrm>
            <a:off x="5954787" y="4006525"/>
            <a:ext cx="1299469" cy="2114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/>
              </a:rPr>
              <a:t>Maintenance</a:t>
            </a:r>
          </a:p>
        </p:txBody>
      </p:sp>
      <p:cxnSp>
        <p:nvCxnSpPr>
          <p:cNvPr id="94" name="Connettore a gomito 93"/>
          <p:cNvCxnSpPr>
            <a:stCxn id="91" idx="2"/>
            <a:endCxn id="90" idx="2"/>
          </p:cNvCxnSpPr>
          <p:nvPr/>
        </p:nvCxnSpPr>
        <p:spPr>
          <a:xfrm rot="5400000">
            <a:off x="6596786" y="1720566"/>
            <a:ext cx="23449" cy="1302052"/>
          </a:xfrm>
          <a:prstGeom prst="bentConnector3">
            <a:avLst>
              <a:gd name="adj1" fmla="val 7905284"/>
            </a:avLst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Rettangolo 107"/>
          <p:cNvSpPr/>
          <p:nvPr/>
        </p:nvSpPr>
        <p:spPr>
          <a:xfrm>
            <a:off x="3312368" y="4933158"/>
            <a:ext cx="3934336" cy="2240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/>
              </a:rPr>
              <a:t>Remanufacturing</a:t>
            </a:r>
          </a:p>
        </p:txBody>
      </p:sp>
      <p:cxnSp>
        <p:nvCxnSpPr>
          <p:cNvPr id="114" name="Connettore a gomito 113"/>
          <p:cNvCxnSpPr>
            <a:stCxn id="91" idx="2"/>
            <a:endCxn id="87" idx="2"/>
          </p:cNvCxnSpPr>
          <p:nvPr/>
        </p:nvCxnSpPr>
        <p:spPr>
          <a:xfrm rot="5400000">
            <a:off x="4609973" y="-268255"/>
            <a:ext cx="21440" cy="5277686"/>
          </a:xfrm>
          <a:prstGeom prst="bentConnector3">
            <a:avLst>
              <a:gd name="adj1" fmla="val 15488251"/>
            </a:avLst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Rettangolo 114"/>
          <p:cNvSpPr/>
          <p:nvPr/>
        </p:nvSpPr>
        <p:spPr>
          <a:xfrm>
            <a:off x="2018361" y="5418684"/>
            <a:ext cx="5290959" cy="261372"/>
          </a:xfrm>
          <a:prstGeom prst="rect">
            <a:avLst/>
          </a:prstGeom>
          <a:pattFill prst="lgCheck">
            <a:fgClr>
              <a:schemeClr val="accent6">
                <a:lumMod val="60000"/>
                <a:lumOff val="40000"/>
              </a:schemeClr>
            </a:fgClr>
            <a:bgClr>
              <a:schemeClr val="accent5">
                <a:lumMod val="60000"/>
                <a:lumOff val="40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/>
              </a:rPr>
              <a:t>Recycle (Closed Loop)</a:t>
            </a:r>
          </a:p>
        </p:txBody>
      </p:sp>
      <p:sp>
        <p:nvSpPr>
          <p:cNvPr id="123" name="Rettangolo 122"/>
          <p:cNvSpPr/>
          <p:nvPr/>
        </p:nvSpPr>
        <p:spPr>
          <a:xfrm>
            <a:off x="7263564" y="5287917"/>
            <a:ext cx="1135914" cy="392003"/>
          </a:xfrm>
          <a:prstGeom prst="rect">
            <a:avLst/>
          </a:prstGeom>
          <a:pattFill prst="lgCheck">
            <a:fgClr>
              <a:schemeClr val="accent5">
                <a:lumMod val="60000"/>
                <a:lumOff val="4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/>
              </a:rPr>
              <a:t>Recycle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Calibri"/>
              </a:rPr>
              <a:t>(Open Loop)</a:t>
            </a:r>
          </a:p>
        </p:txBody>
      </p:sp>
      <p:grpSp>
        <p:nvGrpSpPr>
          <p:cNvPr id="133" name="Gruppo 132"/>
          <p:cNvGrpSpPr/>
          <p:nvPr/>
        </p:nvGrpSpPr>
        <p:grpSpPr>
          <a:xfrm>
            <a:off x="720080" y="1085121"/>
            <a:ext cx="6552729" cy="4969431"/>
            <a:chOff x="-380194" y="-148260"/>
            <a:chExt cx="6011904" cy="4969431"/>
          </a:xfrm>
        </p:grpSpPr>
        <p:cxnSp>
          <p:nvCxnSpPr>
            <p:cNvPr id="134" name="Connettore a gomito 133"/>
            <p:cNvCxnSpPr>
              <a:stCxn id="135" idx="1"/>
              <a:endCxn id="139" idx="1"/>
            </p:cNvCxnSpPr>
            <p:nvPr/>
          </p:nvCxnSpPr>
          <p:spPr>
            <a:xfrm rot="10800000" flipH="1">
              <a:off x="-380194" y="-148260"/>
              <a:ext cx="198194" cy="4832599"/>
            </a:xfrm>
            <a:prstGeom prst="bentConnector3">
              <a:avLst>
                <a:gd name="adj1" fmla="val -105822"/>
              </a:avLst>
            </a:prstGeom>
            <a:ln w="222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Rettangolo 134"/>
            <p:cNvSpPr/>
            <p:nvPr/>
          </p:nvSpPr>
          <p:spPr>
            <a:xfrm>
              <a:off x="-380193" y="4547504"/>
              <a:ext cx="6011903" cy="27366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Biochemical Feedstock Recovery</a:t>
              </a:r>
            </a:p>
          </p:txBody>
        </p:sp>
      </p:grpSp>
      <p:sp>
        <p:nvSpPr>
          <p:cNvPr id="139" name="Freccia a destra 138"/>
          <p:cNvSpPr/>
          <p:nvPr/>
        </p:nvSpPr>
        <p:spPr>
          <a:xfrm>
            <a:off x="936104" y="844230"/>
            <a:ext cx="331480" cy="481780"/>
          </a:xfrm>
          <a:prstGeom prst="rightArrow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ttangolo 95"/>
          <p:cNvSpPr/>
          <p:nvPr/>
        </p:nvSpPr>
        <p:spPr>
          <a:xfrm>
            <a:off x="4680521" y="4302573"/>
            <a:ext cx="2573736" cy="2328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Calibri"/>
              </a:rPr>
              <a:t>Reuse/Refurbish</a:t>
            </a:r>
          </a:p>
        </p:txBody>
      </p:sp>
      <p:cxnSp>
        <p:nvCxnSpPr>
          <p:cNvPr id="31" name="Connettore 2 30"/>
          <p:cNvCxnSpPr/>
          <p:nvPr/>
        </p:nvCxnSpPr>
        <p:spPr>
          <a:xfrm flipV="1">
            <a:off x="7256268" y="5682352"/>
            <a:ext cx="1259632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ttangolo 91"/>
          <p:cNvSpPr/>
          <p:nvPr/>
        </p:nvSpPr>
        <p:spPr>
          <a:xfrm>
            <a:off x="771130" y="2518552"/>
            <a:ext cx="1077395" cy="728701"/>
          </a:xfrm>
          <a:prstGeom prst="rect">
            <a:avLst/>
          </a:prstGeom>
          <a:ln>
            <a:solidFill>
              <a:srgbClr val="71893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87313" indent="-87313">
              <a:buFont typeface="Calibri" panose="020F0502020204030204" pitchFamily="34" charset="0"/>
              <a:buChar char="–"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Ores Mining</a:t>
            </a:r>
          </a:p>
          <a:p>
            <a:pPr marL="87313" indent="-87313">
              <a:buFont typeface="Calibri" panose="020F0502020204030204" pitchFamily="34" charset="0"/>
              <a:buChar char="–"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Agriculture and Farming</a:t>
            </a:r>
          </a:p>
        </p:txBody>
      </p:sp>
    </p:spTree>
    <p:extLst>
      <p:ext uri="{BB962C8B-B14F-4D97-AF65-F5344CB8AC3E}">
        <p14:creationId xmlns:p14="http://schemas.microsoft.com/office/powerpoint/2010/main" val="386918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e 26"/>
          <p:cNvSpPr/>
          <p:nvPr/>
        </p:nvSpPr>
        <p:spPr>
          <a:xfrm>
            <a:off x="8604448" y="6381328"/>
            <a:ext cx="288676" cy="29237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14643" y="6309320"/>
            <a:ext cx="477837" cy="365125"/>
          </a:xfrm>
        </p:spPr>
        <p:txBody>
          <a:bodyPr/>
          <a:lstStyle/>
          <a:p>
            <a:fld id="{5649EF2F-C9E9-4994-B290-36209FDD1F04}" type="slidenum">
              <a:rPr lang="nl-NL" sz="1400" i="1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nl-NL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116632"/>
            <a:ext cx="9361040" cy="615553"/>
          </a:xfrm>
          <a:prstGeom prst="rect">
            <a:avLst/>
          </a:prstGeom>
        </p:spPr>
        <p:txBody>
          <a:bodyPr/>
          <a:lstStyle>
            <a:lvl1pPr eaLnBrk="1" hangingPunct="1">
              <a:defRPr sz="3400" baseline="0">
                <a:solidFill>
                  <a:srgbClr val="F04623"/>
                </a:solidFill>
                <a:latin typeface="+mj-lt"/>
                <a:sym typeface="Wingdings" panose="05000000000000000000" pitchFamily="2" charset="2"/>
              </a:defRPr>
            </a:lvl1pPr>
            <a:lvl2pPr eaLnBrk="1" hangingPunct="1">
              <a:defRPr sz="1600"/>
            </a:lvl2pPr>
            <a:lvl3pPr eaLnBrk="1" hangingPunct="1">
              <a:defRPr sz="1600"/>
            </a:lvl3pPr>
            <a:lvl4pPr eaLnBrk="1" hangingPunct="1">
              <a:defRPr sz="1600"/>
            </a:lvl4pPr>
            <a:lvl5pPr eaLnBrk="1" hangingPunct="1">
              <a:defRPr sz="1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algn="ctr"/>
            <a:r>
              <a:rPr lang="en-US" sz="27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Framework Breakdown: Phase 1</a:t>
            </a:r>
            <a:endParaRPr lang="en-US" sz="2700" dirty="0">
              <a:latin typeface="Calibri"/>
            </a:endParaRPr>
          </a:p>
        </p:txBody>
      </p:sp>
      <p:cxnSp>
        <p:nvCxnSpPr>
          <p:cNvPr id="26" name="Connettore diritto 25"/>
          <p:cNvCxnSpPr/>
          <p:nvPr/>
        </p:nvCxnSpPr>
        <p:spPr>
          <a:xfrm>
            <a:off x="611560" y="732185"/>
            <a:ext cx="853244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/>
          <p:nvPr/>
        </p:nvSpPr>
        <p:spPr>
          <a:xfrm>
            <a:off x="251520" y="10846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i="1" dirty="0">
                <a:solidFill>
                  <a:prstClr val="black"/>
                </a:solidFill>
                <a:latin typeface="Calibri"/>
              </a:rPr>
              <a:t>1. RIS3 </a:t>
            </a:r>
            <a:r>
              <a:rPr lang="it-IT" sz="2000" b="1" i="1" dirty="0" err="1">
                <a:solidFill>
                  <a:prstClr val="black"/>
                </a:solidFill>
                <a:latin typeface="Calibri"/>
              </a:rPr>
              <a:t>strategic</a:t>
            </a:r>
            <a:r>
              <a:rPr lang="it-IT" sz="2000" b="1" i="1" dirty="0">
                <a:solidFill>
                  <a:prstClr val="black"/>
                </a:solidFill>
                <a:latin typeface="Calibri"/>
              </a:rPr>
              <a:t> area and SWOT </a:t>
            </a:r>
            <a:r>
              <a:rPr lang="it-IT" sz="2000" b="1" i="1" dirty="0" err="1">
                <a:solidFill>
                  <a:prstClr val="black"/>
                </a:solidFill>
                <a:latin typeface="Calibri"/>
              </a:rPr>
              <a:t>analysis</a:t>
            </a:r>
            <a:endParaRPr lang="it-IT" sz="20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35103" y="1589891"/>
            <a:ext cx="3888432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 i="1"/>
            </a:lvl1pPr>
          </a:lstStyle>
          <a:p>
            <a:r>
              <a:rPr lang="it-IT" dirty="0">
                <a:solidFill>
                  <a:prstClr val="black"/>
                </a:solidFill>
                <a:latin typeface="Calibri"/>
              </a:rPr>
              <a:t>Objectives: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Highlight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the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most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strategic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innovation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areas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in the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Region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in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view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of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supporting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the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transition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to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circular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economy.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27591" y="1589891"/>
            <a:ext cx="388843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 i="1"/>
            </a:lvl1pPr>
          </a:lstStyle>
          <a:p>
            <a:r>
              <a:rPr lang="it-IT" dirty="0">
                <a:solidFill>
                  <a:prstClr val="black"/>
                </a:solidFill>
                <a:latin typeface="Calibri"/>
              </a:rPr>
              <a:t>Output: 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RIS3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summary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dealing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with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circular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economy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topics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, SWOT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analysis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of the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Region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9" name="Rectangle 3"/>
          <p:cNvSpPr/>
          <p:nvPr/>
        </p:nvSpPr>
        <p:spPr>
          <a:xfrm>
            <a:off x="251520" y="3041665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buFont typeface="Wingdings" panose="05000000000000000000" pitchFamily="2" charset="2"/>
              <a:buChar char="q"/>
            </a:pPr>
            <a:r>
              <a:rPr lang="it-IT" sz="1600" i="1" dirty="0">
                <a:solidFill>
                  <a:prstClr val="black"/>
                </a:solidFill>
                <a:latin typeface="Calibri"/>
              </a:rPr>
              <a:t>RIS3: Smart 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Specialization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Strategies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relevant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 to the 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circular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 economy</a:t>
            </a:r>
          </a:p>
          <a:p>
            <a:pPr marL="0" lvl="1" algn="just"/>
            <a:endParaRPr lang="it-IT" sz="1600" i="1" dirty="0">
              <a:solidFill>
                <a:prstClr val="black"/>
              </a:solidFill>
              <a:latin typeface="Calibri"/>
            </a:endParaRP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r>
              <a:rPr lang="it-IT" sz="1600" i="1" dirty="0">
                <a:solidFill>
                  <a:prstClr val="black"/>
                </a:solidFill>
                <a:latin typeface="Calibri"/>
              </a:rPr>
              <a:t>SWOT: 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Strenghts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, weaknesses, opportunities, 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threats</a:t>
            </a:r>
            <a:endParaRPr lang="it-IT" sz="1600" i="1" dirty="0">
              <a:solidFill>
                <a:prstClr val="black"/>
              </a:solidFill>
              <a:latin typeface="Calibri"/>
            </a:endParaRPr>
          </a:p>
          <a:p>
            <a:pPr marL="0" lvl="1" algn="just"/>
            <a:endParaRPr lang="it-IT" sz="1600" i="1" dirty="0">
              <a:solidFill>
                <a:prstClr val="black"/>
              </a:solidFill>
              <a:latin typeface="Calibri"/>
            </a:endParaRP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SWOT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inputs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were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not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constrained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Strict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rules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were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not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provided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but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only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guidelines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for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homogeneity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of the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inputs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Frislan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).</a:t>
            </a:r>
          </a:p>
          <a:p>
            <a:pPr marL="742950" lvl="2" indent="-285750" algn="just"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prstClr val="black"/>
                </a:solidFill>
                <a:latin typeface="Calibri"/>
              </a:rPr>
              <a:t>Environmental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economic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, social,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regulatory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factors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should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be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taken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into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account.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79512" y="5949280"/>
            <a:ext cx="1944216" cy="707886"/>
          </a:xfrm>
          <a:prstGeom prst="rect">
            <a:avLst/>
          </a:prstGeom>
          <a:noFill/>
          <a:ln w="25400">
            <a:solidFill>
              <a:srgbClr val="7ABC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prstClr val="black"/>
                </a:solidFill>
                <a:latin typeface="Calibri"/>
              </a:rPr>
              <a:t>Mandatory</a:t>
            </a:r>
            <a:endParaRPr lang="it-IT" sz="24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it-IT" sz="1600" i="1" dirty="0">
                <a:solidFill>
                  <a:prstClr val="black"/>
                </a:solidFill>
                <a:latin typeface="Calibri"/>
              </a:rPr>
              <a:t>Basic Data</a:t>
            </a:r>
          </a:p>
        </p:txBody>
      </p:sp>
    </p:spTree>
    <p:extLst>
      <p:ext uri="{BB962C8B-B14F-4D97-AF65-F5344CB8AC3E}">
        <p14:creationId xmlns:p14="http://schemas.microsoft.com/office/powerpoint/2010/main" val="396733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e 26"/>
          <p:cNvSpPr/>
          <p:nvPr/>
        </p:nvSpPr>
        <p:spPr>
          <a:xfrm>
            <a:off x="8604448" y="6381328"/>
            <a:ext cx="288676" cy="29237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14643" y="6309320"/>
            <a:ext cx="477837" cy="365125"/>
          </a:xfrm>
        </p:spPr>
        <p:txBody>
          <a:bodyPr/>
          <a:lstStyle/>
          <a:p>
            <a:fld id="{5649EF2F-C9E9-4994-B290-36209FDD1F04}" type="slidenum">
              <a:rPr lang="nl-NL" sz="1400" i="1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nl-NL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116632"/>
            <a:ext cx="9361040" cy="615553"/>
          </a:xfrm>
          <a:prstGeom prst="rect">
            <a:avLst/>
          </a:prstGeom>
        </p:spPr>
        <p:txBody>
          <a:bodyPr/>
          <a:lstStyle>
            <a:lvl1pPr eaLnBrk="1" hangingPunct="1">
              <a:defRPr sz="3400" baseline="0">
                <a:solidFill>
                  <a:srgbClr val="F04623"/>
                </a:solidFill>
                <a:latin typeface="+mj-lt"/>
                <a:sym typeface="Wingdings" panose="05000000000000000000" pitchFamily="2" charset="2"/>
              </a:defRPr>
            </a:lvl1pPr>
            <a:lvl2pPr eaLnBrk="1" hangingPunct="1">
              <a:defRPr sz="1600"/>
            </a:lvl2pPr>
            <a:lvl3pPr eaLnBrk="1" hangingPunct="1">
              <a:defRPr sz="1600"/>
            </a:lvl3pPr>
            <a:lvl4pPr eaLnBrk="1" hangingPunct="1">
              <a:defRPr sz="1600"/>
            </a:lvl4pPr>
            <a:lvl5pPr eaLnBrk="1" hangingPunct="1">
              <a:defRPr sz="1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algn="ctr"/>
            <a:r>
              <a:rPr lang="en-US" sz="27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Framework Breakdown: Phase 2</a:t>
            </a:r>
            <a:endParaRPr lang="en-US" sz="2700" dirty="0">
              <a:latin typeface="Calibri"/>
            </a:endParaRPr>
          </a:p>
        </p:txBody>
      </p:sp>
      <p:cxnSp>
        <p:nvCxnSpPr>
          <p:cNvPr id="26" name="Connettore diritto 25"/>
          <p:cNvCxnSpPr/>
          <p:nvPr/>
        </p:nvCxnSpPr>
        <p:spPr>
          <a:xfrm>
            <a:off x="611560" y="651468"/>
            <a:ext cx="853244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/>
          <p:cNvSpPr/>
          <p:nvPr/>
        </p:nvSpPr>
        <p:spPr>
          <a:xfrm>
            <a:off x="311171" y="755995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i="1" dirty="0">
                <a:solidFill>
                  <a:prstClr val="black"/>
                </a:solidFill>
                <a:latin typeface="Calibri"/>
              </a:rPr>
              <a:t>2. </a:t>
            </a:r>
            <a:r>
              <a:rPr lang="it-IT" sz="2000" b="1" i="1">
                <a:solidFill>
                  <a:prstClr val="black"/>
                </a:solidFill>
                <a:latin typeface="Calibri"/>
              </a:rPr>
              <a:t>Focus Sectors &amp; Companies</a:t>
            </a:r>
            <a:endParaRPr lang="it-IT" sz="20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6525344"/>
            <a:ext cx="20502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i="1" dirty="0">
                <a:solidFill>
                  <a:prstClr val="black"/>
                </a:solidFill>
                <a:latin typeface="Calibri"/>
              </a:rPr>
              <a:t>*Policymaker Toolkit, Ellen Mac Arthur Foundation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3179" y="1260049"/>
            <a:ext cx="388843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 i="1"/>
            </a:lvl1pPr>
          </a:lstStyle>
          <a:p>
            <a:r>
              <a:rPr lang="it-IT" dirty="0">
                <a:solidFill>
                  <a:prstClr val="black"/>
                </a:solidFill>
                <a:latin typeface="Calibri"/>
              </a:rPr>
              <a:t>Objectives: 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Identify the role of sectors in regional economy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75667" y="1260049"/>
            <a:ext cx="388843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 i="1"/>
            </a:lvl1pPr>
          </a:lstStyle>
          <a:p>
            <a:r>
              <a:rPr lang="it-IT" dirty="0">
                <a:solidFill>
                  <a:prstClr val="black"/>
                </a:solidFill>
                <a:latin typeface="Calibri"/>
              </a:rPr>
              <a:t>Output: 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A broad understanding of industrial situation to set specific opportunities</a:t>
            </a:r>
          </a:p>
        </p:txBody>
      </p:sp>
      <p:sp>
        <p:nvSpPr>
          <p:cNvPr id="10" name="Rectangle 3"/>
          <p:cNvSpPr/>
          <p:nvPr/>
        </p:nvSpPr>
        <p:spPr>
          <a:xfrm>
            <a:off x="311171" y="1628800"/>
            <a:ext cx="83529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1600" i="1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i="1" dirty="0">
                <a:solidFill>
                  <a:prstClr val="black"/>
                </a:solidFill>
                <a:latin typeface="Calibri"/>
              </a:rPr>
              <a:t>Industrial sectorial analysis at regional level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Sector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NACE Code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Turnover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 err="1">
                <a:solidFill>
                  <a:prstClr val="black"/>
                </a:solidFill>
                <a:latin typeface="Calibri"/>
              </a:rPr>
              <a:t>Employees</a:t>
            </a: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N° companies in the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Region</a:t>
            </a: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Gross Value Added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Indicator of Circularity potential* (volume of waste generated, share of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waste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recycled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landfilled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incinerated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endParaRPr lang="it-IT" sz="1600" i="1" dirty="0">
              <a:solidFill>
                <a:prstClr val="black"/>
              </a:solidFill>
              <a:latin typeface="Calibri"/>
            </a:endParaRP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r>
              <a:rPr lang="it-IT" sz="1600" i="1" dirty="0">
                <a:solidFill>
                  <a:prstClr val="black"/>
                </a:solidFill>
                <a:latin typeface="Calibri"/>
              </a:rPr>
              <a:t>Companies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Position in the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circular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value-chain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(on the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basis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of the framework)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Application Domain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 err="1">
                <a:solidFill>
                  <a:prstClr val="black"/>
                </a:solidFill>
                <a:latin typeface="Calibri"/>
              </a:rPr>
              <a:t>Technological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capabilities</a:t>
            </a: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Input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material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(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) (type and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quantity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Output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material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(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) (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type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quantity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5949280"/>
            <a:ext cx="1944216" cy="707886"/>
          </a:xfrm>
          <a:prstGeom prst="rect">
            <a:avLst/>
          </a:prstGeom>
          <a:noFill/>
          <a:ln w="25400">
            <a:solidFill>
              <a:srgbClr val="7ABC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prstClr val="black"/>
                </a:solidFill>
                <a:latin typeface="Calibri"/>
              </a:rPr>
              <a:t>Mandatory</a:t>
            </a:r>
            <a:endParaRPr lang="it-IT" sz="24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it-IT" sz="1600" i="1" dirty="0">
                <a:solidFill>
                  <a:prstClr val="black"/>
                </a:solidFill>
                <a:latin typeface="Calibri"/>
              </a:rPr>
              <a:t>Basic Data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04" y="3017010"/>
            <a:ext cx="1317679" cy="38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442" y="3085484"/>
            <a:ext cx="1166401" cy="22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arentesi graffa chiusa 1"/>
          <p:cNvSpPr/>
          <p:nvPr/>
        </p:nvSpPr>
        <p:spPr>
          <a:xfrm>
            <a:off x="3491880" y="2899471"/>
            <a:ext cx="216024" cy="6632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939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e 26"/>
          <p:cNvSpPr/>
          <p:nvPr/>
        </p:nvSpPr>
        <p:spPr>
          <a:xfrm>
            <a:off x="8604448" y="6381328"/>
            <a:ext cx="288676" cy="29237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14643" y="6309320"/>
            <a:ext cx="477837" cy="365125"/>
          </a:xfrm>
        </p:spPr>
        <p:txBody>
          <a:bodyPr/>
          <a:lstStyle/>
          <a:p>
            <a:fld id="{5649EF2F-C9E9-4994-B290-36209FDD1F04}" type="slidenum">
              <a:rPr lang="nl-NL" sz="1400" i="1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nl-NL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116632"/>
            <a:ext cx="9361040" cy="615553"/>
          </a:xfrm>
          <a:prstGeom prst="rect">
            <a:avLst/>
          </a:prstGeom>
        </p:spPr>
        <p:txBody>
          <a:bodyPr/>
          <a:lstStyle>
            <a:lvl1pPr eaLnBrk="1" hangingPunct="1">
              <a:defRPr sz="3400" baseline="0">
                <a:solidFill>
                  <a:srgbClr val="F04623"/>
                </a:solidFill>
                <a:latin typeface="+mj-lt"/>
                <a:sym typeface="Wingdings" panose="05000000000000000000" pitchFamily="2" charset="2"/>
              </a:defRPr>
            </a:lvl1pPr>
            <a:lvl2pPr eaLnBrk="1" hangingPunct="1">
              <a:defRPr sz="1600"/>
            </a:lvl2pPr>
            <a:lvl3pPr eaLnBrk="1" hangingPunct="1">
              <a:defRPr sz="1600"/>
            </a:lvl3pPr>
            <a:lvl4pPr eaLnBrk="1" hangingPunct="1">
              <a:defRPr sz="1600"/>
            </a:lvl4pPr>
            <a:lvl5pPr eaLnBrk="1" hangingPunct="1">
              <a:defRPr sz="1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algn="ctr"/>
            <a:r>
              <a:rPr lang="en-US" sz="27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Framework Breakdown: Phase 3 (1/2)</a:t>
            </a:r>
            <a:endParaRPr lang="en-US" sz="2700" dirty="0">
              <a:latin typeface="Calibri"/>
            </a:endParaRPr>
          </a:p>
        </p:txBody>
      </p:sp>
      <p:cxnSp>
        <p:nvCxnSpPr>
          <p:cNvPr id="26" name="Connettore diritto 25"/>
          <p:cNvCxnSpPr/>
          <p:nvPr/>
        </p:nvCxnSpPr>
        <p:spPr>
          <a:xfrm>
            <a:off x="611560" y="732185"/>
            <a:ext cx="853244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/>
          <p:cNvSpPr/>
          <p:nvPr/>
        </p:nvSpPr>
        <p:spPr>
          <a:xfrm>
            <a:off x="395536" y="836712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i="1" dirty="0">
                <a:solidFill>
                  <a:prstClr val="black"/>
                </a:solidFill>
                <a:latin typeface="Calibri"/>
              </a:rPr>
              <a:t>3. R&amp;D and Innovation Capabilities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4008" y="6309320"/>
            <a:ext cx="385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solidFill>
                  <a:prstClr val="black"/>
                </a:solidFill>
                <a:latin typeface="Calibri"/>
              </a:rPr>
              <a:t>*Policymaker Toolkit, Ellen Mac Arthur Foundation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1340766"/>
            <a:ext cx="388843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 i="1"/>
            </a:lvl1pPr>
          </a:lstStyle>
          <a:p>
            <a:r>
              <a:rPr lang="it-IT" dirty="0">
                <a:solidFill>
                  <a:prstClr val="black"/>
                </a:solidFill>
                <a:latin typeface="Calibri"/>
              </a:rPr>
              <a:t>Objectives: 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Create exhaustive overview of R&amp;D, innovation and education capabilities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60032" y="1340766"/>
            <a:ext cx="388843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 i="1"/>
            </a:lvl1pPr>
          </a:lstStyle>
          <a:p>
            <a:r>
              <a:rPr lang="it-IT" dirty="0">
                <a:solidFill>
                  <a:prstClr val="black"/>
                </a:solidFill>
                <a:latin typeface="Calibri"/>
              </a:rPr>
              <a:t>Output: 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Analysis of expertise to address circular economy opportunities</a:t>
            </a:r>
          </a:p>
        </p:txBody>
      </p:sp>
      <p:sp>
        <p:nvSpPr>
          <p:cNvPr id="10" name="Rectangle 3"/>
          <p:cNvSpPr/>
          <p:nvPr/>
        </p:nvSpPr>
        <p:spPr>
          <a:xfrm>
            <a:off x="395536" y="1844824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1600" i="1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1600" i="1" dirty="0">
                <a:solidFill>
                  <a:prstClr val="black"/>
                </a:solidFill>
                <a:latin typeface="Calibri"/>
              </a:rPr>
              <a:t>General overview*: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Gross domestic expenditure on R&amp;D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EU funding for research and innovation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Patent applications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People employed in R&amp;D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Past and ongoing projects: regional, national, EU (abstract, name, budget, requested funding, consortium, target sector(s), funding program)</a:t>
            </a:r>
          </a:p>
          <a:p>
            <a:pPr lvl="1" algn="just"/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0" lvl="1" algn="just"/>
            <a:endParaRPr lang="it-IT" sz="400" i="1" dirty="0">
              <a:solidFill>
                <a:prstClr val="black"/>
              </a:solidFill>
              <a:latin typeface="Calibri"/>
            </a:endParaRPr>
          </a:p>
          <a:p>
            <a:pPr marL="0" lvl="1" algn="just"/>
            <a:r>
              <a:rPr lang="it-IT" sz="1600" i="1" u="sng" dirty="0">
                <a:solidFill>
                  <a:prstClr val="black"/>
                </a:solidFill>
                <a:latin typeface="Calibri"/>
              </a:rPr>
              <a:t>R&amp;D </a:t>
            </a:r>
            <a:r>
              <a:rPr lang="it-IT" sz="1600" i="1" u="sng" dirty="0" err="1">
                <a:solidFill>
                  <a:prstClr val="black"/>
                </a:solidFill>
                <a:latin typeface="Calibri"/>
              </a:rPr>
              <a:t>Capabilities</a:t>
            </a:r>
            <a:endParaRPr lang="it-IT" sz="1600" i="1" u="sng" dirty="0">
              <a:solidFill>
                <a:prstClr val="black"/>
              </a:solidFill>
              <a:latin typeface="Calibri"/>
            </a:endParaRP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r>
              <a:rPr lang="it-IT" sz="1600" i="1" dirty="0">
                <a:solidFill>
                  <a:prstClr val="black"/>
                </a:solidFill>
                <a:latin typeface="Calibri"/>
              </a:rPr>
              <a:t>Research Centre / University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Application domain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Enabling technologies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 err="1">
                <a:solidFill>
                  <a:prstClr val="black"/>
                </a:solidFill>
                <a:latin typeface="Calibri"/>
              </a:rPr>
              <a:t>Department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(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)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 err="1">
                <a:solidFill>
                  <a:prstClr val="black"/>
                </a:solidFill>
                <a:latin typeface="Calibri"/>
              </a:rPr>
              <a:t>Number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of researchers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Number of Spin-off and start-ups</a:t>
            </a:r>
            <a:endParaRPr lang="it-IT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6093296"/>
            <a:ext cx="1944216" cy="707886"/>
          </a:xfrm>
          <a:prstGeom prst="rect">
            <a:avLst/>
          </a:prstGeom>
          <a:noFill/>
          <a:ln w="25400">
            <a:solidFill>
              <a:srgbClr val="7ABC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prstClr val="black"/>
                </a:solidFill>
                <a:latin typeface="Calibri"/>
              </a:rPr>
              <a:t>Mandatory</a:t>
            </a:r>
            <a:endParaRPr lang="it-IT" sz="24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it-IT" sz="1600" i="1" dirty="0">
                <a:solidFill>
                  <a:prstClr val="black"/>
                </a:solidFill>
                <a:latin typeface="Calibri"/>
              </a:rPr>
              <a:t>Basic Data</a:t>
            </a:r>
          </a:p>
        </p:txBody>
      </p:sp>
    </p:spTree>
    <p:extLst>
      <p:ext uri="{BB962C8B-B14F-4D97-AF65-F5344CB8AC3E}">
        <p14:creationId xmlns:p14="http://schemas.microsoft.com/office/powerpoint/2010/main" val="4049080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e 26"/>
          <p:cNvSpPr/>
          <p:nvPr/>
        </p:nvSpPr>
        <p:spPr>
          <a:xfrm>
            <a:off x="8604448" y="6381328"/>
            <a:ext cx="288676" cy="29237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14643" y="6309320"/>
            <a:ext cx="477837" cy="365125"/>
          </a:xfrm>
        </p:spPr>
        <p:txBody>
          <a:bodyPr/>
          <a:lstStyle/>
          <a:p>
            <a:fld id="{5649EF2F-C9E9-4994-B290-36209FDD1F04}" type="slidenum">
              <a:rPr lang="nl-NL" sz="1400" i="1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nl-NL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116632"/>
            <a:ext cx="9361040" cy="615553"/>
          </a:xfrm>
          <a:prstGeom prst="rect">
            <a:avLst/>
          </a:prstGeom>
        </p:spPr>
        <p:txBody>
          <a:bodyPr/>
          <a:lstStyle>
            <a:lvl1pPr eaLnBrk="1" hangingPunct="1">
              <a:defRPr sz="3400" baseline="0">
                <a:solidFill>
                  <a:srgbClr val="F04623"/>
                </a:solidFill>
                <a:latin typeface="+mj-lt"/>
                <a:sym typeface="Wingdings" panose="05000000000000000000" pitchFamily="2" charset="2"/>
              </a:defRPr>
            </a:lvl1pPr>
            <a:lvl2pPr eaLnBrk="1" hangingPunct="1">
              <a:defRPr sz="1600"/>
            </a:lvl2pPr>
            <a:lvl3pPr eaLnBrk="1" hangingPunct="1">
              <a:defRPr sz="1600"/>
            </a:lvl3pPr>
            <a:lvl4pPr eaLnBrk="1" hangingPunct="1">
              <a:defRPr sz="1600"/>
            </a:lvl4pPr>
            <a:lvl5pPr eaLnBrk="1" hangingPunct="1">
              <a:defRPr sz="1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algn="ctr"/>
            <a:r>
              <a:rPr lang="en-US" sz="27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Framework Breakdown: Phase 3 (2/2)</a:t>
            </a:r>
            <a:endParaRPr lang="en-US" sz="2700" dirty="0">
              <a:latin typeface="Calibri"/>
            </a:endParaRPr>
          </a:p>
        </p:txBody>
      </p:sp>
      <p:cxnSp>
        <p:nvCxnSpPr>
          <p:cNvPr id="26" name="Connettore diritto 25"/>
          <p:cNvCxnSpPr/>
          <p:nvPr/>
        </p:nvCxnSpPr>
        <p:spPr>
          <a:xfrm>
            <a:off x="611560" y="732185"/>
            <a:ext cx="853244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/>
          <p:nvPr/>
        </p:nvSpPr>
        <p:spPr>
          <a:xfrm>
            <a:off x="251520" y="2348880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it-IT" sz="1600" i="1" u="sng" dirty="0" err="1">
                <a:solidFill>
                  <a:prstClr val="black"/>
                </a:solidFill>
                <a:latin typeface="Calibri"/>
              </a:rPr>
              <a:t>Innovation</a:t>
            </a:r>
            <a:r>
              <a:rPr lang="it-IT" sz="1600" i="1" u="sng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i="1" u="sng" dirty="0" err="1">
                <a:solidFill>
                  <a:prstClr val="black"/>
                </a:solidFill>
                <a:latin typeface="Calibri"/>
              </a:rPr>
              <a:t>Capabilities</a:t>
            </a:r>
            <a:endParaRPr lang="it-IT" sz="1600" i="1" u="sng" dirty="0">
              <a:solidFill>
                <a:prstClr val="black"/>
              </a:solidFill>
              <a:latin typeface="Calibri"/>
            </a:endParaRP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Existing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pilot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 plants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Application domain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 err="1">
                <a:solidFill>
                  <a:prstClr val="black"/>
                </a:solidFill>
                <a:latin typeface="Calibri"/>
              </a:rPr>
              <a:t>Enabling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Technologies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Owner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Type of access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 err="1">
                <a:solidFill>
                  <a:prstClr val="black"/>
                </a:solidFill>
                <a:latin typeface="Calibri"/>
              </a:rPr>
              <a:t>Supported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activities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/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services</a:t>
            </a: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0" lvl="1" algn="just"/>
            <a:r>
              <a:rPr lang="it-IT" sz="1600" i="1" u="sng" dirty="0" err="1">
                <a:solidFill>
                  <a:prstClr val="black"/>
                </a:solidFill>
                <a:latin typeface="Calibri"/>
              </a:rPr>
              <a:t>Education</a:t>
            </a:r>
            <a:r>
              <a:rPr lang="it-IT" sz="1600" i="1" u="sng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i="1" u="sng" dirty="0" err="1">
                <a:solidFill>
                  <a:prstClr val="black"/>
                </a:solidFill>
                <a:latin typeface="Calibri"/>
              </a:rPr>
              <a:t>Capabilities</a:t>
            </a:r>
            <a:endParaRPr lang="it-IT" sz="1600" i="1" u="sng" dirty="0">
              <a:solidFill>
                <a:prstClr val="black"/>
              </a:solidFill>
              <a:latin typeface="Calibri"/>
            </a:endParaRP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r>
              <a:rPr lang="it-IT" sz="1600" i="1" dirty="0">
                <a:solidFill>
                  <a:prstClr val="black"/>
                </a:solidFill>
                <a:latin typeface="Calibri"/>
              </a:rPr>
              <a:t>University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 err="1">
                <a:solidFill>
                  <a:prstClr val="black"/>
                </a:solidFill>
                <a:latin typeface="Calibri"/>
              </a:rPr>
              <a:t>Name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of the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University</a:t>
            </a: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 err="1">
                <a:solidFill>
                  <a:prstClr val="black"/>
                </a:solidFill>
                <a:latin typeface="Calibri"/>
              </a:rPr>
              <a:t>Name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of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provided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courses</a:t>
            </a: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Area / Sector of the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courses</a:t>
            </a: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Type of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courses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(i.e. orientation, bachelor, master, MBA, PhD)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Number of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students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it-IT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251520" y="112474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i="1" dirty="0">
                <a:solidFill>
                  <a:prstClr val="black"/>
                </a:solidFill>
                <a:latin typeface="Calibri"/>
              </a:rPr>
              <a:t>3. R&amp;D and Innovation Capabilities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323528" y="1628798"/>
            <a:ext cx="388843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 i="1"/>
            </a:lvl1pPr>
          </a:lstStyle>
          <a:p>
            <a:r>
              <a:rPr lang="it-IT" dirty="0">
                <a:solidFill>
                  <a:prstClr val="black"/>
                </a:solidFill>
                <a:latin typeface="Calibri"/>
              </a:rPr>
              <a:t>Objectives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: Create exhaustive overview of R&amp;D, innovation and education capabilities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4716016" y="1628798"/>
            <a:ext cx="388843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 i="1"/>
            </a:lvl1pPr>
          </a:lstStyle>
          <a:p>
            <a:r>
              <a:rPr lang="it-IT" dirty="0">
                <a:solidFill>
                  <a:prstClr val="black"/>
                </a:solidFill>
                <a:latin typeface="Calibri"/>
              </a:rPr>
              <a:t>Output: 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Analysis of expertise to address circular economy opportunities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6021288"/>
            <a:ext cx="1944216" cy="707886"/>
          </a:xfrm>
          <a:prstGeom prst="rect">
            <a:avLst/>
          </a:prstGeom>
          <a:noFill/>
          <a:ln w="25400">
            <a:solidFill>
              <a:srgbClr val="7ABC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prstClr val="black"/>
                </a:solidFill>
                <a:latin typeface="Calibri"/>
              </a:rPr>
              <a:t>Mandatory</a:t>
            </a:r>
            <a:endParaRPr lang="it-IT" sz="24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it-IT" sz="1600" i="1" dirty="0">
                <a:solidFill>
                  <a:prstClr val="black"/>
                </a:solidFill>
                <a:latin typeface="Calibri"/>
              </a:rPr>
              <a:t>Basic Data</a:t>
            </a:r>
          </a:p>
        </p:txBody>
      </p:sp>
    </p:spTree>
    <p:extLst>
      <p:ext uri="{BB962C8B-B14F-4D97-AF65-F5344CB8AC3E}">
        <p14:creationId xmlns:p14="http://schemas.microsoft.com/office/powerpoint/2010/main" val="2417546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e 26"/>
          <p:cNvSpPr/>
          <p:nvPr/>
        </p:nvSpPr>
        <p:spPr>
          <a:xfrm>
            <a:off x="8604448" y="6381328"/>
            <a:ext cx="288676" cy="29237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14643" y="6309320"/>
            <a:ext cx="477837" cy="365125"/>
          </a:xfrm>
        </p:spPr>
        <p:txBody>
          <a:bodyPr/>
          <a:lstStyle/>
          <a:p>
            <a:fld id="{5649EF2F-C9E9-4994-B290-36209FDD1F04}" type="slidenum">
              <a:rPr lang="nl-NL" sz="1400" i="1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nl-NL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116632"/>
            <a:ext cx="9361040" cy="615553"/>
          </a:xfrm>
          <a:prstGeom prst="rect">
            <a:avLst/>
          </a:prstGeom>
        </p:spPr>
        <p:txBody>
          <a:bodyPr/>
          <a:lstStyle>
            <a:lvl1pPr eaLnBrk="1" hangingPunct="1">
              <a:defRPr sz="3400" baseline="0">
                <a:solidFill>
                  <a:srgbClr val="F04623"/>
                </a:solidFill>
                <a:latin typeface="+mj-lt"/>
                <a:sym typeface="Wingdings" panose="05000000000000000000" pitchFamily="2" charset="2"/>
              </a:defRPr>
            </a:lvl1pPr>
            <a:lvl2pPr eaLnBrk="1" hangingPunct="1">
              <a:defRPr sz="1600"/>
            </a:lvl2pPr>
            <a:lvl3pPr eaLnBrk="1" hangingPunct="1">
              <a:defRPr sz="1600"/>
            </a:lvl3pPr>
            <a:lvl4pPr eaLnBrk="1" hangingPunct="1">
              <a:defRPr sz="1600"/>
            </a:lvl4pPr>
            <a:lvl5pPr eaLnBrk="1" hangingPunct="1">
              <a:defRPr sz="1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algn="ctr"/>
            <a:r>
              <a:rPr lang="en-US" sz="27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Framework Breakdown: Phase 4</a:t>
            </a:r>
            <a:endParaRPr lang="en-US" sz="2700" dirty="0">
              <a:latin typeface="Calibri"/>
            </a:endParaRPr>
          </a:p>
        </p:txBody>
      </p:sp>
      <p:cxnSp>
        <p:nvCxnSpPr>
          <p:cNvPr id="26" name="Connettore diritto 25"/>
          <p:cNvCxnSpPr/>
          <p:nvPr/>
        </p:nvCxnSpPr>
        <p:spPr>
          <a:xfrm>
            <a:off x="611560" y="732185"/>
            <a:ext cx="853244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/>
          <p:cNvSpPr/>
          <p:nvPr/>
        </p:nvSpPr>
        <p:spPr>
          <a:xfrm>
            <a:off x="251520" y="112474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i="1" dirty="0">
                <a:solidFill>
                  <a:prstClr val="black"/>
                </a:solidFill>
                <a:latin typeface="Calibri"/>
              </a:rPr>
              <a:t>4. Emerging ideas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3528" y="1628798"/>
            <a:ext cx="3888432" cy="5847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 i="1"/>
            </a:lvl1pPr>
          </a:lstStyle>
          <a:p>
            <a:r>
              <a:rPr lang="it-IT" dirty="0">
                <a:solidFill>
                  <a:prstClr val="black"/>
                </a:solidFill>
                <a:latin typeface="Calibri"/>
              </a:rPr>
              <a:t>Objectives: 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Map the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emerging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innovation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ideas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in the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Region</a:t>
            </a:r>
            <a:endParaRPr lang="it-IT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4716016" y="1628798"/>
            <a:ext cx="388843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 i="1"/>
            </a:lvl1pPr>
          </a:lstStyle>
          <a:p>
            <a:r>
              <a:rPr lang="it-IT" dirty="0">
                <a:solidFill>
                  <a:prstClr val="black"/>
                </a:solidFill>
                <a:latin typeface="Calibri"/>
              </a:rPr>
              <a:t>Output: 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List of actions/ideas to be prioritised in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each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Region</a:t>
            </a:r>
            <a:endParaRPr lang="it-IT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251520" y="2492896"/>
            <a:ext cx="83529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buFont typeface="Wingdings" panose="05000000000000000000" pitchFamily="2" charset="2"/>
              <a:buChar char="q"/>
            </a:pP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Proposed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 Idea:</a:t>
            </a:r>
          </a:p>
          <a:p>
            <a:pPr marL="0" lvl="1" algn="just"/>
            <a:endParaRPr lang="it-IT" sz="1600" i="1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 err="1">
                <a:solidFill>
                  <a:prstClr val="black"/>
                </a:solidFill>
                <a:latin typeface="Calibri"/>
              </a:rPr>
              <a:t>Proposer</a:t>
            </a: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Abstract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Potential partnership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Target sector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Position in the value-chain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Target product /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material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/ service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 err="1">
                <a:solidFill>
                  <a:prstClr val="black"/>
                </a:solidFill>
                <a:latin typeface="Calibri"/>
              </a:rPr>
              <a:t>Expected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Impact (social (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n°of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jobs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minorities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, etc.),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economic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(turnover, </a:t>
            </a:r>
            <a:r>
              <a:rPr lang="is-IS" sz="1600" dirty="0">
                <a:solidFill>
                  <a:prstClr val="black"/>
                </a:solidFill>
                <a:latin typeface="Calibri"/>
              </a:rPr>
              <a:t>…)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, and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environmental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energy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savings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, CO2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emissions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material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savings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, etc.))</a:t>
            </a: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endParaRPr lang="it-IT" sz="1600" i="1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it-IT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7504" y="5949280"/>
            <a:ext cx="4032448" cy="70788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prstClr val="black"/>
                </a:solidFill>
                <a:latin typeface="Calibri"/>
              </a:rPr>
              <a:t>Strongly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2400" dirty="0" err="1">
                <a:solidFill>
                  <a:prstClr val="black"/>
                </a:solidFill>
                <a:latin typeface="Calibri"/>
              </a:rPr>
              <a:t>Recommended</a:t>
            </a:r>
            <a:endParaRPr lang="it-IT" sz="24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Pre-Proposals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 for 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Circular-oriented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solutions</a:t>
            </a:r>
            <a:endParaRPr lang="it-IT" sz="160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5833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e 26"/>
          <p:cNvSpPr/>
          <p:nvPr/>
        </p:nvSpPr>
        <p:spPr>
          <a:xfrm>
            <a:off x="8604448" y="6381328"/>
            <a:ext cx="288676" cy="29237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14643" y="6309320"/>
            <a:ext cx="477837" cy="365125"/>
          </a:xfrm>
        </p:spPr>
        <p:txBody>
          <a:bodyPr/>
          <a:lstStyle/>
          <a:p>
            <a:fld id="{5649EF2F-C9E9-4994-B290-36209FDD1F04}" type="slidenum">
              <a:rPr lang="nl-NL" sz="1400" i="1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nl-NL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116632"/>
            <a:ext cx="9361040" cy="615553"/>
          </a:xfrm>
          <a:prstGeom prst="rect">
            <a:avLst/>
          </a:prstGeom>
        </p:spPr>
        <p:txBody>
          <a:bodyPr/>
          <a:lstStyle>
            <a:lvl1pPr eaLnBrk="1" hangingPunct="1">
              <a:defRPr sz="3400" baseline="0">
                <a:solidFill>
                  <a:srgbClr val="F04623"/>
                </a:solidFill>
                <a:latin typeface="+mj-lt"/>
                <a:sym typeface="Wingdings" panose="05000000000000000000" pitchFamily="2" charset="2"/>
              </a:defRPr>
            </a:lvl1pPr>
            <a:lvl2pPr eaLnBrk="1" hangingPunct="1">
              <a:defRPr sz="1600"/>
            </a:lvl2pPr>
            <a:lvl3pPr eaLnBrk="1" hangingPunct="1">
              <a:defRPr sz="1600"/>
            </a:lvl3pPr>
            <a:lvl4pPr eaLnBrk="1" hangingPunct="1">
              <a:defRPr sz="1600"/>
            </a:lvl4pPr>
            <a:lvl5pPr eaLnBrk="1" hangingPunct="1">
              <a:defRPr sz="1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algn="ctr"/>
            <a:r>
              <a:rPr lang="en-US" sz="27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Framework Breakdown: Phase 5</a:t>
            </a:r>
            <a:endParaRPr lang="en-US" sz="2700" dirty="0">
              <a:latin typeface="Calibri"/>
            </a:endParaRPr>
          </a:p>
        </p:txBody>
      </p:sp>
      <p:cxnSp>
        <p:nvCxnSpPr>
          <p:cNvPr id="26" name="Connettore diritto 25"/>
          <p:cNvCxnSpPr/>
          <p:nvPr/>
        </p:nvCxnSpPr>
        <p:spPr>
          <a:xfrm>
            <a:off x="611560" y="732185"/>
            <a:ext cx="853244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/>
          <p:cNvSpPr/>
          <p:nvPr/>
        </p:nvSpPr>
        <p:spPr>
          <a:xfrm>
            <a:off x="251520" y="112474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i="1" dirty="0">
                <a:solidFill>
                  <a:prstClr val="black"/>
                </a:solidFill>
                <a:latin typeface="Calibri"/>
              </a:rPr>
              <a:t>5. Existing Circular Economy Legislation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3528" y="1628798"/>
            <a:ext cx="3888432" cy="5847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 i="1"/>
            </a:lvl1pPr>
          </a:lstStyle>
          <a:p>
            <a:r>
              <a:rPr lang="it-IT" dirty="0">
                <a:solidFill>
                  <a:prstClr val="black"/>
                </a:solidFill>
                <a:latin typeface="Calibri"/>
              </a:rPr>
              <a:t>Objectives: 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Map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sector-specific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legislation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policies</a:t>
            </a:r>
            <a:endParaRPr lang="it-IT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4716016" y="1628798"/>
            <a:ext cx="388843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 i="1"/>
            </a:lvl1pPr>
          </a:lstStyle>
          <a:p>
            <a:r>
              <a:rPr lang="it-IT" dirty="0">
                <a:solidFill>
                  <a:prstClr val="black"/>
                </a:solidFill>
                <a:latin typeface="Calibri"/>
              </a:rPr>
              <a:t>Output: 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List of regulations and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policies</a:t>
            </a:r>
            <a:endParaRPr lang="it-IT" b="0" dirty="0">
              <a:solidFill>
                <a:prstClr val="black"/>
              </a:solidFill>
              <a:latin typeface="Calibri"/>
            </a:endParaRPr>
          </a:p>
          <a:p>
            <a:endParaRPr lang="it-IT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251520" y="2064020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sz="1600" i="1" dirty="0">
              <a:solidFill>
                <a:prstClr val="black"/>
              </a:solidFill>
              <a:latin typeface="Calibri"/>
            </a:endParaRP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endParaRPr lang="it-IT" sz="1600" i="1" dirty="0">
              <a:solidFill>
                <a:prstClr val="black"/>
              </a:solidFill>
              <a:latin typeface="Calibri"/>
            </a:endParaRP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Existing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 / under 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development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 regulatory framework (regional and national level)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r>
              <a:rPr lang="it-IT" sz="1600" i="1" dirty="0">
                <a:solidFill>
                  <a:prstClr val="black"/>
                </a:solidFill>
                <a:latin typeface="Calibri"/>
              </a:rPr>
              <a:t>Policy 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implementation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mechanisms</a:t>
            </a:r>
            <a:endParaRPr lang="it-IT" sz="1600" i="1" dirty="0">
              <a:solidFill>
                <a:prstClr val="black"/>
              </a:solidFill>
              <a:latin typeface="Calibri"/>
            </a:endParaRPr>
          </a:p>
          <a:p>
            <a:pPr marL="0" lvl="1" algn="just"/>
            <a:endParaRPr lang="it-IT" sz="1600" i="1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Education, information and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awareness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actions</a:t>
            </a: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Collaboration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platforms</a:t>
            </a: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Business support schemes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Incentive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mechanisms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for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circular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economy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it-IT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5661248"/>
            <a:ext cx="3312368" cy="954107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prstClr val="black"/>
                </a:solidFill>
                <a:latin typeface="Calibri"/>
              </a:rPr>
              <a:t>Optional</a:t>
            </a:r>
          </a:p>
          <a:p>
            <a:pPr algn="ctr"/>
            <a:r>
              <a:rPr lang="it-IT" sz="1600" i="1" dirty="0">
                <a:solidFill>
                  <a:prstClr val="black"/>
                </a:solidFill>
                <a:latin typeface="Calibri"/>
              </a:rPr>
              <a:t>Analysis of non-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technological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barriers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 to 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Circular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-economy 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solutions</a:t>
            </a:r>
            <a:endParaRPr lang="it-IT" sz="160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9826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e 26"/>
          <p:cNvSpPr/>
          <p:nvPr/>
        </p:nvSpPr>
        <p:spPr>
          <a:xfrm>
            <a:off x="8604448" y="6381328"/>
            <a:ext cx="288676" cy="29237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14643" y="6309320"/>
            <a:ext cx="477837" cy="365125"/>
          </a:xfrm>
        </p:spPr>
        <p:txBody>
          <a:bodyPr/>
          <a:lstStyle/>
          <a:p>
            <a:fld id="{5649EF2F-C9E9-4994-B290-36209FDD1F04}" type="slidenum">
              <a:rPr lang="nl-NL" sz="1400" i="1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nl-NL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116632"/>
            <a:ext cx="9361040" cy="615553"/>
          </a:xfrm>
          <a:prstGeom prst="rect">
            <a:avLst/>
          </a:prstGeom>
        </p:spPr>
        <p:txBody>
          <a:bodyPr/>
          <a:lstStyle>
            <a:lvl1pPr eaLnBrk="1" hangingPunct="1">
              <a:defRPr sz="3400" baseline="0">
                <a:solidFill>
                  <a:srgbClr val="F04623"/>
                </a:solidFill>
                <a:latin typeface="+mj-lt"/>
                <a:sym typeface="Wingdings" panose="05000000000000000000" pitchFamily="2" charset="2"/>
              </a:defRPr>
            </a:lvl1pPr>
            <a:lvl2pPr eaLnBrk="1" hangingPunct="1">
              <a:defRPr sz="1600"/>
            </a:lvl2pPr>
            <a:lvl3pPr eaLnBrk="1" hangingPunct="1">
              <a:defRPr sz="1600"/>
            </a:lvl3pPr>
            <a:lvl4pPr eaLnBrk="1" hangingPunct="1">
              <a:defRPr sz="1600"/>
            </a:lvl4pPr>
            <a:lvl5pPr eaLnBrk="1" hangingPunct="1">
              <a:defRPr sz="1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algn="ctr"/>
            <a:r>
              <a:rPr lang="en-US" sz="27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Framework Breakdown: Phase 6</a:t>
            </a:r>
            <a:endParaRPr lang="en-US" sz="2700" dirty="0">
              <a:latin typeface="Calibri"/>
            </a:endParaRPr>
          </a:p>
        </p:txBody>
      </p:sp>
      <p:cxnSp>
        <p:nvCxnSpPr>
          <p:cNvPr id="26" name="Connettore diritto 25"/>
          <p:cNvCxnSpPr/>
          <p:nvPr/>
        </p:nvCxnSpPr>
        <p:spPr>
          <a:xfrm>
            <a:off x="611560" y="732185"/>
            <a:ext cx="853244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/>
          <p:cNvSpPr/>
          <p:nvPr/>
        </p:nvSpPr>
        <p:spPr>
          <a:xfrm>
            <a:off x="251520" y="112474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i="1" dirty="0">
                <a:solidFill>
                  <a:prstClr val="black"/>
                </a:solidFill>
                <a:latin typeface="Calibri"/>
              </a:rPr>
              <a:t>6. Existing funding instruments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3528" y="1628798"/>
            <a:ext cx="388843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 i="1"/>
            </a:lvl1pPr>
          </a:lstStyle>
          <a:p>
            <a:r>
              <a:rPr lang="it-IT" dirty="0">
                <a:solidFill>
                  <a:prstClr val="black"/>
                </a:solidFill>
                <a:latin typeface="Calibri"/>
              </a:rPr>
              <a:t>Objectives: </a:t>
            </a:r>
            <a:r>
              <a:rPr lang="en-US" b="0" dirty="0">
                <a:solidFill>
                  <a:prstClr val="black"/>
                </a:solidFill>
                <a:latin typeface="Calibri"/>
              </a:rPr>
              <a:t>Review of the existing portfolio of investment instruments for supporting circular economy innovations</a:t>
            </a:r>
            <a:endParaRPr lang="it-IT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4716016" y="1628798"/>
            <a:ext cx="388843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1600" b="1" i="1"/>
            </a:lvl1pPr>
          </a:lstStyle>
          <a:p>
            <a:r>
              <a:rPr lang="it-IT" dirty="0">
                <a:solidFill>
                  <a:prstClr val="black"/>
                </a:solidFill>
                <a:latin typeface="Calibri"/>
              </a:rPr>
              <a:t>Output: 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List of funding opportunities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at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regional</a:t>
            </a:r>
            <a:r>
              <a:rPr lang="it-IT" b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b="0" dirty="0" err="1">
                <a:solidFill>
                  <a:prstClr val="black"/>
                </a:solidFill>
                <a:latin typeface="Calibri"/>
              </a:rPr>
              <a:t>level</a:t>
            </a:r>
            <a:endParaRPr lang="it-IT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3"/>
          <p:cNvSpPr/>
          <p:nvPr/>
        </p:nvSpPr>
        <p:spPr>
          <a:xfrm>
            <a:off x="251520" y="2728079"/>
            <a:ext cx="83529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buFont typeface="Wingdings" panose="05000000000000000000" pitchFamily="2" charset="2"/>
              <a:buChar char="q"/>
            </a:pPr>
            <a:r>
              <a:rPr lang="it-IT" sz="1600" i="1" dirty="0">
                <a:solidFill>
                  <a:prstClr val="black"/>
                </a:solidFill>
                <a:latin typeface="Calibri"/>
              </a:rPr>
              <a:t>ERDF / 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Regional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 Operative Plan: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 err="1">
                <a:solidFill>
                  <a:prstClr val="black"/>
                </a:solidFill>
                <a:latin typeface="Calibri"/>
              </a:rPr>
              <a:t>Pillars</a:t>
            </a: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Action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Plans</a:t>
            </a: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Financial Instruments</a:t>
            </a:r>
          </a:p>
          <a:p>
            <a:pPr lvl="1" algn="just"/>
            <a:endParaRPr lang="it-IT" sz="1600" i="1" dirty="0">
              <a:solidFill>
                <a:prstClr val="black"/>
              </a:solidFill>
              <a:latin typeface="Calibri"/>
            </a:endParaRP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Other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instruments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:</a:t>
            </a: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 err="1">
                <a:solidFill>
                  <a:prstClr val="black"/>
                </a:solidFill>
                <a:latin typeface="Calibri"/>
              </a:rPr>
              <a:t>Regional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R&amp;D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support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programs</a:t>
            </a: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 err="1">
                <a:solidFill>
                  <a:prstClr val="black"/>
                </a:solidFill>
                <a:latin typeface="Calibri"/>
              </a:rPr>
              <a:t>Regional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Innovation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support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programs</a:t>
            </a: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Vouchers for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industry</a:t>
            </a: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prstClr val="black"/>
                </a:solidFill>
                <a:latin typeface="Calibri"/>
              </a:rPr>
              <a:t>Start-up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support</a:t>
            </a:r>
            <a:r>
              <a:rPr lang="it-IT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dirty="0" err="1">
                <a:solidFill>
                  <a:prstClr val="black"/>
                </a:solidFill>
                <a:latin typeface="Calibri"/>
              </a:rPr>
              <a:t>programs</a:t>
            </a: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it-IT" sz="1600" dirty="0">
              <a:solidFill>
                <a:prstClr val="black"/>
              </a:solidFill>
              <a:latin typeface="Calibri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it-IT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5715253"/>
            <a:ext cx="3312368" cy="954107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prstClr val="black"/>
                </a:solidFill>
                <a:latin typeface="Calibri"/>
              </a:rPr>
              <a:t>Optional</a:t>
            </a:r>
          </a:p>
          <a:p>
            <a:pPr algn="ctr"/>
            <a:r>
              <a:rPr lang="it-IT" sz="1600" i="1" dirty="0">
                <a:solidFill>
                  <a:prstClr val="black"/>
                </a:solidFill>
                <a:latin typeface="Calibri"/>
              </a:rPr>
              <a:t>Analysis of non-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technological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barriers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 to 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Circular</a:t>
            </a:r>
            <a:r>
              <a:rPr lang="it-IT" sz="1600" i="1" dirty="0">
                <a:solidFill>
                  <a:prstClr val="black"/>
                </a:solidFill>
                <a:latin typeface="Calibri"/>
              </a:rPr>
              <a:t>-economy </a:t>
            </a:r>
            <a:r>
              <a:rPr lang="it-IT" sz="1600" i="1" dirty="0" err="1">
                <a:solidFill>
                  <a:prstClr val="black"/>
                </a:solidFill>
                <a:latin typeface="Calibri"/>
              </a:rPr>
              <a:t>solutions</a:t>
            </a:r>
            <a:endParaRPr lang="it-IT" sz="1600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94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e 26"/>
          <p:cNvSpPr/>
          <p:nvPr/>
        </p:nvSpPr>
        <p:spPr>
          <a:xfrm>
            <a:off x="8604448" y="6381328"/>
            <a:ext cx="288676" cy="29237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14643" y="6309320"/>
            <a:ext cx="477837" cy="365125"/>
          </a:xfrm>
        </p:spPr>
        <p:txBody>
          <a:bodyPr/>
          <a:lstStyle/>
          <a:p>
            <a:fld id="{5649EF2F-C9E9-4994-B290-36209FDD1F04}" type="slidenum">
              <a:rPr lang="nl-NL" sz="1400" i="1" smtClean="0">
                <a:solidFill>
                  <a:schemeClr val="tx1"/>
                </a:solidFill>
              </a:rPr>
              <a:t>2</a:t>
            </a:fld>
            <a:endParaRPr lang="nl-NL" sz="1400" i="1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0" y="116632"/>
            <a:ext cx="9144000" cy="615553"/>
          </a:xfrm>
          <a:prstGeom prst="rect">
            <a:avLst/>
          </a:prstGeom>
        </p:spPr>
        <p:txBody>
          <a:bodyPr/>
          <a:lstStyle>
            <a:lvl1pPr eaLnBrk="1" hangingPunct="1">
              <a:defRPr sz="3400" baseline="0">
                <a:solidFill>
                  <a:srgbClr val="F04623"/>
                </a:solidFill>
                <a:latin typeface="+mj-lt"/>
                <a:sym typeface="Wingdings" panose="05000000000000000000" pitchFamily="2" charset="2"/>
              </a:defRPr>
            </a:lvl1pPr>
            <a:lvl2pPr eaLnBrk="1" hangingPunct="1">
              <a:defRPr sz="1600"/>
            </a:lvl2pPr>
            <a:lvl3pPr eaLnBrk="1" hangingPunct="1">
              <a:defRPr sz="1600"/>
            </a:lvl3pPr>
            <a:lvl4pPr eaLnBrk="1" hangingPunct="1">
              <a:defRPr sz="1600"/>
            </a:lvl4pPr>
            <a:lvl5pPr eaLnBrk="1" hangingPunct="1">
              <a:defRPr sz="1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Objective of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WP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2 “Cross Analysis”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sz="2800" dirty="0"/>
          </a:p>
        </p:txBody>
      </p:sp>
      <p:cxnSp>
        <p:nvCxnSpPr>
          <p:cNvPr id="26" name="Connettore diritto 25"/>
          <p:cNvCxnSpPr/>
          <p:nvPr/>
        </p:nvCxnSpPr>
        <p:spPr>
          <a:xfrm>
            <a:off x="611560" y="732185"/>
            <a:ext cx="853244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611560" y="1052736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>
                <a:solidFill>
                  <a:schemeClr val="accent3">
                    <a:lumMod val="50000"/>
                  </a:schemeClr>
                </a:solidFill>
              </a:rPr>
              <a:t>Objective</a:t>
            </a:r>
            <a:r>
              <a:rPr lang="it-IT" sz="2200" dirty="0">
                <a:solidFill>
                  <a:schemeClr val="accent3">
                    <a:lumMod val="50000"/>
                  </a:schemeClr>
                </a:solidFill>
              </a:rPr>
              <a:t> of the Work Package :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11560" y="1718806"/>
            <a:ext cx="8042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To </a:t>
            </a:r>
            <a:r>
              <a:rPr lang="en-US" sz="2000" dirty="0"/>
              <a:t>develop a </a:t>
            </a:r>
            <a:r>
              <a:rPr lang="en-US" sz="2000" b="1" dirty="0"/>
              <a:t>methodology</a:t>
            </a:r>
            <a:r>
              <a:rPr lang="en-US" sz="2000" dirty="0"/>
              <a:t> for the </a:t>
            </a:r>
            <a:r>
              <a:rPr lang="en-US" sz="2000" b="1" dirty="0"/>
              <a:t>assessment</a:t>
            </a:r>
            <a:r>
              <a:rPr lang="en-US" sz="2000" dirty="0"/>
              <a:t> of </a:t>
            </a:r>
            <a:r>
              <a:rPr lang="en-US" sz="2000" b="1" dirty="0"/>
              <a:t>regional capabilities </a:t>
            </a:r>
            <a:r>
              <a:rPr lang="en-US" sz="2000" b="1" dirty="0" smtClean="0"/>
              <a:t>and best practices </a:t>
            </a:r>
            <a:r>
              <a:rPr lang="en-US" sz="2000" dirty="0" smtClean="0"/>
              <a:t>in </a:t>
            </a:r>
            <a:r>
              <a:rPr lang="en-US" sz="2000" dirty="0"/>
              <a:t>the involved </a:t>
            </a:r>
            <a:r>
              <a:rPr lang="en-US" sz="2000" dirty="0" smtClean="0"/>
              <a:t>regions, grounding </a:t>
            </a:r>
            <a:r>
              <a:rPr lang="en-US" sz="2000" dirty="0"/>
              <a:t>on their existing </a:t>
            </a:r>
            <a:r>
              <a:rPr lang="en-US" sz="2000" b="1" dirty="0"/>
              <a:t>Smart Specialization </a:t>
            </a:r>
            <a:r>
              <a:rPr lang="en-US" sz="2000" b="1" dirty="0" smtClean="0"/>
              <a:t>Strategies. </a:t>
            </a:r>
            <a:endParaRPr lang="en-US" sz="2000" b="1" dirty="0"/>
          </a:p>
          <a:p>
            <a:pPr lvl="1" algn="just"/>
            <a:endParaRPr lang="en-US" sz="2000" b="1" dirty="0"/>
          </a:p>
          <a:p>
            <a:pPr lvl="1" algn="just"/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To identify </a:t>
            </a:r>
            <a:r>
              <a:rPr lang="en-US" sz="2000" b="1" dirty="0" smtClean="0"/>
              <a:t>specific </a:t>
            </a:r>
            <a:r>
              <a:rPr lang="en-US" sz="2000" b="1" dirty="0"/>
              <a:t>synergies and complementarities among sectors, value chains and </a:t>
            </a:r>
            <a:r>
              <a:rPr lang="en-US" sz="2000" b="1" dirty="0" smtClean="0"/>
              <a:t>markets</a:t>
            </a:r>
            <a:r>
              <a:rPr lang="en-US" sz="2000" dirty="0" smtClean="0"/>
              <a:t>, </a:t>
            </a:r>
            <a:r>
              <a:rPr lang="en-US" sz="2000" dirty="0"/>
              <a:t>in order to highlight and evaluate potential strategic business cases that could significantly contribute to the transition towards new circular economy business </a:t>
            </a:r>
            <a:r>
              <a:rPr lang="en-US" sz="2000" dirty="0" smtClean="0"/>
              <a:t>models.</a:t>
            </a:r>
            <a:endParaRPr lang="en-US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61764" y="5733256"/>
            <a:ext cx="8820472" cy="646331"/>
          </a:xfrm>
          <a:prstGeom prst="rect">
            <a:avLst/>
          </a:prstGeom>
          <a:noFill/>
          <a:ln>
            <a:solidFill>
              <a:srgbClr val="D8E4B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Lombardia</a:t>
            </a:r>
            <a:r>
              <a:rPr lang="it-IT" dirty="0"/>
              <a:t>, Regione Lazio, </a:t>
            </a:r>
            <a:r>
              <a:rPr lang="it-IT" dirty="0" err="1"/>
              <a:t>Unitus</a:t>
            </a:r>
            <a:r>
              <a:rPr lang="it-IT" dirty="0"/>
              <a:t>, </a:t>
            </a:r>
            <a:r>
              <a:rPr lang="it-IT" dirty="0" err="1"/>
              <a:t>Gvt</a:t>
            </a:r>
            <a:r>
              <a:rPr lang="it-IT" dirty="0"/>
              <a:t>. Navarra, Centro, </a:t>
            </a:r>
            <a:r>
              <a:rPr lang="it-IT" dirty="0" err="1"/>
              <a:t>Lodzkie</a:t>
            </a:r>
            <a:r>
              <a:rPr lang="it-IT" dirty="0"/>
              <a:t> </a:t>
            </a:r>
            <a:r>
              <a:rPr lang="it-IT" dirty="0" err="1"/>
              <a:t>Region</a:t>
            </a:r>
            <a:r>
              <a:rPr lang="it-IT" dirty="0"/>
              <a:t>, </a:t>
            </a:r>
            <a:r>
              <a:rPr lang="it-IT" dirty="0" err="1"/>
              <a:t>Perifereia</a:t>
            </a:r>
            <a:r>
              <a:rPr lang="it-IT" dirty="0"/>
              <a:t>, NEXA, THE KTN, </a:t>
            </a:r>
            <a:r>
              <a:rPr lang="it-IT" dirty="0" err="1"/>
              <a:t>Limburg</a:t>
            </a:r>
            <a:r>
              <a:rPr lang="it-IT" dirty="0"/>
              <a:t> </a:t>
            </a:r>
            <a:r>
              <a:rPr lang="it-IT" dirty="0" err="1"/>
              <a:t>Region</a:t>
            </a:r>
            <a:r>
              <a:rPr lang="it-IT" dirty="0"/>
              <a:t>, </a:t>
            </a:r>
            <a:r>
              <a:rPr lang="it-IT" dirty="0" err="1"/>
              <a:t>Fryslân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471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e 26"/>
          <p:cNvSpPr/>
          <p:nvPr/>
        </p:nvSpPr>
        <p:spPr>
          <a:xfrm>
            <a:off x="8604448" y="6381328"/>
            <a:ext cx="288676" cy="29237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14643" y="6309320"/>
            <a:ext cx="477837" cy="365125"/>
          </a:xfrm>
        </p:spPr>
        <p:txBody>
          <a:bodyPr/>
          <a:lstStyle/>
          <a:p>
            <a:fld id="{5649EF2F-C9E9-4994-B290-36209FDD1F04}" type="slidenum">
              <a:rPr lang="nl-NL" sz="1400" i="1" smtClean="0">
                <a:solidFill>
                  <a:schemeClr val="tx1"/>
                </a:solidFill>
              </a:rPr>
              <a:t>3</a:t>
            </a:fld>
            <a:endParaRPr lang="nl-NL" sz="1400" i="1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0" y="116632"/>
            <a:ext cx="9144000" cy="615553"/>
          </a:xfrm>
          <a:prstGeom prst="rect">
            <a:avLst/>
          </a:prstGeom>
        </p:spPr>
        <p:txBody>
          <a:bodyPr/>
          <a:lstStyle>
            <a:lvl1pPr eaLnBrk="1" hangingPunct="1">
              <a:defRPr sz="3400" baseline="0">
                <a:solidFill>
                  <a:srgbClr val="F04623"/>
                </a:solidFill>
                <a:latin typeface="+mj-lt"/>
                <a:sym typeface="Wingdings" panose="05000000000000000000" pitchFamily="2" charset="2"/>
              </a:defRPr>
            </a:lvl1pPr>
            <a:lvl2pPr eaLnBrk="1" hangingPunct="1">
              <a:defRPr sz="1600"/>
            </a:lvl2pPr>
            <a:lvl3pPr eaLnBrk="1" hangingPunct="1">
              <a:defRPr sz="1600"/>
            </a:lvl3pPr>
            <a:lvl4pPr eaLnBrk="1" hangingPunct="1">
              <a:defRPr sz="1600"/>
            </a:lvl4pPr>
            <a:lvl5pPr eaLnBrk="1" hangingPunct="1">
              <a:defRPr sz="1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Structure of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WP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2 “Cross analysis”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sz="2800" dirty="0"/>
          </a:p>
        </p:txBody>
      </p:sp>
      <p:cxnSp>
        <p:nvCxnSpPr>
          <p:cNvPr id="26" name="Connettore diritto 25"/>
          <p:cNvCxnSpPr/>
          <p:nvPr/>
        </p:nvCxnSpPr>
        <p:spPr>
          <a:xfrm>
            <a:off x="611560" y="732185"/>
            <a:ext cx="853244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611560" y="988856"/>
            <a:ext cx="2304256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Task 2.1</a:t>
            </a:r>
          </a:p>
          <a:p>
            <a:pPr algn="ctr"/>
            <a:r>
              <a:rPr lang="it-IT" sz="2000" dirty="0" err="1"/>
              <a:t>Lombardy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3599892" y="988856"/>
            <a:ext cx="2304256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Task 2.2</a:t>
            </a:r>
          </a:p>
          <a:p>
            <a:pPr algn="ctr"/>
            <a:r>
              <a:rPr lang="en-US" sz="2000" dirty="0" err="1"/>
              <a:t>Unitus</a:t>
            </a:r>
            <a:endParaRPr lang="it-IT" sz="2000" dirty="0"/>
          </a:p>
        </p:txBody>
      </p:sp>
      <p:sp>
        <p:nvSpPr>
          <p:cNvPr id="8" name="Rettangolo 7"/>
          <p:cNvSpPr/>
          <p:nvPr/>
        </p:nvSpPr>
        <p:spPr>
          <a:xfrm>
            <a:off x="6588224" y="988856"/>
            <a:ext cx="2304256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Task 2.3</a:t>
            </a:r>
          </a:p>
          <a:p>
            <a:pPr algn="ctr"/>
            <a:r>
              <a:rPr lang="en-US" sz="2000" dirty="0" err="1"/>
              <a:t>Fryslân</a:t>
            </a:r>
            <a:endParaRPr lang="it-IT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92496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Definition of the Common Criteria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99892" y="192496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Local analysis 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 each region 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588224" y="1924959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Identification of local and cross-regional value chains 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593935"/>
            <a:ext cx="28803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Define</a:t>
            </a:r>
            <a:r>
              <a:rPr lang="en-US" dirty="0"/>
              <a:t> a simple </a:t>
            </a:r>
            <a:r>
              <a:rPr lang="en-US" b="1" dirty="0"/>
              <a:t>information structure </a:t>
            </a:r>
            <a:r>
              <a:rPr lang="en-US" dirty="0"/>
              <a:t>for the analysis of the existing regional </a:t>
            </a:r>
            <a:r>
              <a:rPr lang="en-US" dirty="0" smtClean="0"/>
              <a:t>capabilities.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Inspired by the approach adopted in the multi-regional </a:t>
            </a:r>
            <a:r>
              <a:rPr lang="en-US" b="1" dirty="0"/>
              <a:t>Vanguard Pilot on “De-and Remanufacturing for Circular Economy</a:t>
            </a:r>
            <a:r>
              <a:rPr lang="en-US" dirty="0" smtClean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D2.3: </a:t>
            </a:r>
            <a:r>
              <a:rPr lang="en-US" u="sng" dirty="0">
                <a:solidFill>
                  <a:srgbClr val="008000"/>
                </a:solidFill>
              </a:rPr>
              <a:t>Guidelines containing Common Criteria </a:t>
            </a:r>
            <a:r>
              <a:rPr lang="en-US" u="sng" dirty="0" smtClean="0">
                <a:solidFill>
                  <a:srgbClr val="008000"/>
                </a:solidFill>
              </a:rPr>
              <a:t>(M3)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455876" y="2636912"/>
            <a:ext cx="2772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Horizontal analysis.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Conducted </a:t>
            </a:r>
            <a:r>
              <a:rPr lang="en-US" dirty="0"/>
              <a:t>according to the </a:t>
            </a:r>
            <a:r>
              <a:rPr lang="en-US" dirty="0" smtClean="0"/>
              <a:t>capabilities collected in </a:t>
            </a:r>
            <a:r>
              <a:rPr lang="en-US" dirty="0"/>
              <a:t>the previous </a:t>
            </a:r>
            <a:r>
              <a:rPr lang="en-US" dirty="0" smtClean="0"/>
              <a:t>task.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Will </a:t>
            </a:r>
            <a:r>
              <a:rPr lang="en-US" dirty="0"/>
              <a:t>produce the basis for the cross-regional identification of </a:t>
            </a:r>
            <a:r>
              <a:rPr lang="en-US" dirty="0" smtClean="0"/>
              <a:t>new value chains in the area of circular economy.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just"/>
            <a:r>
              <a:rPr lang="en-US" u="sng" dirty="0" smtClean="0"/>
              <a:t>D2.2: Local Analyses (M6)</a:t>
            </a:r>
            <a:endParaRPr lang="en-US" u="sng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444208" y="2840153"/>
            <a:ext cx="2699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Deliver for </a:t>
            </a:r>
            <a:r>
              <a:rPr lang="en-US" dirty="0" smtClean="0"/>
              <a:t>each Region </a:t>
            </a:r>
            <a:r>
              <a:rPr lang="en-US" dirty="0"/>
              <a:t>a grid </a:t>
            </a:r>
            <a:r>
              <a:rPr lang="en-US" dirty="0" smtClean="0"/>
              <a:t>of local value chains and potential </a:t>
            </a:r>
            <a:r>
              <a:rPr lang="en-US" dirty="0"/>
              <a:t>synergies with the other </a:t>
            </a:r>
            <a:r>
              <a:rPr lang="en-US" dirty="0" smtClean="0"/>
              <a:t>regions.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Fryslân</a:t>
            </a:r>
            <a:r>
              <a:rPr lang="en-US" dirty="0" smtClean="0"/>
              <a:t> </a:t>
            </a:r>
            <a:r>
              <a:rPr lang="en-US" dirty="0"/>
              <a:t>actually mapped the entire flow of resources from initial input, conversion </a:t>
            </a:r>
            <a:r>
              <a:rPr lang="en-US" dirty="0" smtClean="0"/>
              <a:t>to other products.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u="sng" dirty="0" smtClean="0"/>
              <a:t>D2.3: Synergies Grid </a:t>
            </a:r>
          </a:p>
          <a:p>
            <a:r>
              <a:rPr lang="en-US" u="sng" dirty="0" smtClean="0"/>
              <a:t>(M8)</a:t>
            </a:r>
            <a:endParaRPr lang="en-US" u="sng" dirty="0"/>
          </a:p>
        </p:txBody>
      </p:sp>
      <p:cxnSp>
        <p:nvCxnSpPr>
          <p:cNvPr id="6" name="Connettore 2 5"/>
          <p:cNvCxnSpPr>
            <a:stCxn id="2" idx="3"/>
            <a:endCxn id="7" idx="1"/>
          </p:cNvCxnSpPr>
          <p:nvPr/>
        </p:nvCxnSpPr>
        <p:spPr>
          <a:xfrm>
            <a:off x="2915816" y="1420904"/>
            <a:ext cx="684076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5904148" y="1420904"/>
            <a:ext cx="684076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ccia giù 4"/>
          <p:cNvSpPr/>
          <p:nvPr/>
        </p:nvSpPr>
        <p:spPr>
          <a:xfrm>
            <a:off x="1547664" y="5805264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giù 18"/>
          <p:cNvSpPr/>
          <p:nvPr/>
        </p:nvSpPr>
        <p:spPr>
          <a:xfrm>
            <a:off x="4572000" y="5373216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giù 19"/>
          <p:cNvSpPr/>
          <p:nvPr/>
        </p:nvSpPr>
        <p:spPr>
          <a:xfrm>
            <a:off x="7668344" y="5733256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18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e 26"/>
          <p:cNvSpPr/>
          <p:nvPr/>
        </p:nvSpPr>
        <p:spPr>
          <a:xfrm>
            <a:off x="8604448" y="6381328"/>
            <a:ext cx="288676" cy="29237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14643" y="6309320"/>
            <a:ext cx="477837" cy="365125"/>
          </a:xfrm>
        </p:spPr>
        <p:txBody>
          <a:bodyPr/>
          <a:lstStyle/>
          <a:p>
            <a:fld id="{5649EF2F-C9E9-4994-B290-36209FDD1F04}" type="slidenum">
              <a:rPr lang="nl-NL" sz="1400" i="1" smtClean="0">
                <a:solidFill>
                  <a:schemeClr val="tx1"/>
                </a:solidFill>
              </a:rPr>
              <a:t>4</a:t>
            </a:fld>
            <a:endParaRPr lang="nl-NL" sz="1400" i="1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0" y="116632"/>
            <a:ext cx="9144000" cy="615553"/>
          </a:xfrm>
          <a:prstGeom prst="rect">
            <a:avLst/>
          </a:prstGeom>
        </p:spPr>
        <p:txBody>
          <a:bodyPr/>
          <a:lstStyle>
            <a:lvl1pPr eaLnBrk="1" hangingPunct="1">
              <a:defRPr sz="3400" baseline="0">
                <a:solidFill>
                  <a:srgbClr val="F04623"/>
                </a:solidFill>
                <a:latin typeface="+mj-lt"/>
                <a:sym typeface="Wingdings" panose="05000000000000000000" pitchFamily="2" charset="2"/>
              </a:defRPr>
            </a:lvl1pPr>
            <a:lvl2pPr eaLnBrk="1" hangingPunct="1">
              <a:defRPr sz="1600"/>
            </a:lvl2pPr>
            <a:lvl3pPr eaLnBrk="1" hangingPunct="1">
              <a:defRPr sz="1600"/>
            </a:lvl3pPr>
            <a:lvl4pPr eaLnBrk="1" hangingPunct="1">
              <a:defRPr sz="1600"/>
            </a:lvl4pPr>
            <a:lvl5pPr eaLnBrk="1" hangingPunct="1">
              <a:defRPr sz="1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Structure of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WP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2 “Cross analysis”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sz="2800" dirty="0"/>
          </a:p>
        </p:txBody>
      </p:sp>
      <p:cxnSp>
        <p:nvCxnSpPr>
          <p:cNvPr id="26" name="Connettore diritto 25"/>
          <p:cNvCxnSpPr/>
          <p:nvPr/>
        </p:nvCxnSpPr>
        <p:spPr>
          <a:xfrm>
            <a:off x="611560" y="732185"/>
            <a:ext cx="853244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611560" y="988856"/>
            <a:ext cx="2304256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Task 2.1</a:t>
            </a:r>
          </a:p>
          <a:p>
            <a:pPr algn="ctr"/>
            <a:r>
              <a:rPr lang="it-IT" sz="2000" dirty="0" err="1"/>
              <a:t>Lombardy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3599892" y="988856"/>
            <a:ext cx="2304256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Task 2.2</a:t>
            </a:r>
          </a:p>
          <a:p>
            <a:pPr algn="ctr"/>
            <a:r>
              <a:rPr lang="en-US" sz="2000" dirty="0" err="1"/>
              <a:t>Unitus</a:t>
            </a:r>
            <a:endParaRPr lang="it-IT" sz="2000" dirty="0"/>
          </a:p>
        </p:txBody>
      </p:sp>
      <p:sp>
        <p:nvSpPr>
          <p:cNvPr id="8" name="Rettangolo 7"/>
          <p:cNvSpPr/>
          <p:nvPr/>
        </p:nvSpPr>
        <p:spPr>
          <a:xfrm>
            <a:off x="6588224" y="988856"/>
            <a:ext cx="2304256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Task 2.3</a:t>
            </a:r>
          </a:p>
          <a:p>
            <a:pPr algn="ctr"/>
            <a:r>
              <a:rPr lang="en-US" sz="2000" dirty="0" err="1"/>
              <a:t>Fryslân</a:t>
            </a:r>
            <a:endParaRPr lang="it-IT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92496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Definition of the Common Criteria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599892" y="192496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Local analysis 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in each region 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588224" y="1924959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Identification of local and cross-regional value chains </a:t>
            </a:r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78266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D2.3: </a:t>
            </a:r>
            <a:r>
              <a:rPr lang="en-US" u="sng" dirty="0">
                <a:solidFill>
                  <a:srgbClr val="008000"/>
                </a:solidFill>
              </a:rPr>
              <a:t>Guidelines containing Common Criteria </a:t>
            </a:r>
            <a:r>
              <a:rPr lang="en-US" u="sng" dirty="0" smtClean="0">
                <a:solidFill>
                  <a:srgbClr val="008000"/>
                </a:solidFill>
              </a:rPr>
              <a:t>(M3)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455876" y="2825646"/>
            <a:ext cx="27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u="sng" dirty="0" smtClean="0"/>
              <a:t>D2.2: Local Analyses (M6)</a:t>
            </a:r>
            <a:endParaRPr lang="en-US" u="sng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444208" y="2840153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D2.3: Synergies Grid </a:t>
            </a:r>
          </a:p>
          <a:p>
            <a:r>
              <a:rPr lang="en-US" u="sng" dirty="0" smtClean="0"/>
              <a:t>(M8)</a:t>
            </a:r>
            <a:endParaRPr lang="en-US" u="sng" dirty="0"/>
          </a:p>
        </p:txBody>
      </p:sp>
      <p:cxnSp>
        <p:nvCxnSpPr>
          <p:cNvPr id="6" name="Connettore 2 5"/>
          <p:cNvCxnSpPr>
            <a:stCxn id="2" idx="3"/>
            <a:endCxn id="7" idx="1"/>
          </p:cNvCxnSpPr>
          <p:nvPr/>
        </p:nvCxnSpPr>
        <p:spPr>
          <a:xfrm>
            <a:off x="2915816" y="1420904"/>
            <a:ext cx="684076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5904148" y="1420904"/>
            <a:ext cx="684076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ccia giù 4"/>
          <p:cNvSpPr/>
          <p:nvPr/>
        </p:nvSpPr>
        <p:spPr>
          <a:xfrm>
            <a:off x="1475656" y="3717032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giù 18"/>
          <p:cNvSpPr/>
          <p:nvPr/>
        </p:nvSpPr>
        <p:spPr>
          <a:xfrm>
            <a:off x="4499992" y="3645024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giù 19"/>
          <p:cNvSpPr/>
          <p:nvPr/>
        </p:nvSpPr>
        <p:spPr>
          <a:xfrm>
            <a:off x="7596336" y="3645024"/>
            <a:ext cx="288032" cy="3600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1115616" y="4437112"/>
            <a:ext cx="6984776" cy="8640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Workshop1: </a:t>
            </a:r>
            <a:r>
              <a:rPr lang="it-IT" sz="2000" dirty="0"/>
              <a:t>cross-</a:t>
            </a:r>
            <a:r>
              <a:rPr lang="it-IT" sz="2000" dirty="0" err="1"/>
              <a:t>regional</a:t>
            </a:r>
            <a:r>
              <a:rPr lang="it-IT" sz="2000" dirty="0"/>
              <a:t> </a:t>
            </a:r>
            <a:r>
              <a:rPr lang="it-IT" sz="2000" dirty="0" err="1"/>
              <a:t>analysis</a:t>
            </a:r>
            <a:r>
              <a:rPr lang="it-IT" sz="2000" dirty="0"/>
              <a:t> and </a:t>
            </a:r>
            <a:r>
              <a:rPr lang="it-IT" sz="2000" dirty="0" err="1"/>
              <a:t>matching</a:t>
            </a:r>
            <a:r>
              <a:rPr lang="it-IT" sz="2000" dirty="0"/>
              <a:t> </a:t>
            </a:r>
            <a:r>
              <a:rPr lang="it-IT" sz="2000" dirty="0" err="1"/>
              <a:t>criteria</a:t>
            </a:r>
            <a:r>
              <a:rPr lang="it-IT" sz="2000" dirty="0"/>
              <a:t> </a:t>
            </a:r>
            <a:br>
              <a:rPr lang="it-IT" sz="2000" dirty="0"/>
            </a:br>
            <a:r>
              <a:rPr lang="it-IT" sz="2000" dirty="0" err="1" smtClean="0"/>
              <a:t>Lombardy</a:t>
            </a:r>
            <a:r>
              <a:rPr lang="it-IT" sz="2000" dirty="0"/>
              <a:t> </a:t>
            </a:r>
            <a:r>
              <a:rPr lang="it-IT" sz="2000" dirty="0" smtClean="0"/>
              <a:t>(28-29 </a:t>
            </a:r>
            <a:r>
              <a:rPr lang="it-IT" sz="2000" dirty="0" err="1" smtClean="0"/>
              <a:t>June</a:t>
            </a:r>
            <a:r>
              <a:rPr lang="it-IT" sz="2000" dirty="0" smtClean="0"/>
              <a:t> 2017)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9296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e 26"/>
          <p:cNvSpPr/>
          <p:nvPr/>
        </p:nvSpPr>
        <p:spPr>
          <a:xfrm>
            <a:off x="8604448" y="6381328"/>
            <a:ext cx="288676" cy="29237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14643" y="6309320"/>
            <a:ext cx="477837" cy="365125"/>
          </a:xfrm>
        </p:spPr>
        <p:txBody>
          <a:bodyPr/>
          <a:lstStyle/>
          <a:p>
            <a:fld id="{5649EF2F-C9E9-4994-B290-36209FDD1F04}" type="slidenum">
              <a:rPr lang="nl-NL" sz="1400" i="1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nl-NL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116632"/>
            <a:ext cx="9361040" cy="615553"/>
          </a:xfrm>
          <a:prstGeom prst="rect">
            <a:avLst/>
          </a:prstGeom>
        </p:spPr>
        <p:txBody>
          <a:bodyPr/>
          <a:lstStyle>
            <a:lvl1pPr eaLnBrk="1" hangingPunct="1">
              <a:defRPr sz="3400" baseline="0">
                <a:solidFill>
                  <a:srgbClr val="F04623"/>
                </a:solidFill>
                <a:latin typeface="+mj-lt"/>
                <a:sym typeface="Wingdings" panose="05000000000000000000" pitchFamily="2" charset="2"/>
              </a:defRPr>
            </a:lvl1pPr>
            <a:lvl2pPr eaLnBrk="1" hangingPunct="1">
              <a:defRPr sz="1600"/>
            </a:lvl2pPr>
            <a:lvl3pPr eaLnBrk="1" hangingPunct="1">
              <a:defRPr sz="1600"/>
            </a:lvl3pPr>
            <a:lvl4pPr eaLnBrk="1" hangingPunct="1">
              <a:defRPr sz="1600"/>
            </a:lvl4pPr>
            <a:lvl5pPr eaLnBrk="1" hangingPunct="1">
              <a:defRPr sz="1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algn="ctr"/>
            <a:r>
              <a:rPr lang="en-US" sz="27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Activity 2.1 and next steps</a:t>
            </a:r>
            <a:endParaRPr lang="en-US" sz="2700" dirty="0">
              <a:latin typeface="Calibri"/>
            </a:endParaRPr>
          </a:p>
        </p:txBody>
      </p:sp>
      <p:cxnSp>
        <p:nvCxnSpPr>
          <p:cNvPr id="26" name="Connettore diritto 25"/>
          <p:cNvCxnSpPr/>
          <p:nvPr/>
        </p:nvCxnSpPr>
        <p:spPr>
          <a:xfrm>
            <a:off x="611560" y="732185"/>
            <a:ext cx="853244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/>
          <p:nvPr/>
        </p:nvSpPr>
        <p:spPr>
          <a:xfrm>
            <a:off x="251520" y="249289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endParaRPr lang="it-IT" sz="2000" i="1" dirty="0">
              <a:solidFill>
                <a:prstClr val="black"/>
              </a:solidFill>
              <a:latin typeface="Calibri"/>
            </a:endParaRP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endParaRPr lang="it-IT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764704"/>
            <a:ext cx="84020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Achieved Results: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Guidelines and Excel Tool delivered on January 30th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algn="just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algn="just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algn="just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algn="just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algn="just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algn="just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just"/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algn="just"/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Ongoing activities :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Activity 2.2 |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Unitus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  Local Analysis in each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region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Activity 2.3 |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Fryslân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 Identification of local and cross-regional value chains </a:t>
            </a:r>
          </a:p>
        </p:txBody>
      </p:sp>
      <p:pic>
        <p:nvPicPr>
          <p:cNvPr id="2" name="Immagine 1" descr="D2.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2552811" cy="3600400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4" name="Immagine 3" descr="glossa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60"/>
            <a:ext cx="2736304" cy="3747588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2884105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558164" y="1106591"/>
            <a:ext cx="940183" cy="9451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8604448" y="6381328"/>
            <a:ext cx="288676" cy="29237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14643" y="6309320"/>
            <a:ext cx="477837" cy="365125"/>
          </a:xfrm>
        </p:spPr>
        <p:txBody>
          <a:bodyPr/>
          <a:lstStyle/>
          <a:p>
            <a:fld id="{5649EF2F-C9E9-4994-B290-36209FDD1F04}" type="slidenum">
              <a:rPr lang="nl-NL" sz="1400" i="1" smtClean="0">
                <a:solidFill>
                  <a:schemeClr val="tx1"/>
                </a:solidFill>
              </a:rPr>
              <a:t>6</a:t>
            </a:fld>
            <a:endParaRPr lang="nl-NL" sz="1400" i="1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44624"/>
            <a:ext cx="9361040" cy="615553"/>
          </a:xfrm>
          <a:prstGeom prst="rect">
            <a:avLst/>
          </a:prstGeom>
        </p:spPr>
        <p:txBody>
          <a:bodyPr/>
          <a:lstStyle>
            <a:lvl1pPr eaLnBrk="1" hangingPunct="1">
              <a:defRPr sz="3400" baseline="0">
                <a:solidFill>
                  <a:srgbClr val="F04623"/>
                </a:solidFill>
                <a:latin typeface="+mj-lt"/>
                <a:sym typeface="Wingdings" panose="05000000000000000000" pitchFamily="2" charset="2"/>
              </a:defRPr>
            </a:lvl1pPr>
            <a:lvl2pPr eaLnBrk="1" hangingPunct="1">
              <a:defRPr sz="1600"/>
            </a:lvl2pPr>
            <a:lvl3pPr eaLnBrk="1" hangingPunct="1">
              <a:defRPr sz="1600"/>
            </a:lvl3pPr>
            <a:lvl4pPr eaLnBrk="1" hangingPunct="1">
              <a:defRPr sz="1600"/>
            </a:lvl4pPr>
            <a:lvl5pPr eaLnBrk="1" hangingPunct="1">
              <a:defRPr sz="1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algn="ctr"/>
            <a:r>
              <a:rPr lang="en-US" sz="2700" dirty="0">
                <a:solidFill>
                  <a:schemeClr val="accent3">
                    <a:lumMod val="75000"/>
                  </a:schemeClr>
                </a:solidFill>
              </a:rPr>
              <a:t>Task 2.1: The Components of the Deliverable</a:t>
            </a:r>
            <a:endParaRPr lang="en-US" sz="2700" dirty="0"/>
          </a:p>
        </p:txBody>
      </p:sp>
      <p:cxnSp>
        <p:nvCxnSpPr>
          <p:cNvPr id="26" name="Connettore diritto 25"/>
          <p:cNvCxnSpPr/>
          <p:nvPr/>
        </p:nvCxnSpPr>
        <p:spPr>
          <a:xfrm>
            <a:off x="611560" y="732185"/>
            <a:ext cx="853244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4"/>
          <a:stretch/>
        </p:blipFill>
        <p:spPr>
          <a:xfrm>
            <a:off x="634251" y="1259700"/>
            <a:ext cx="720080" cy="62219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95536" y="183106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Framework </a:t>
            </a:r>
            <a:endParaRPr lang="en-US" dirty="0"/>
          </a:p>
          <a:p>
            <a:pPr algn="ctr"/>
            <a:r>
              <a:rPr lang="en-US" dirty="0"/>
              <a:t>A theoretical explanation for the mapping</a:t>
            </a:r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181528" y="5767127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i="1" dirty="0"/>
              <a:t>Excel Spreadsheet </a:t>
            </a:r>
            <a:endParaRPr lang="en-US" dirty="0"/>
          </a:p>
          <a:p>
            <a:pPr marL="0" lvl="1" algn="ctr"/>
            <a:r>
              <a:rPr lang="en-US" dirty="0"/>
              <a:t>The operative tool to carry out the mapping</a:t>
            </a: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20277" y="370481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i="1" dirty="0"/>
              <a:t>Surveys for local Stakeholders </a:t>
            </a:r>
          </a:p>
          <a:p>
            <a:pPr marL="0" lvl="1" algn="ctr"/>
            <a:r>
              <a:rPr lang="en-US" dirty="0"/>
              <a:t>In order to gather additional data in a standard way</a:t>
            </a:r>
          </a:p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299356" y="370481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i="1" dirty="0"/>
              <a:t>Guide to Compilation</a:t>
            </a:r>
            <a:r>
              <a:rPr lang="en-US" dirty="0"/>
              <a:t> </a:t>
            </a:r>
          </a:p>
          <a:p>
            <a:pPr marL="0" lvl="1" algn="ctr"/>
            <a:r>
              <a:rPr lang="en-US" dirty="0"/>
              <a:t>A brief manual to guide you in the compilation in a standard way</a:t>
            </a:r>
          </a:p>
          <a:p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44008" y="170080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i="1" dirty="0"/>
              <a:t>Glossary</a:t>
            </a:r>
            <a:r>
              <a:rPr lang="en-US" dirty="0"/>
              <a:t> </a:t>
            </a:r>
          </a:p>
          <a:p>
            <a:pPr marL="0" lvl="1" algn="ctr"/>
            <a:r>
              <a:rPr lang="en-US" dirty="0"/>
              <a:t>List of definitions</a:t>
            </a:r>
            <a:endParaRPr lang="en-US" b="1" i="1" dirty="0"/>
          </a:p>
          <a:p>
            <a:endParaRPr lang="it-IT" dirty="0"/>
          </a:p>
        </p:txBody>
      </p:sp>
      <p:sp>
        <p:nvSpPr>
          <p:cNvPr id="18" name="Ovale 17"/>
          <p:cNvSpPr/>
          <p:nvPr/>
        </p:nvSpPr>
        <p:spPr>
          <a:xfrm>
            <a:off x="2982475" y="5051214"/>
            <a:ext cx="940183" cy="9451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1"/>
          <a:stretch/>
        </p:blipFill>
        <p:spPr>
          <a:xfrm>
            <a:off x="3059832" y="5229200"/>
            <a:ext cx="724756" cy="622192"/>
          </a:xfrm>
          <a:prstGeom prst="rect">
            <a:avLst/>
          </a:prstGeom>
        </p:spPr>
      </p:pic>
      <p:sp>
        <p:nvSpPr>
          <p:cNvPr id="19" name="Ovale 18"/>
          <p:cNvSpPr/>
          <p:nvPr/>
        </p:nvSpPr>
        <p:spPr>
          <a:xfrm>
            <a:off x="577873" y="3068961"/>
            <a:ext cx="940183" cy="9451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4954731" y="3068960"/>
            <a:ext cx="940183" cy="9451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4924113" y="1103457"/>
            <a:ext cx="940183" cy="94519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2"/>
          <a:stretch/>
        </p:blipFill>
        <p:spPr>
          <a:xfrm>
            <a:off x="658514" y="3160221"/>
            <a:ext cx="836712" cy="6933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2"/>
          <a:stretch/>
        </p:blipFill>
        <p:spPr>
          <a:xfrm>
            <a:off x="5023370" y="3187840"/>
            <a:ext cx="803384" cy="66574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32"/>
          <a:stretch/>
        </p:blipFill>
        <p:spPr>
          <a:xfrm>
            <a:off x="4924113" y="1181698"/>
            <a:ext cx="918371" cy="76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3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e 26"/>
          <p:cNvSpPr/>
          <p:nvPr/>
        </p:nvSpPr>
        <p:spPr>
          <a:xfrm>
            <a:off x="8604448" y="6381328"/>
            <a:ext cx="288676" cy="29237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14643" y="6309320"/>
            <a:ext cx="477837" cy="365125"/>
          </a:xfrm>
        </p:spPr>
        <p:txBody>
          <a:bodyPr/>
          <a:lstStyle/>
          <a:p>
            <a:fld id="{5649EF2F-C9E9-4994-B290-36209FDD1F04}" type="slidenum">
              <a:rPr lang="nl-NL" sz="1400" i="1" smtClean="0">
                <a:solidFill>
                  <a:schemeClr val="tx1"/>
                </a:solidFill>
              </a:rPr>
              <a:t>7</a:t>
            </a:fld>
            <a:endParaRPr lang="nl-NL" sz="1400" i="1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116632"/>
            <a:ext cx="9361040" cy="615553"/>
          </a:xfrm>
          <a:prstGeom prst="rect">
            <a:avLst/>
          </a:prstGeom>
        </p:spPr>
        <p:txBody>
          <a:bodyPr/>
          <a:lstStyle>
            <a:lvl1pPr eaLnBrk="1" hangingPunct="1">
              <a:defRPr sz="3400" baseline="0">
                <a:solidFill>
                  <a:srgbClr val="F04623"/>
                </a:solidFill>
                <a:latin typeface="+mj-lt"/>
                <a:sym typeface="Wingdings" panose="05000000000000000000" pitchFamily="2" charset="2"/>
              </a:defRPr>
            </a:lvl1pPr>
            <a:lvl2pPr eaLnBrk="1" hangingPunct="1">
              <a:defRPr sz="1600"/>
            </a:lvl2pPr>
            <a:lvl3pPr eaLnBrk="1" hangingPunct="1">
              <a:defRPr sz="1600"/>
            </a:lvl3pPr>
            <a:lvl4pPr eaLnBrk="1" hangingPunct="1">
              <a:defRPr sz="1600"/>
            </a:lvl4pPr>
            <a:lvl5pPr eaLnBrk="1" hangingPunct="1">
              <a:defRPr sz="1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algn="ctr"/>
            <a:r>
              <a:rPr lang="en-US" sz="2700" dirty="0">
                <a:solidFill>
                  <a:schemeClr val="accent3">
                    <a:lumMod val="75000"/>
                  </a:schemeClr>
                </a:solidFill>
              </a:rPr>
              <a:t>Framework for the Mapping - Proposal</a:t>
            </a:r>
            <a:endParaRPr lang="en-US" sz="2700" dirty="0"/>
          </a:p>
        </p:txBody>
      </p:sp>
      <p:cxnSp>
        <p:nvCxnSpPr>
          <p:cNvPr id="26" name="Connettore diritto 25"/>
          <p:cNvCxnSpPr/>
          <p:nvPr/>
        </p:nvCxnSpPr>
        <p:spPr>
          <a:xfrm>
            <a:off x="611560" y="732185"/>
            <a:ext cx="853244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6"/>
          <p:cNvSpPr txBox="1"/>
          <p:nvPr/>
        </p:nvSpPr>
        <p:spPr>
          <a:xfrm>
            <a:off x="5666019" y="1942671"/>
            <a:ext cx="3226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Policymaker Toolkit</a:t>
            </a:r>
            <a:endParaRPr lang="it-IT" sz="2000" i="1" dirty="0"/>
          </a:p>
          <a:p>
            <a:pPr algn="ctr"/>
            <a:r>
              <a:rPr lang="it-IT" sz="2000" i="1" dirty="0"/>
              <a:t> Ellen Mac Arthur Foundation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827584" y="1942671"/>
            <a:ext cx="2529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Competence Mapping</a:t>
            </a:r>
          </a:p>
          <a:p>
            <a:pPr algn="ctr"/>
            <a:r>
              <a:rPr lang="en-US" sz="2000" i="1" dirty="0"/>
              <a:t>Pilot Vanguard ESM</a:t>
            </a:r>
          </a:p>
        </p:txBody>
      </p:sp>
      <p:cxnSp>
        <p:nvCxnSpPr>
          <p:cNvPr id="29" name="Connettore a gomito 28"/>
          <p:cNvCxnSpPr>
            <a:stCxn id="23" idx="2"/>
            <a:endCxn id="17" idx="0"/>
          </p:cNvCxnSpPr>
          <p:nvPr/>
        </p:nvCxnSpPr>
        <p:spPr>
          <a:xfrm rot="5400000">
            <a:off x="5392388" y="1974185"/>
            <a:ext cx="1210491" cy="2563235"/>
          </a:xfrm>
          <a:prstGeom prst="bentConnector3">
            <a:avLst/>
          </a:prstGeom>
          <a:ln w="2222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a gomito 29"/>
          <p:cNvCxnSpPr>
            <a:stCxn id="24" idx="2"/>
            <a:endCxn id="17" idx="0"/>
          </p:cNvCxnSpPr>
          <p:nvPr/>
        </p:nvCxnSpPr>
        <p:spPr>
          <a:xfrm rot="16200000" flipH="1">
            <a:off x="2799003" y="1944035"/>
            <a:ext cx="1210491" cy="2623533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"/>
          <p:cNvGrpSpPr/>
          <p:nvPr/>
        </p:nvGrpSpPr>
        <p:grpSpPr>
          <a:xfrm>
            <a:off x="2555775" y="3861048"/>
            <a:ext cx="4320480" cy="1584176"/>
            <a:chOff x="2555775" y="3861048"/>
            <a:chExt cx="4320480" cy="1584176"/>
          </a:xfrm>
        </p:grpSpPr>
        <p:sp>
          <p:nvSpPr>
            <p:cNvPr id="17" name="Rettangolo con angoli arrotondati 16"/>
            <p:cNvSpPr/>
            <p:nvPr/>
          </p:nvSpPr>
          <p:spPr>
            <a:xfrm>
              <a:off x="2555775" y="3861048"/>
              <a:ext cx="4320480" cy="158417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TextBox 6"/>
            <p:cNvSpPr txBox="1"/>
            <p:nvPr/>
          </p:nvSpPr>
          <p:spPr>
            <a:xfrm>
              <a:off x="3517257" y="4005064"/>
              <a:ext cx="23975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SCREEN Mapping</a:t>
              </a:r>
            </a:p>
            <a:p>
              <a:pPr algn="ctr"/>
              <a:r>
                <a:rPr lang="en-US" sz="2000" i="1" dirty="0"/>
                <a:t>Framework and Tools</a:t>
              </a:r>
            </a:p>
          </p:txBody>
        </p:sp>
        <p:pic>
          <p:nvPicPr>
            <p:cNvPr id="43" name="Immagine 4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94"/>
            <a:stretch/>
          </p:blipFill>
          <p:spPr>
            <a:xfrm>
              <a:off x="3148047" y="4941168"/>
              <a:ext cx="343833" cy="297092"/>
            </a:xfrm>
            <a:prstGeom prst="rect">
              <a:avLst/>
            </a:prstGeom>
          </p:spPr>
        </p:pic>
        <p:pic>
          <p:nvPicPr>
            <p:cNvPr id="44" name="Immagine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51"/>
            <a:stretch/>
          </p:blipFill>
          <p:spPr>
            <a:xfrm>
              <a:off x="3865894" y="4941168"/>
              <a:ext cx="346066" cy="297092"/>
            </a:xfrm>
            <a:prstGeom prst="rect">
              <a:avLst/>
            </a:prstGeom>
          </p:spPr>
        </p:pic>
        <p:pic>
          <p:nvPicPr>
            <p:cNvPr id="45" name="Immagine 4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32"/>
            <a:stretch/>
          </p:blipFill>
          <p:spPr>
            <a:xfrm>
              <a:off x="4510849" y="4953975"/>
              <a:ext cx="399524" cy="331077"/>
            </a:xfrm>
            <a:prstGeom prst="rect">
              <a:avLst/>
            </a:prstGeom>
          </p:spPr>
        </p:pic>
        <p:pic>
          <p:nvPicPr>
            <p:cNvPr id="46" name="Immagine 4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32"/>
            <a:stretch/>
          </p:blipFill>
          <p:spPr>
            <a:xfrm>
              <a:off x="5268510" y="4940743"/>
              <a:ext cx="383610" cy="317889"/>
            </a:xfrm>
            <a:prstGeom prst="rect">
              <a:avLst/>
            </a:prstGeom>
          </p:spPr>
        </p:pic>
        <p:pic>
          <p:nvPicPr>
            <p:cNvPr id="47" name="Immagine 4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32"/>
            <a:stretch/>
          </p:blipFill>
          <p:spPr>
            <a:xfrm>
              <a:off x="5933685" y="4937820"/>
              <a:ext cx="438515" cy="363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3358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e 26"/>
          <p:cNvSpPr/>
          <p:nvPr/>
        </p:nvSpPr>
        <p:spPr>
          <a:xfrm>
            <a:off x="8604448" y="6381328"/>
            <a:ext cx="288676" cy="29237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14643" y="6309320"/>
            <a:ext cx="477837" cy="365125"/>
          </a:xfrm>
        </p:spPr>
        <p:txBody>
          <a:bodyPr/>
          <a:lstStyle/>
          <a:p>
            <a:fld id="{5649EF2F-C9E9-4994-B290-36209FDD1F04}" type="slidenum">
              <a:rPr lang="nl-NL" sz="1400" i="1" smtClean="0">
                <a:solidFill>
                  <a:schemeClr val="tx1"/>
                </a:solidFill>
              </a:rPr>
              <a:t>8</a:t>
            </a:fld>
            <a:endParaRPr lang="nl-NL" sz="1400" i="1" dirty="0">
              <a:solidFill>
                <a:schemeClr val="tx1"/>
              </a:solidFill>
            </a:endParaRPr>
          </a:p>
        </p:txBody>
      </p:sp>
      <p:cxnSp>
        <p:nvCxnSpPr>
          <p:cNvPr id="26" name="Connettore diritto 25"/>
          <p:cNvCxnSpPr/>
          <p:nvPr/>
        </p:nvCxnSpPr>
        <p:spPr>
          <a:xfrm>
            <a:off x="611560" y="732185"/>
            <a:ext cx="853244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 1"/>
          <p:cNvGraphicFramePr/>
          <p:nvPr>
            <p:extLst>
              <p:ext uri="{D42A27DB-BD31-4B8C-83A1-F6EECF244321}">
                <p14:modId xmlns:p14="http://schemas.microsoft.com/office/powerpoint/2010/main" val="2171626080"/>
              </p:ext>
            </p:extLst>
          </p:nvPr>
        </p:nvGraphicFramePr>
        <p:xfrm>
          <a:off x="1043608" y="1036960"/>
          <a:ext cx="734481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e 6"/>
          <p:cNvSpPr/>
          <p:nvPr/>
        </p:nvSpPr>
        <p:spPr>
          <a:xfrm>
            <a:off x="4031939" y="2947294"/>
            <a:ext cx="1368152" cy="1307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4"/>
          <a:stretch/>
        </p:blipFill>
        <p:spPr>
          <a:xfrm>
            <a:off x="4192086" y="3104049"/>
            <a:ext cx="1047859" cy="905413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5496" y="116632"/>
            <a:ext cx="9361040" cy="615553"/>
          </a:xfrm>
          <a:prstGeom prst="rect">
            <a:avLst/>
          </a:prstGeom>
        </p:spPr>
        <p:txBody>
          <a:bodyPr/>
          <a:lstStyle>
            <a:lvl1pPr eaLnBrk="1" hangingPunct="1">
              <a:defRPr sz="3400" baseline="0">
                <a:solidFill>
                  <a:srgbClr val="F04623"/>
                </a:solidFill>
                <a:latin typeface="+mj-lt"/>
                <a:sym typeface="Wingdings" panose="05000000000000000000" pitchFamily="2" charset="2"/>
              </a:defRPr>
            </a:lvl1pPr>
            <a:lvl2pPr eaLnBrk="1" hangingPunct="1">
              <a:defRPr sz="1600"/>
            </a:lvl2pPr>
            <a:lvl3pPr eaLnBrk="1" hangingPunct="1">
              <a:defRPr sz="1600"/>
            </a:lvl3pPr>
            <a:lvl4pPr eaLnBrk="1" hangingPunct="1">
              <a:defRPr sz="1600"/>
            </a:lvl4pPr>
            <a:lvl5pPr eaLnBrk="1" hangingPunct="1">
              <a:defRPr sz="1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algn="ctr"/>
            <a:r>
              <a:rPr lang="en-US" sz="2700" dirty="0">
                <a:solidFill>
                  <a:schemeClr val="accent3">
                    <a:lumMod val="75000"/>
                  </a:schemeClr>
                </a:solidFill>
              </a:rPr>
              <a:t>SCREEN Mapping Framework - Proposal</a:t>
            </a:r>
            <a:endParaRPr lang="en-US" sz="27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04248" y="1124744"/>
            <a:ext cx="211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Mandatory</a:t>
            </a:r>
            <a:endParaRPr lang="it-IT" sz="2400" dirty="0"/>
          </a:p>
          <a:p>
            <a:pPr algn="ctr"/>
            <a:r>
              <a:rPr lang="it-IT" sz="1600" i="1" dirty="0"/>
              <a:t>Basic Data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843808" y="6138595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Strongly</a:t>
            </a:r>
            <a:r>
              <a:rPr lang="it-IT" sz="2400" dirty="0"/>
              <a:t> </a:t>
            </a:r>
            <a:r>
              <a:rPr lang="it-IT" sz="2400" dirty="0" err="1"/>
              <a:t>Recommended</a:t>
            </a:r>
            <a:endParaRPr lang="it-IT" sz="2400" dirty="0"/>
          </a:p>
          <a:p>
            <a:pPr algn="ctr"/>
            <a:r>
              <a:rPr lang="it-IT" sz="1600" i="1" dirty="0" err="1"/>
              <a:t>Pre-Proposals</a:t>
            </a:r>
            <a:r>
              <a:rPr lang="it-IT" sz="1600" i="1" dirty="0"/>
              <a:t> for </a:t>
            </a:r>
            <a:r>
              <a:rPr lang="it-IT" sz="1600" i="1" dirty="0" err="1"/>
              <a:t>Circular</a:t>
            </a:r>
            <a:r>
              <a:rPr lang="it-IT" sz="1600" i="1" dirty="0"/>
              <a:t>-economy </a:t>
            </a:r>
            <a:r>
              <a:rPr lang="it-IT" sz="1600" i="1" dirty="0" err="1"/>
              <a:t>solutions</a:t>
            </a:r>
            <a:endParaRPr lang="it-IT" sz="1600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07504" y="908720"/>
            <a:ext cx="23368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Optional</a:t>
            </a:r>
          </a:p>
          <a:p>
            <a:pPr algn="ctr"/>
            <a:r>
              <a:rPr lang="it-IT" sz="1600" i="1" dirty="0"/>
              <a:t>Analysis of non-</a:t>
            </a:r>
            <a:r>
              <a:rPr lang="it-IT" sz="1600" i="1" dirty="0" err="1"/>
              <a:t>technological</a:t>
            </a:r>
            <a:r>
              <a:rPr lang="it-IT" sz="1600" i="1" dirty="0"/>
              <a:t> </a:t>
            </a:r>
            <a:r>
              <a:rPr lang="it-IT" sz="1600" i="1" dirty="0" err="1"/>
              <a:t>barriers</a:t>
            </a:r>
            <a:r>
              <a:rPr lang="it-IT" sz="1600" i="1" dirty="0"/>
              <a:t> to </a:t>
            </a:r>
            <a:r>
              <a:rPr lang="it-IT" sz="1600" i="1" dirty="0" err="1"/>
              <a:t>Circular</a:t>
            </a:r>
            <a:r>
              <a:rPr lang="it-IT" sz="1600" i="1" dirty="0"/>
              <a:t>-economy </a:t>
            </a:r>
            <a:r>
              <a:rPr lang="it-IT" sz="1600" i="1" dirty="0" err="1"/>
              <a:t>solutions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243298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po 40"/>
          <p:cNvGrpSpPr/>
          <p:nvPr/>
        </p:nvGrpSpPr>
        <p:grpSpPr>
          <a:xfrm>
            <a:off x="6262148" y="3010837"/>
            <a:ext cx="614108" cy="634187"/>
            <a:chOff x="577873" y="3317919"/>
            <a:chExt cx="940183" cy="945197"/>
          </a:xfrm>
        </p:grpSpPr>
        <p:sp>
          <p:nvSpPr>
            <p:cNvPr id="42" name="Ovale 41"/>
            <p:cNvSpPr/>
            <p:nvPr/>
          </p:nvSpPr>
          <p:spPr>
            <a:xfrm>
              <a:off x="577873" y="3317919"/>
              <a:ext cx="940183" cy="94519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3" name="Immagine 4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32"/>
            <a:stretch/>
          </p:blipFill>
          <p:spPr>
            <a:xfrm>
              <a:off x="658514" y="3409179"/>
              <a:ext cx="836712" cy="693366"/>
            </a:xfrm>
            <a:prstGeom prst="rect">
              <a:avLst/>
            </a:prstGeom>
          </p:spPr>
        </p:pic>
      </p:grpSp>
      <p:sp>
        <p:nvSpPr>
          <p:cNvPr id="44" name="CasellaDiTesto 43"/>
          <p:cNvSpPr txBox="1"/>
          <p:nvPr/>
        </p:nvSpPr>
        <p:spPr>
          <a:xfrm>
            <a:off x="6922045" y="3140968"/>
            <a:ext cx="1538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/>
              <a:t>Aided</a:t>
            </a:r>
            <a:r>
              <a:rPr lang="it-IT" sz="1400" i="1" dirty="0"/>
              <a:t> by </a:t>
            </a:r>
            <a:r>
              <a:rPr lang="it-IT" sz="1400" i="1" dirty="0" err="1"/>
              <a:t>Surveys</a:t>
            </a:r>
            <a:endParaRPr lang="it-IT" sz="1400" i="1" dirty="0"/>
          </a:p>
        </p:txBody>
      </p:sp>
      <p:sp>
        <p:nvSpPr>
          <p:cNvPr id="27" name="Ovale 26"/>
          <p:cNvSpPr/>
          <p:nvPr/>
        </p:nvSpPr>
        <p:spPr>
          <a:xfrm>
            <a:off x="8604448" y="6381328"/>
            <a:ext cx="288676" cy="29237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14643" y="6309320"/>
            <a:ext cx="477837" cy="365125"/>
          </a:xfrm>
        </p:spPr>
        <p:txBody>
          <a:bodyPr/>
          <a:lstStyle/>
          <a:p>
            <a:fld id="{5649EF2F-C9E9-4994-B290-36209FDD1F04}" type="slidenum">
              <a:rPr lang="nl-NL" sz="1400" i="1" smtClean="0">
                <a:solidFill>
                  <a:schemeClr val="tx1"/>
                </a:solidFill>
              </a:rPr>
              <a:t>9</a:t>
            </a:fld>
            <a:endParaRPr lang="nl-NL" sz="1400" i="1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5496" y="116632"/>
            <a:ext cx="9361040" cy="615553"/>
          </a:xfrm>
          <a:prstGeom prst="rect">
            <a:avLst/>
          </a:prstGeom>
        </p:spPr>
        <p:txBody>
          <a:bodyPr/>
          <a:lstStyle>
            <a:lvl1pPr eaLnBrk="1" hangingPunct="1">
              <a:defRPr sz="3400" baseline="0">
                <a:solidFill>
                  <a:srgbClr val="F04623"/>
                </a:solidFill>
                <a:latin typeface="+mj-lt"/>
                <a:sym typeface="Wingdings" panose="05000000000000000000" pitchFamily="2" charset="2"/>
              </a:defRPr>
            </a:lvl1pPr>
            <a:lvl2pPr eaLnBrk="1" hangingPunct="1">
              <a:defRPr sz="1600"/>
            </a:lvl2pPr>
            <a:lvl3pPr eaLnBrk="1" hangingPunct="1">
              <a:defRPr sz="1600"/>
            </a:lvl3pPr>
            <a:lvl4pPr eaLnBrk="1" hangingPunct="1">
              <a:defRPr sz="1600"/>
            </a:lvl4pPr>
            <a:lvl5pPr eaLnBrk="1" hangingPunct="1">
              <a:defRPr sz="1600"/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1600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1600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1600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1600"/>
            </a:lvl9pPr>
          </a:lstStyle>
          <a:p>
            <a:pPr algn="ctr"/>
            <a:r>
              <a:rPr lang="en-US" sz="2700" dirty="0">
                <a:solidFill>
                  <a:schemeClr val="accent3">
                    <a:lumMod val="75000"/>
                  </a:schemeClr>
                </a:solidFill>
              </a:rPr>
              <a:t>SCREEN Mapping Framework - Proposal</a:t>
            </a:r>
            <a:endParaRPr lang="en-US" sz="2700" dirty="0"/>
          </a:p>
        </p:txBody>
      </p:sp>
      <p:cxnSp>
        <p:nvCxnSpPr>
          <p:cNvPr id="26" name="Connettore diritto 25"/>
          <p:cNvCxnSpPr/>
          <p:nvPr/>
        </p:nvCxnSpPr>
        <p:spPr>
          <a:xfrm>
            <a:off x="611560" y="732185"/>
            <a:ext cx="853244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"/>
          <p:cNvGrpSpPr/>
          <p:nvPr/>
        </p:nvGrpSpPr>
        <p:grpSpPr>
          <a:xfrm>
            <a:off x="8434692" y="188640"/>
            <a:ext cx="385780" cy="394675"/>
            <a:chOff x="4031939" y="2947294"/>
            <a:chExt cx="1368152" cy="1307675"/>
          </a:xfrm>
        </p:grpSpPr>
        <p:sp>
          <p:nvSpPr>
            <p:cNvPr id="7" name="Ovale 6"/>
            <p:cNvSpPr/>
            <p:nvPr/>
          </p:nvSpPr>
          <p:spPr>
            <a:xfrm>
              <a:off x="4031939" y="2947294"/>
              <a:ext cx="1368152" cy="1307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594"/>
            <a:stretch/>
          </p:blipFill>
          <p:spPr>
            <a:xfrm>
              <a:off x="4192086" y="3104049"/>
              <a:ext cx="1047859" cy="905413"/>
            </a:xfrm>
            <a:prstGeom prst="rect">
              <a:avLst/>
            </a:prstGeom>
          </p:spPr>
        </p:pic>
      </p:grpSp>
      <p:grpSp>
        <p:nvGrpSpPr>
          <p:cNvPr id="13" name="Gruppo 12"/>
          <p:cNvGrpSpPr/>
          <p:nvPr/>
        </p:nvGrpSpPr>
        <p:grpSpPr>
          <a:xfrm>
            <a:off x="5076797" y="1508395"/>
            <a:ext cx="1452466" cy="726233"/>
            <a:chOff x="4500546" y="646684"/>
            <a:chExt cx="1452466" cy="7262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ttangolo con angoli arrotondati 15"/>
            <p:cNvSpPr/>
            <p:nvPr/>
          </p:nvSpPr>
          <p:spPr>
            <a:xfrm>
              <a:off x="4500546" y="646684"/>
              <a:ext cx="1452466" cy="72623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asellaDiTesto 16"/>
            <p:cNvSpPr txBox="1"/>
            <p:nvPr/>
          </p:nvSpPr>
          <p:spPr>
            <a:xfrm>
              <a:off x="4535998" y="682136"/>
              <a:ext cx="1381562" cy="6553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kern="1200" dirty="0"/>
                <a:t>2. Focus </a:t>
              </a:r>
              <a:r>
                <a:rPr lang="it-IT" sz="1600" dirty="0" err="1"/>
                <a:t>S</a:t>
              </a:r>
              <a:r>
                <a:rPr lang="it-IT" sz="1600" kern="1200" dirty="0" err="1"/>
                <a:t>ectors</a:t>
              </a:r>
              <a:r>
                <a:rPr lang="it-IT" sz="1600" kern="1200" dirty="0"/>
                <a:t> &amp; Companies</a:t>
              </a: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7512022" y="1499618"/>
            <a:ext cx="1452466" cy="726233"/>
            <a:chOff x="5144387" y="2201055"/>
            <a:chExt cx="1452466" cy="7262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Rettangolo con angoli arrotondati 18"/>
            <p:cNvSpPr/>
            <p:nvPr/>
          </p:nvSpPr>
          <p:spPr>
            <a:xfrm>
              <a:off x="5144387" y="2201055"/>
              <a:ext cx="1452466" cy="72623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asellaDiTesto 19"/>
            <p:cNvSpPr txBox="1"/>
            <p:nvPr/>
          </p:nvSpPr>
          <p:spPr>
            <a:xfrm>
              <a:off x="5179839" y="2236507"/>
              <a:ext cx="1381562" cy="6553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kern="1200" dirty="0"/>
                <a:t>3. R&amp;D and </a:t>
              </a:r>
              <a:r>
                <a:rPr lang="it-IT" sz="1600" kern="1200" dirty="0" err="1"/>
                <a:t>Innovation</a:t>
              </a:r>
              <a:r>
                <a:rPr lang="it-IT" sz="1600" kern="1200" dirty="0"/>
                <a:t> Capabilities</a:t>
              </a:r>
            </a:p>
          </p:txBody>
        </p:sp>
      </p:grpSp>
      <p:grpSp>
        <p:nvGrpSpPr>
          <p:cNvPr id="21" name="Gruppo 20"/>
          <p:cNvGrpSpPr/>
          <p:nvPr/>
        </p:nvGrpSpPr>
        <p:grpSpPr>
          <a:xfrm>
            <a:off x="3695598" y="5264608"/>
            <a:ext cx="2172546" cy="726233"/>
            <a:chOff x="4500546" y="3598266"/>
            <a:chExt cx="1452466" cy="10405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ttangolo con angoli arrotondati 22"/>
            <p:cNvSpPr/>
            <p:nvPr/>
          </p:nvSpPr>
          <p:spPr>
            <a:xfrm>
              <a:off x="4500546" y="3598266"/>
              <a:ext cx="1452466" cy="104055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asellaDiTesto 23"/>
            <p:cNvSpPr txBox="1"/>
            <p:nvPr/>
          </p:nvSpPr>
          <p:spPr>
            <a:xfrm>
              <a:off x="4551342" y="3649062"/>
              <a:ext cx="1350874" cy="9389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dirty="0"/>
                <a:t>5</a:t>
              </a:r>
              <a:r>
                <a:rPr lang="it-IT" sz="1600" kern="1200" dirty="0"/>
                <a:t>. Existing Circular Economy legislation</a:t>
              </a: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2411760" y="1499619"/>
            <a:ext cx="1682278" cy="726233"/>
            <a:chOff x="1306007" y="3755426"/>
            <a:chExt cx="1538262" cy="7262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Rettangolo con angoli arrotondati 30"/>
            <p:cNvSpPr/>
            <p:nvPr/>
          </p:nvSpPr>
          <p:spPr>
            <a:xfrm>
              <a:off x="1306007" y="3755426"/>
              <a:ext cx="1538262" cy="72623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asellaDiTesto 31"/>
            <p:cNvSpPr txBox="1"/>
            <p:nvPr/>
          </p:nvSpPr>
          <p:spPr>
            <a:xfrm>
              <a:off x="1339830" y="3803207"/>
              <a:ext cx="1502810" cy="655329"/>
            </a:xfrm>
            <a:prstGeom prst="rect">
              <a:avLst/>
            </a:prstGeom>
            <a:solidFill>
              <a:srgbClr val="7ABC32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dirty="0"/>
                <a:t>1</a:t>
              </a:r>
              <a:r>
                <a:rPr lang="it-IT" sz="1600" kern="1200" dirty="0"/>
                <a:t>. RIS3, </a:t>
              </a:r>
              <a:r>
                <a:rPr lang="it-IT" sz="1600" kern="1200" dirty="0" err="1"/>
                <a:t>strategic</a:t>
              </a:r>
              <a:r>
                <a:rPr lang="it-IT" sz="1600" kern="1200" dirty="0"/>
                <a:t> </a:t>
              </a:r>
              <a:r>
                <a:rPr lang="it-IT" sz="1600" kern="1200" dirty="0" err="1"/>
                <a:t>areas</a:t>
              </a:r>
              <a:r>
                <a:rPr lang="it-IT" sz="1600" dirty="0"/>
                <a:t>, and SWOT Analysis</a:t>
              </a:r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5076797" y="3345766"/>
            <a:ext cx="1452466" cy="726233"/>
            <a:chOff x="747962" y="2201055"/>
            <a:chExt cx="1452466" cy="726233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Rettangolo con angoli arrotondati 33"/>
            <p:cNvSpPr/>
            <p:nvPr/>
          </p:nvSpPr>
          <p:spPr>
            <a:xfrm>
              <a:off x="747962" y="2201055"/>
              <a:ext cx="1452466" cy="72623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CasellaDiTesto 34"/>
            <p:cNvSpPr txBox="1"/>
            <p:nvPr/>
          </p:nvSpPr>
          <p:spPr>
            <a:xfrm>
              <a:off x="783414" y="2236507"/>
              <a:ext cx="1381562" cy="6553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dirty="0"/>
                <a:t>4</a:t>
              </a:r>
              <a:r>
                <a:rPr lang="it-IT" sz="1600" kern="1200" dirty="0"/>
                <a:t>. Emerging ideas</a:t>
              </a:r>
            </a:p>
          </p:txBody>
        </p:sp>
      </p:grpSp>
      <p:grpSp>
        <p:nvGrpSpPr>
          <p:cNvPr id="36" name="Gruppo 35"/>
          <p:cNvGrpSpPr/>
          <p:nvPr/>
        </p:nvGrpSpPr>
        <p:grpSpPr>
          <a:xfrm>
            <a:off x="6503910" y="5295055"/>
            <a:ext cx="1452466" cy="726233"/>
            <a:chOff x="1391803" y="646684"/>
            <a:chExt cx="1452466" cy="7262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ettangolo con angoli arrotondati 36"/>
            <p:cNvSpPr/>
            <p:nvPr/>
          </p:nvSpPr>
          <p:spPr>
            <a:xfrm>
              <a:off x="1391803" y="646684"/>
              <a:ext cx="1452466" cy="72623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asellaDiTesto 37"/>
            <p:cNvSpPr txBox="1"/>
            <p:nvPr/>
          </p:nvSpPr>
          <p:spPr>
            <a:xfrm>
              <a:off x="1427255" y="682136"/>
              <a:ext cx="1381562" cy="6553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600" dirty="0"/>
                <a:t>6</a:t>
              </a:r>
              <a:r>
                <a:rPr lang="it-IT" sz="1600" kern="1200" dirty="0"/>
                <a:t>. Existing </a:t>
              </a:r>
              <a:r>
                <a:rPr lang="it-IT" sz="1600" kern="1200" dirty="0" err="1"/>
                <a:t>funding</a:t>
              </a:r>
              <a:r>
                <a:rPr lang="it-IT" sz="1600" kern="1200" dirty="0"/>
                <a:t> </a:t>
              </a:r>
              <a:r>
                <a:rPr lang="it-IT" sz="1600" kern="1200" dirty="0" err="1"/>
                <a:t>instruments</a:t>
              </a:r>
              <a:endParaRPr lang="it-IT" sz="1600" kern="1200" dirty="0"/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179512" y="1556792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Mandatory</a:t>
            </a:r>
            <a:endParaRPr lang="it-IT" sz="2400" dirty="0"/>
          </a:p>
          <a:p>
            <a:pPr algn="ctr"/>
            <a:r>
              <a:rPr lang="it-IT" sz="1600" i="1" dirty="0"/>
              <a:t>Basic Data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-180528" y="3068960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Strongly</a:t>
            </a:r>
            <a:r>
              <a:rPr lang="it-IT" sz="2400" dirty="0"/>
              <a:t> </a:t>
            </a:r>
            <a:r>
              <a:rPr lang="it-IT" sz="2400" dirty="0" err="1"/>
              <a:t>Recommended</a:t>
            </a:r>
            <a:endParaRPr lang="it-IT" sz="2400" dirty="0"/>
          </a:p>
          <a:p>
            <a:pPr algn="ctr"/>
            <a:r>
              <a:rPr lang="it-IT" sz="1600" i="1" dirty="0" err="1"/>
              <a:t>Pre-Proposals</a:t>
            </a:r>
            <a:r>
              <a:rPr lang="it-IT" sz="1600" i="1" dirty="0"/>
              <a:t> for </a:t>
            </a:r>
            <a:r>
              <a:rPr lang="it-IT" sz="1600" i="1" dirty="0" err="1"/>
              <a:t>Circular</a:t>
            </a:r>
            <a:r>
              <a:rPr lang="it-IT" sz="1600" i="1" dirty="0"/>
              <a:t>-economy </a:t>
            </a:r>
            <a:r>
              <a:rPr lang="it-IT" sz="1600" i="1" dirty="0" err="1"/>
              <a:t>solutions</a:t>
            </a:r>
            <a:endParaRPr lang="it-IT" sz="1600" i="1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183450" y="5139189"/>
            <a:ext cx="20842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Optional</a:t>
            </a:r>
          </a:p>
          <a:p>
            <a:pPr algn="ctr"/>
            <a:r>
              <a:rPr lang="it-IT" sz="1600" i="1" dirty="0"/>
              <a:t>Analysis of non-</a:t>
            </a:r>
            <a:r>
              <a:rPr lang="it-IT" sz="1600" i="1" dirty="0" err="1"/>
              <a:t>technological</a:t>
            </a:r>
            <a:r>
              <a:rPr lang="it-IT" sz="1600" i="1" dirty="0"/>
              <a:t> </a:t>
            </a:r>
            <a:r>
              <a:rPr lang="it-IT" sz="1600" i="1" dirty="0" err="1"/>
              <a:t>barriers</a:t>
            </a:r>
            <a:r>
              <a:rPr lang="it-IT" sz="1600" i="1" dirty="0"/>
              <a:t> to </a:t>
            </a:r>
            <a:r>
              <a:rPr lang="it-IT" sz="1600" i="1" dirty="0" err="1"/>
              <a:t>Circular</a:t>
            </a:r>
            <a:r>
              <a:rPr lang="it-IT" sz="1600" i="1" dirty="0"/>
              <a:t>-economy </a:t>
            </a:r>
            <a:r>
              <a:rPr lang="it-IT" sz="1600" i="1" dirty="0" err="1"/>
              <a:t>solutions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1062242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24680</TotalTime>
  <Words>1564</Words>
  <Application>Microsoft Macintosh PowerPoint</Application>
  <PresentationFormat>Presentazione su schermo (4:3)</PresentationFormat>
  <Paragraphs>344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de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jguasch</dc:creator>
  <cp:lastModifiedBy>Marcello Colledani</cp:lastModifiedBy>
  <cp:revision>803</cp:revision>
  <cp:lastPrinted>2015-06-12T13:39:42Z</cp:lastPrinted>
  <dcterms:created xsi:type="dcterms:W3CDTF">2014-10-21T19:44:06Z</dcterms:created>
  <dcterms:modified xsi:type="dcterms:W3CDTF">2017-03-16T13:08:34Z</dcterms:modified>
</cp:coreProperties>
</file>